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83" r:id="rId2"/>
    <p:sldId id="334" r:id="rId3"/>
    <p:sldId id="335" r:id="rId4"/>
    <p:sldId id="336" r:id="rId5"/>
    <p:sldId id="337" r:id="rId6"/>
    <p:sldId id="338" r:id="rId7"/>
    <p:sldId id="339" r:id="rId8"/>
    <p:sldId id="341" r:id="rId9"/>
    <p:sldId id="342" r:id="rId10"/>
    <p:sldId id="340" r:id="rId11"/>
    <p:sldId id="414" r:id="rId12"/>
    <p:sldId id="415" r:id="rId13"/>
    <p:sldId id="416" r:id="rId14"/>
    <p:sldId id="417" r:id="rId15"/>
    <p:sldId id="418" r:id="rId16"/>
    <p:sldId id="419" r:id="rId17"/>
    <p:sldId id="263" r:id="rId18"/>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H. Young" initials="HHY" lastIdx="1" clrIdx="0">
    <p:extLst>
      <p:ext uri="{19B8F6BF-5375-455C-9EA6-DF929625EA0E}">
        <p15:presenceInfo xmlns:p15="http://schemas.microsoft.com/office/powerpoint/2012/main" userId="S::ryounh@peba.sc.gov::9a85b619-8fd1-4dec-b439-2514df7fe89a" providerId="AD"/>
      </p:ext>
    </p:extLst>
  </p:cmAuthor>
  <p:cmAuthor id="2" name="Jessica Moak" initials="JM" lastIdx="4" clrIdx="1">
    <p:extLst>
      <p:ext uri="{19B8F6BF-5375-455C-9EA6-DF929625EA0E}">
        <p15:presenceInfo xmlns:p15="http://schemas.microsoft.com/office/powerpoint/2012/main" userId="S::rmoakj@peba.sc.gov::aefcb452-2607-4fbc-8c60-dfa075c160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50000"/>
    <a:srgbClr val="595959"/>
    <a:srgbClr val="006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5652" autoAdjust="0"/>
  </p:normalViewPr>
  <p:slideViewPr>
    <p:cSldViewPr snapToGrid="0">
      <p:cViewPr varScale="1">
        <p:scale>
          <a:sx n="127" d="100"/>
          <a:sy n="127" d="100"/>
        </p:scale>
        <p:origin x="1200" y="12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E20C38-5F7D-4A32-A35E-BDABB90E84A1}"/>
              </a:ext>
            </a:extLst>
          </p:cNvPr>
          <p:cNvSpPr>
            <a:spLocks noGrp="1"/>
          </p:cNvSpPr>
          <p:nvPr>
            <p:ph type="sldNum" sz="quarter" idx="3"/>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9291FC76-CDA4-453E-BBE2-F549140E0E7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4EFDD136-9491-482E-AA68-AB66B17E8C1A}"/>
              </a:ext>
            </a:extLst>
          </p:cNvPr>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7CCABAA6-F5FB-4EED-8EC0-A3E94723F7B7}"/>
              </a:ext>
            </a:extLst>
          </p:cNvPr>
          <p:cNvSpPr>
            <a:spLocks noGrp="1"/>
          </p:cNvSpPr>
          <p:nvPr>
            <p:ph type="body" sz="quarter" idx="3"/>
          </p:nvPr>
        </p:nvSpPr>
        <p:spPr>
          <a:xfrm>
            <a:off x="701675" y="4479925"/>
            <a:ext cx="5619750" cy="366553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AC7EDEE9-6520-4AC3-A9DA-2FA19975F913}"/>
              </a:ext>
            </a:extLst>
          </p:cNvPr>
          <p:cNvSpPr>
            <a:spLocks noGrp="1"/>
          </p:cNvSpPr>
          <p:nvPr>
            <p:ph type="sldNum" sz="quarter" idx="5"/>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194C8814-4489-4496-A833-C42FE6CC9E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59963C6-E8E6-4C1B-8168-761B191890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62824A0C-751C-44A9-B74A-D16685DD0E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26D8976C-A552-457F-BB71-37977CC273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25239BB-842F-42EF-951F-495338FB1E36}" type="slidenum">
              <a:rPr lang="en-US" altLang="en-US" smtClean="0"/>
              <a:pPr fontAlgn="base">
                <a:spcBef>
                  <a:spcPct val="0"/>
                </a:spcBef>
                <a:spcAft>
                  <a:spcPct val="0"/>
                </a:spcAft>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peba.sc.gov/contact"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www.twitter.com/scpeba" TargetMode="External"/><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hyperlink" Target="https://www.instagram.com/s.c.peba/"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hyperlink" Target="http://www.linkedin.com/company/south-carolina-public-employee-benefit-authority/" TargetMode="External"/><Relationship Id="rId5" Type="http://schemas.openxmlformats.org/officeDocument/2006/relationships/image" Target="../media/image8.png"/><Relationship Id="rId10" Type="http://schemas.openxmlformats.org/officeDocument/2006/relationships/hyperlink" Target="http://www.youtube.com/c/pebatv" TargetMode="External"/><Relationship Id="rId4" Type="http://schemas.openxmlformats.org/officeDocument/2006/relationships/image" Target="../media/image7.png"/><Relationship Id="rId9" Type="http://schemas.openxmlformats.org/officeDocument/2006/relationships/hyperlink" Target="http://www.facebook.com/scpeb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FA932B0-9005-4F4C-851C-BEF1E02E5C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45920" y="2286000"/>
            <a:ext cx="6641869" cy="2286000"/>
          </a:xfrm>
        </p:spPr>
        <p:txBody>
          <a:bodyPr>
            <a:normAutofit/>
          </a:bodyPr>
          <a:lstStyle>
            <a:lvl1pPr algn="l">
              <a:defRPr sz="50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645920" y="4754880"/>
            <a:ext cx="6641869" cy="1463040"/>
          </a:xfrm>
        </p:spPr>
        <p:txBody>
          <a:bodyPr>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8764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3702F15-66C9-466C-A313-B492779A25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45920" y="1828800"/>
            <a:ext cx="6693408" cy="2286000"/>
          </a:xfrm>
        </p:spPr>
        <p:txBody>
          <a:bodyPr>
            <a:normAutofit/>
          </a:bodyPr>
          <a:lstStyle>
            <a:lvl1pPr>
              <a:defRPr sz="4000" b="1" baseline="0">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8" name="Subtitle 2"/>
          <p:cNvSpPr>
            <a:spLocks noGrp="1"/>
          </p:cNvSpPr>
          <p:nvPr>
            <p:ph type="subTitle" idx="13"/>
          </p:nvPr>
        </p:nvSpPr>
        <p:spPr>
          <a:xfrm>
            <a:off x="1645920" y="4297680"/>
            <a:ext cx="6693408" cy="1368398"/>
          </a:xfrm>
        </p:spPr>
        <p:txBody>
          <a:bodyPr>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lide Number Placeholder 5">
            <a:extLst>
              <a:ext uri="{FF2B5EF4-FFF2-40B4-BE49-F238E27FC236}">
                <a16:creationId xmlns:a16="http://schemas.microsoft.com/office/drawing/2014/main" id="{813582AC-E206-4DA3-9EB9-AC1823D560AE}"/>
              </a:ext>
            </a:extLst>
          </p:cNvPr>
          <p:cNvSpPr>
            <a:spLocks noGrp="1"/>
          </p:cNvSpPr>
          <p:nvPr>
            <p:ph type="sldNum" sz="quarter" idx="14"/>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41CB98A9-B82C-4FE1-BBC4-4BB2455F3670}" type="slidenum">
              <a:rPr lang="en-US"/>
              <a:pPr>
                <a:defRPr/>
              </a:pPr>
              <a:t>‹#›</a:t>
            </a:fld>
            <a:endParaRPr lang="en-US" dirty="0"/>
          </a:p>
        </p:txBody>
      </p:sp>
    </p:spTree>
    <p:extLst>
      <p:ext uri="{BB962C8B-B14F-4D97-AF65-F5344CB8AC3E}">
        <p14:creationId xmlns:p14="http://schemas.microsoft.com/office/powerpoint/2010/main" val="199887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92402E-4977-41C1-A243-28E339AE80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57200" y="1261872"/>
            <a:ext cx="82296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2F9CDB47-BFBB-48E8-A026-6F1423887133}"/>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7FA6FB60-5384-4006-8574-AEB34EAAEE8E}" type="slidenum">
              <a:rPr lang="en-US"/>
              <a:pPr>
                <a:defRPr/>
              </a:pPr>
              <a:t>‹#›</a:t>
            </a:fld>
            <a:endParaRPr lang="en-US" dirty="0"/>
          </a:p>
        </p:txBody>
      </p:sp>
    </p:spTree>
    <p:extLst>
      <p:ext uri="{BB962C8B-B14F-4D97-AF65-F5344CB8AC3E}">
        <p14:creationId xmlns:p14="http://schemas.microsoft.com/office/powerpoint/2010/main" val="328660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CB6D1F8-0852-458E-9944-B46C63C0CB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0E033687-B2B6-44E8-B1EE-2B8C105E8A4F}"/>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52504092-975F-4486-A1D9-E5EE16B9A6F1}" type="slidenum">
              <a:rPr lang="en-US"/>
              <a:pPr>
                <a:defRPr/>
              </a:pPr>
              <a:t>‹#›</a:t>
            </a:fld>
            <a:endParaRPr lang="en-US" dirty="0"/>
          </a:p>
        </p:txBody>
      </p:sp>
    </p:spTree>
    <p:extLst>
      <p:ext uri="{BB962C8B-B14F-4D97-AF65-F5344CB8AC3E}">
        <p14:creationId xmlns:p14="http://schemas.microsoft.com/office/powerpoint/2010/main" val="234822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327FFC8-6949-465D-BDAF-F220925245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97E1C869-4FC3-4C47-B7A6-E02309DC1360}"/>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1C0EA9D2-C683-4437-84A7-5E66DD92819B}" type="slidenum">
              <a:rPr lang="en-US"/>
              <a:pPr>
                <a:defRPr/>
              </a:pPr>
              <a:t>‹#›</a:t>
            </a:fld>
            <a:endParaRPr lang="en-US" dirty="0"/>
          </a:p>
        </p:txBody>
      </p:sp>
    </p:spTree>
    <p:extLst>
      <p:ext uri="{BB962C8B-B14F-4D97-AF65-F5344CB8AC3E}">
        <p14:creationId xmlns:p14="http://schemas.microsoft.com/office/powerpoint/2010/main" val="283783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DC77552-8659-4508-97D2-AC0AE842E9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01A83A5-59FB-4902-900F-7A2A95EF8BD4}"/>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F7DCED23-5906-4B8C-8668-323367E74789}" type="slidenum">
              <a:rPr lang="en-US"/>
              <a:pPr>
                <a:defRPr/>
              </a:pPr>
              <a:t>‹#›</a:t>
            </a:fld>
            <a:endParaRPr lang="en-US" dirty="0"/>
          </a:p>
        </p:txBody>
      </p:sp>
    </p:spTree>
    <p:extLst>
      <p:ext uri="{BB962C8B-B14F-4D97-AF65-F5344CB8AC3E}">
        <p14:creationId xmlns:p14="http://schemas.microsoft.com/office/powerpoint/2010/main" val="288326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134B209-FF1E-4700-9535-541C5ACCFE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7C6C3BB-2B9A-4BCE-B5D1-18B97E08F402}"/>
              </a:ext>
            </a:extLst>
          </p:cNvPr>
          <p:cNvSpPr txBox="1">
            <a:spLocks noChangeArrowheads="1"/>
          </p:cNvSpPr>
          <p:nvPr userDrawn="1"/>
        </p:nvSpPr>
        <p:spPr bwMode="auto">
          <a:xfrm>
            <a:off x="457200" y="1262063"/>
            <a:ext cx="82296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Char char="•"/>
              <a:defRPr/>
            </a:pPr>
            <a:r>
              <a:rPr lang="en-US" altLang="en-US" sz="2400" dirty="0">
                <a:solidFill>
                  <a:schemeClr val="tx2"/>
                </a:solidFill>
              </a:rPr>
              <a:t>Contact us:</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hlinkClick r:id="rId3"/>
              </a:rPr>
              <a:t>peba.sc.gov/contact</a:t>
            </a:r>
            <a:r>
              <a:rPr lang="en-US" altLang="en-US" sz="2000" dirty="0">
                <a:solidFill>
                  <a:schemeClr val="tx2"/>
                </a:solidFill>
              </a:rPr>
              <a:t>. </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rPr>
              <a:t>803.737.6800 or 888.260.9430.</a:t>
            </a:r>
          </a:p>
          <a:p>
            <a:pPr eaLnBrk="1" hangingPunct="1">
              <a:lnSpc>
                <a:spcPct val="90000"/>
              </a:lnSpc>
              <a:spcBef>
                <a:spcPts val="1000"/>
              </a:spcBef>
              <a:buFont typeface="Arial" panose="020B0604020202020204" pitchFamily="34" charset="0"/>
              <a:buChar char="•"/>
              <a:defRPr/>
            </a:pPr>
            <a:r>
              <a:rPr lang="en-US" altLang="en-US" sz="2400" dirty="0">
                <a:solidFill>
                  <a:schemeClr val="tx2"/>
                </a:solidFill>
              </a:rPr>
              <a:t>Visit us:</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rPr>
              <a:t>202 Arbor Lake Drive</a:t>
            </a:r>
            <a:br>
              <a:rPr lang="en-US" altLang="en-US" sz="2000" dirty="0">
                <a:solidFill>
                  <a:schemeClr val="tx2"/>
                </a:solidFill>
              </a:rPr>
            </a:br>
            <a:r>
              <a:rPr lang="en-US" altLang="en-US" sz="2000" dirty="0">
                <a:solidFill>
                  <a:schemeClr val="tx2"/>
                </a:solidFill>
              </a:rPr>
              <a:t>Columbia, SC 29223</a:t>
            </a:r>
          </a:p>
        </p:txBody>
      </p:sp>
      <p:sp>
        <p:nvSpPr>
          <p:cNvPr id="4" name="TextBox 3">
            <a:extLst>
              <a:ext uri="{FF2B5EF4-FFF2-40B4-BE49-F238E27FC236}">
                <a16:creationId xmlns:a16="http://schemas.microsoft.com/office/drawing/2014/main" id="{D774BD60-A0CA-4E59-A234-E8BD4F1F8931}"/>
              </a:ext>
            </a:extLst>
          </p:cNvPr>
          <p:cNvSpPr txBox="1">
            <a:spLocks noChangeArrowheads="1"/>
          </p:cNvSpPr>
          <p:nvPr userDrawn="1"/>
        </p:nvSpPr>
        <p:spPr bwMode="auto">
          <a:xfrm>
            <a:off x="457200" y="369888"/>
            <a:ext cx="76152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Get in touch with PEBA</a:t>
            </a:r>
          </a:p>
        </p:txBody>
      </p:sp>
      <p:sp>
        <p:nvSpPr>
          <p:cNvPr id="5" name="Slide Number Placeholder 5">
            <a:extLst>
              <a:ext uri="{FF2B5EF4-FFF2-40B4-BE49-F238E27FC236}">
                <a16:creationId xmlns:a16="http://schemas.microsoft.com/office/drawing/2014/main" id="{B58F65A1-E811-4A5D-A868-0D31261AA0B6}"/>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780F2864-4046-4B37-9EE7-FB4F8AE9742C}" type="slidenum">
              <a:rPr lang="en-US"/>
              <a:pPr>
                <a:defRPr/>
              </a:pPr>
              <a:t>‹#›</a:t>
            </a:fld>
            <a:endParaRPr lang="en-US" dirty="0"/>
          </a:p>
        </p:txBody>
      </p:sp>
    </p:spTree>
    <p:extLst>
      <p:ext uri="{BB962C8B-B14F-4D97-AF65-F5344CB8AC3E}">
        <p14:creationId xmlns:p14="http://schemas.microsoft.com/office/powerpoint/2010/main" val="4089495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5D90136-8683-40BF-ADE7-A5F29BFEF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6438" y="1262063"/>
            <a:ext cx="5492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A7FB80B-B3F6-4816-916E-EE4A290DD2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48025" y="2179638"/>
            <a:ext cx="5476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48FB88B-B018-4B8C-A207-283238E7F26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2187575"/>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B1374FA-2D12-42F5-825F-87DE649FE75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 y="1262063"/>
            <a:ext cx="5492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C08BCDAB-1A21-4328-AC91-D206C3166FE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 y="3113088"/>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2054C0C5-1C60-4D50-8DED-9075AD06125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a16="http://schemas.microsoft.com/office/drawing/2014/main" id="{9945303A-4502-4849-928E-6FD1C22CED24}"/>
              </a:ext>
            </a:extLst>
          </p:cNvPr>
          <p:cNvGrpSpPr>
            <a:grpSpLocks/>
          </p:cNvGrpSpPr>
          <p:nvPr userDrawn="1"/>
        </p:nvGrpSpPr>
        <p:grpSpPr bwMode="auto">
          <a:xfrm>
            <a:off x="1085850" y="1304925"/>
            <a:ext cx="7253288" cy="2312988"/>
            <a:chOff x="1085421" y="957888"/>
            <a:chExt cx="7253907" cy="2312807"/>
          </a:xfrm>
        </p:grpSpPr>
        <p:sp>
          <p:nvSpPr>
            <p:cNvPr id="9" name="TextBox 8">
              <a:extLst>
                <a:ext uri="{FF2B5EF4-FFF2-40B4-BE49-F238E27FC236}">
                  <a16:creationId xmlns:a16="http://schemas.microsoft.com/office/drawing/2014/main" id="{3A798EEB-E6D5-41C4-8688-F1FC5D613D67}"/>
                </a:ext>
              </a:extLst>
            </p:cNvPr>
            <p:cNvSpPr txBox="1">
              <a:spLocks noChangeArrowheads="1"/>
            </p:cNvSpPr>
            <p:nvPr userDrawn="1"/>
          </p:nvSpPr>
          <p:spPr bwMode="auto">
            <a:xfrm>
              <a:off x="1085421" y="1883329"/>
              <a:ext cx="1354254" cy="46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8"/>
                </a:rPr>
                <a:t>SCPEBA</a:t>
              </a:r>
              <a:endParaRPr lang="en-US" altLang="en-US" sz="2400"/>
            </a:p>
          </p:txBody>
        </p:sp>
        <p:sp>
          <p:nvSpPr>
            <p:cNvPr id="10" name="TextBox 9">
              <a:extLst>
                <a:ext uri="{FF2B5EF4-FFF2-40B4-BE49-F238E27FC236}">
                  <a16:creationId xmlns:a16="http://schemas.microsoft.com/office/drawing/2014/main" id="{647ACE8D-D345-4E16-8AC0-7E19E695E24F}"/>
                </a:ext>
              </a:extLst>
            </p:cNvPr>
            <p:cNvSpPr txBox="1">
              <a:spLocks noChangeArrowheads="1"/>
            </p:cNvSpPr>
            <p:nvPr userDrawn="1"/>
          </p:nvSpPr>
          <p:spPr bwMode="auto">
            <a:xfrm>
              <a:off x="1085421" y="957888"/>
              <a:ext cx="2082978" cy="46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9"/>
                </a:rPr>
                <a:t>SCPEBA</a:t>
              </a:r>
              <a:endParaRPr lang="en-US" altLang="en-US" sz="2400"/>
            </a:p>
          </p:txBody>
        </p:sp>
        <p:sp>
          <p:nvSpPr>
            <p:cNvPr id="11" name="TextBox 10">
              <a:extLst>
                <a:ext uri="{FF2B5EF4-FFF2-40B4-BE49-F238E27FC236}">
                  <a16:creationId xmlns:a16="http://schemas.microsoft.com/office/drawing/2014/main" id="{B88DB5C3-53AD-4559-BB55-8623B9A359E6}"/>
                </a:ext>
              </a:extLst>
            </p:cNvPr>
            <p:cNvSpPr txBox="1">
              <a:spLocks noChangeArrowheads="1"/>
            </p:cNvSpPr>
            <p:nvPr userDrawn="1"/>
          </p:nvSpPr>
          <p:spPr bwMode="auto">
            <a:xfrm>
              <a:off x="3874897" y="1870630"/>
              <a:ext cx="1574934" cy="46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u="sng">
                  <a:hlinkClick r:id="rId10"/>
                </a:rPr>
                <a:t>PEBA TV</a:t>
              </a:r>
              <a:endParaRPr lang="en-US" altLang="en-US" sz="2400"/>
            </a:p>
          </p:txBody>
        </p:sp>
        <p:sp>
          <p:nvSpPr>
            <p:cNvPr id="12" name="TextBox 11">
              <a:extLst>
                <a:ext uri="{FF2B5EF4-FFF2-40B4-BE49-F238E27FC236}">
                  <a16:creationId xmlns:a16="http://schemas.microsoft.com/office/drawing/2014/main" id="{13832DDC-9F03-48D8-803B-A8700F44BBD5}"/>
                </a:ext>
              </a:extLst>
            </p:cNvPr>
            <p:cNvSpPr txBox="1">
              <a:spLocks noChangeArrowheads="1"/>
            </p:cNvSpPr>
            <p:nvPr userDrawn="1"/>
          </p:nvSpPr>
          <p:spPr bwMode="auto">
            <a:xfrm>
              <a:off x="1085421" y="2808768"/>
              <a:ext cx="7253907" cy="46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u="sng">
                  <a:hlinkClick r:id="rId11"/>
                </a:rPr>
                <a:t>South Carolina Public Employee Benefit Authority</a:t>
              </a:r>
              <a:endParaRPr lang="en-US" altLang="en-US" sz="3600"/>
            </a:p>
          </p:txBody>
        </p:sp>
      </p:grpSp>
      <p:sp>
        <p:nvSpPr>
          <p:cNvPr id="13" name="TextBox 12">
            <a:extLst>
              <a:ext uri="{FF2B5EF4-FFF2-40B4-BE49-F238E27FC236}">
                <a16:creationId xmlns:a16="http://schemas.microsoft.com/office/drawing/2014/main" id="{2916750A-DEFC-4E6A-B224-B7BC26D269F0}"/>
              </a:ext>
            </a:extLst>
          </p:cNvPr>
          <p:cNvSpPr txBox="1">
            <a:spLocks noChangeArrowheads="1"/>
          </p:cNvSpPr>
          <p:nvPr userDrawn="1"/>
        </p:nvSpPr>
        <p:spPr bwMode="auto">
          <a:xfrm>
            <a:off x="457200" y="369888"/>
            <a:ext cx="76152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Get social with PEBA</a:t>
            </a:r>
          </a:p>
        </p:txBody>
      </p:sp>
      <p:sp>
        <p:nvSpPr>
          <p:cNvPr id="14" name="TextBox 13">
            <a:extLst>
              <a:ext uri="{FF2B5EF4-FFF2-40B4-BE49-F238E27FC236}">
                <a16:creationId xmlns:a16="http://schemas.microsoft.com/office/drawing/2014/main" id="{3293F14A-84A8-44F6-B9BF-3871DDF8DFEB}"/>
              </a:ext>
            </a:extLst>
          </p:cNvPr>
          <p:cNvSpPr txBox="1">
            <a:spLocks noChangeArrowheads="1"/>
          </p:cNvSpPr>
          <p:nvPr userDrawn="1"/>
        </p:nvSpPr>
        <p:spPr bwMode="auto">
          <a:xfrm>
            <a:off x="3875088" y="1304925"/>
            <a:ext cx="135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12"/>
              </a:rPr>
              <a:t>s.c.peba</a:t>
            </a:r>
            <a:endParaRPr lang="en-US" altLang="en-US" sz="2400"/>
          </a:p>
        </p:txBody>
      </p:sp>
      <p:sp>
        <p:nvSpPr>
          <p:cNvPr id="15" name="Slide Number Placeholder 5">
            <a:extLst>
              <a:ext uri="{FF2B5EF4-FFF2-40B4-BE49-F238E27FC236}">
                <a16:creationId xmlns:a16="http://schemas.microsoft.com/office/drawing/2014/main" id="{7BEDB2D6-B9F0-43F5-BCF4-F03931FB8457}"/>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9978D0ED-1208-41FE-8832-897398A5087E}" type="slidenum">
              <a:rPr lang="en-US"/>
              <a:pPr>
                <a:defRPr/>
              </a:pPr>
              <a:t>‹#›</a:t>
            </a:fld>
            <a:endParaRPr lang="en-US" dirty="0"/>
          </a:p>
        </p:txBody>
      </p:sp>
    </p:spTree>
    <p:extLst>
      <p:ext uri="{BB962C8B-B14F-4D97-AF65-F5344CB8AC3E}">
        <p14:creationId xmlns:p14="http://schemas.microsoft.com/office/powerpoint/2010/main" val="1777651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8049DE0-B390-481C-935F-D82B82A8DD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549CA2A-5E49-4581-9D20-E83D2A9E4D7C}"/>
              </a:ext>
            </a:extLst>
          </p:cNvPr>
          <p:cNvSpPr>
            <a:spLocks noChangeArrowheads="1"/>
          </p:cNvSpPr>
          <p:nvPr userDrawn="1"/>
        </p:nvSpPr>
        <p:spPr bwMode="auto">
          <a:xfrm>
            <a:off x="457200" y="1262063"/>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defRPr/>
            </a:pPr>
            <a:r>
              <a:rPr lang="en-US" altLang="en-US" sz="2400">
                <a:solidFill>
                  <a:schemeClr val="tx2"/>
                </a:solidFill>
              </a:rPr>
              <a:t>This presentation does not constitute a comprehensive or binding representation of the employee benefit programs PEBA administers. The terms and conditions of the employee benefit programs PEBA administers are set out in the applicable statutes and plan documents and are subject to change. Benefits administrators and others chosen by your employer to assist you with your participation in these employee benefit programs are not agents or employees of PEBA and are not authorized to bind PEBA or make representations on behalf of PEBA. Please contact PEBA for the most current information. The language used in this presentation does not create any contractual rights or entitlements for any person.</a:t>
            </a:r>
          </a:p>
        </p:txBody>
      </p:sp>
      <p:sp>
        <p:nvSpPr>
          <p:cNvPr id="4" name="TextBox 3">
            <a:extLst>
              <a:ext uri="{FF2B5EF4-FFF2-40B4-BE49-F238E27FC236}">
                <a16:creationId xmlns:a16="http://schemas.microsoft.com/office/drawing/2014/main" id="{5C6CB5F7-2529-4F42-B4EB-CF22745A0AFF}"/>
              </a:ext>
            </a:extLst>
          </p:cNvPr>
          <p:cNvSpPr txBox="1">
            <a:spLocks noChangeArrowheads="1"/>
          </p:cNvSpPr>
          <p:nvPr userDrawn="1"/>
        </p:nvSpPr>
        <p:spPr bwMode="auto">
          <a:xfrm>
            <a:off x="457200" y="369888"/>
            <a:ext cx="3325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Disclaimer</a:t>
            </a:r>
          </a:p>
        </p:txBody>
      </p:sp>
      <p:sp>
        <p:nvSpPr>
          <p:cNvPr id="5" name="Slide Number Placeholder 5">
            <a:extLst>
              <a:ext uri="{FF2B5EF4-FFF2-40B4-BE49-F238E27FC236}">
                <a16:creationId xmlns:a16="http://schemas.microsoft.com/office/drawing/2014/main" id="{32C2AF52-9D88-454E-98D8-EC8951334BAE}"/>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DE42EF4A-1F2E-4481-973D-1273AF51FCDF}" type="slidenum">
              <a:rPr lang="en-US"/>
              <a:pPr>
                <a:defRPr/>
              </a:pPr>
              <a:t>‹#›</a:t>
            </a:fld>
            <a:endParaRPr lang="en-US" dirty="0"/>
          </a:p>
        </p:txBody>
      </p:sp>
    </p:spTree>
    <p:extLst>
      <p:ext uri="{BB962C8B-B14F-4D97-AF65-F5344CB8AC3E}">
        <p14:creationId xmlns:p14="http://schemas.microsoft.com/office/powerpoint/2010/main" val="251395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2AB34CA-A96A-438C-A977-59FB44B8FDB9}"/>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D2172-BD3E-4DC5-8D99-AEBED304CDE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C157BF2-A2F4-4B32-8D17-E1D88E4451A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7BB4AA79-9352-4F79-9EAB-3B578A99F60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96DB7B4-F9BC-41BD-8F38-9456DDF81E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400">
                <a:solidFill>
                  <a:schemeClr val="bg2">
                    <a:lumMod val="75000"/>
                  </a:schemeClr>
                </a:solidFill>
                <a:latin typeface="Tw Cen MT Condensed" panose="020B0606020104020203" pitchFamily="34" charset="0"/>
              </a:defRPr>
            </a:lvl1pPr>
          </a:lstStyle>
          <a:p>
            <a:pPr>
              <a:defRPr/>
            </a:pPr>
            <a:fld id="{F1391881-C7EA-4B74-9DAC-E593443EF8E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hdr="0" ftr="0" dt="0"/>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b="1">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b="1">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b="1">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b="1">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hyperlink" Target="https://forms.retirement.sc.gov/formGenericGet.do?formNum=web7204.xdp" TargetMode="External"/><Relationship Id="rId3" Type="http://schemas.openxmlformats.org/officeDocument/2006/relationships/slideLayout" Target="../slideLayouts/slideLayout3.xml"/><Relationship Id="rId7" Type="http://schemas.openxmlformats.org/officeDocument/2006/relationships/hyperlink" Target="https://forms.retirement.sc.gov/formGenericGet.do?formNum=web7202.xdp"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irs.gov/pub/irs-pdf/fw4p.pdf" TargetMode="External"/><Relationship Id="rId11" Type="http://schemas.openxmlformats.org/officeDocument/2006/relationships/image" Target="../media/image10.png"/><Relationship Id="rId5" Type="http://schemas.openxmlformats.org/officeDocument/2006/relationships/hyperlink" Target="https://forms.retirement.sc.gov/formGenericGet.do?formNum=web6151p.xdp" TargetMode="External"/><Relationship Id="rId10" Type="http://schemas.openxmlformats.org/officeDocument/2006/relationships/hyperlink" Target="https://forms.retirement.sc.gov/formGenericGet.do?formNum=web6255.xdp" TargetMode="External"/><Relationship Id="rId4" Type="http://schemas.openxmlformats.org/officeDocument/2006/relationships/hyperlink" Target="https://forms.retirement.sc.gov/formGenericGet.do?formNum=web6151s.xdp" TargetMode="External"/><Relationship Id="rId9" Type="http://schemas.openxmlformats.org/officeDocument/2006/relationships/hyperlink" Target="https://forms.retirement.sc.gov/formGenericGet.do?formNum=web6251.xdp"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forms.retirement.sc.gov/formGenericGet.do?formNum=web6254.xdp" TargetMode="External"/><Relationship Id="rId5" Type="http://schemas.openxmlformats.org/officeDocument/2006/relationships/hyperlink" Target="https://forms.retirement.sc.gov/formGenericGet.do?formNum=web6253.xdp" TargetMode="External"/><Relationship Id="rId4" Type="http://schemas.openxmlformats.org/officeDocument/2006/relationships/hyperlink" Target="https://ees.retirement.sc.gov/ees/logon.jsp"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hyperlink" Target="https://peba.sc.gov/sites/default/files/er_checklist_disability_retirement.pdf" TargetMode="External"/><Relationship Id="rId4" Type="http://schemas.openxmlformats.org/officeDocument/2006/relationships/hyperlink" Target="https://peba.sc.gov/sites/default/files/final_payroll_certification.pdf" TargetMode="External"/></Relationships>
</file>

<file path=ppt/slides/_rels/slide16.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audio" Target="../media/media16.m4a"/></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E13D75E-8200-4918-A5DD-6F208A52A7E3}"/>
              </a:ext>
            </a:extLst>
          </p:cNvPr>
          <p:cNvSpPr>
            <a:spLocks noGrp="1" noChangeArrowheads="1"/>
          </p:cNvSpPr>
          <p:nvPr>
            <p:ph type="ctrTitle"/>
          </p:nvPr>
        </p:nvSpPr>
        <p:spPr/>
        <p:txBody>
          <a:bodyPr/>
          <a:lstStyle/>
          <a:p>
            <a:r>
              <a:rPr lang="en-US" altLang="en-US" dirty="0"/>
              <a:t>Retirement processes: disability retirement</a:t>
            </a:r>
          </a:p>
        </p:txBody>
      </p:sp>
      <p:sp>
        <p:nvSpPr>
          <p:cNvPr id="3" name="Subtitle 2">
            <a:extLst>
              <a:ext uri="{FF2B5EF4-FFF2-40B4-BE49-F238E27FC236}">
                <a16:creationId xmlns:a16="http://schemas.microsoft.com/office/drawing/2014/main" id="{B275AA37-27D8-4B90-87E6-20596EC13212}"/>
              </a:ext>
            </a:extLst>
          </p:cNvPr>
          <p:cNvSpPr>
            <a:spLocks noGrp="1"/>
          </p:cNvSpPr>
          <p:nvPr>
            <p:ph type="subTitle" idx="1"/>
          </p:nvPr>
        </p:nvSpPr>
        <p:spPr/>
        <p:txBody>
          <a:bodyPr/>
          <a:lstStyle/>
          <a:p>
            <a:r>
              <a:rPr lang="en-US" dirty="0"/>
              <a:t>Retirement Benefits Training</a:t>
            </a:r>
          </a:p>
          <a:p>
            <a:r>
              <a:rPr lang="en-US" dirty="0"/>
              <a:t>Fiscal year 2024</a:t>
            </a:r>
          </a:p>
        </p:txBody>
      </p:sp>
      <p:pic>
        <p:nvPicPr>
          <p:cNvPr id="4" name="Audio 3">
            <a:hlinkClick r:id="" action="ppaction://media"/>
            <a:extLst>
              <a:ext uri="{FF2B5EF4-FFF2-40B4-BE49-F238E27FC236}">
                <a16:creationId xmlns:a16="http://schemas.microsoft.com/office/drawing/2014/main" id="{F90E6D1A-E5BB-5FAB-EF96-96CDC11B2F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37"/>
    </mc:Choice>
    <mc:Fallback>
      <p:transition spd="slow" advTm="2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4A3E52C-A90D-488A-8DE9-3F476E788431}"/>
              </a:ext>
            </a:extLst>
          </p:cNvPr>
          <p:cNvSpPr>
            <a:spLocks noGrp="1" noChangeArrowheads="1"/>
          </p:cNvSpPr>
          <p:nvPr>
            <p:ph type="title"/>
          </p:nvPr>
        </p:nvSpPr>
        <p:spPr>
          <a:xfrm>
            <a:off x="457200" y="228600"/>
            <a:ext cx="8229600" cy="804863"/>
          </a:xfrm>
        </p:spPr>
        <p:txBody>
          <a:bodyPr/>
          <a:lstStyle/>
          <a:p>
            <a:pPr eaLnBrk="1" hangingPunct="1"/>
            <a:r>
              <a:rPr lang="en-US" altLang="en-US"/>
              <a:t>Applying for disability retirement</a:t>
            </a:r>
          </a:p>
        </p:txBody>
      </p:sp>
      <p:sp>
        <p:nvSpPr>
          <p:cNvPr id="29699" name="Content Placeholder 2">
            <a:extLst>
              <a:ext uri="{FF2B5EF4-FFF2-40B4-BE49-F238E27FC236}">
                <a16:creationId xmlns:a16="http://schemas.microsoft.com/office/drawing/2014/main" id="{0CCBB34B-212B-4D74-877E-C783E1AFD1DF}"/>
              </a:ext>
            </a:extLst>
          </p:cNvPr>
          <p:cNvSpPr>
            <a:spLocks noGrp="1" noChangeArrowheads="1"/>
          </p:cNvSpPr>
          <p:nvPr>
            <p:ph idx="1"/>
          </p:nvPr>
        </p:nvSpPr>
        <p:spPr>
          <a:xfrm>
            <a:off x="457200" y="1262063"/>
            <a:ext cx="8229600" cy="5029200"/>
          </a:xfrm>
        </p:spPr>
        <p:txBody>
          <a:bodyPr/>
          <a:lstStyle/>
          <a:p>
            <a:pPr eaLnBrk="1" hangingPunct="1"/>
            <a:r>
              <a:rPr lang="en-US" altLang="en-US" dirty="0"/>
              <a:t>PEBA must receive application within one year of date of termination from covered employment.</a:t>
            </a:r>
          </a:p>
          <a:p>
            <a:pPr lvl="1" eaLnBrk="1" hangingPunct="1"/>
            <a:r>
              <a:rPr lang="en-US" altLang="en-US" dirty="0"/>
              <a:t>For SCRS disability applicants, member should not wait for Social Security approval before applying.</a:t>
            </a:r>
          </a:p>
          <a:p>
            <a:pPr eaLnBrk="1" hangingPunct="1"/>
            <a:r>
              <a:rPr lang="en-US" altLang="en-US" dirty="0"/>
              <a:t>In urgent cases, you may submit application on behalf of member. </a:t>
            </a:r>
          </a:p>
          <a:p>
            <a:pPr lvl="1" eaLnBrk="1" hangingPunct="1"/>
            <a:r>
              <a:rPr lang="en-US" altLang="en-US" dirty="0"/>
              <a:t>Member must select payment plan option.</a:t>
            </a:r>
          </a:p>
          <a:p>
            <a:pPr lvl="1" eaLnBrk="1" hangingPunct="1"/>
            <a:r>
              <a:rPr lang="en-US" altLang="en-US" dirty="0"/>
              <a:t>Member must designate beneficiaries.</a:t>
            </a:r>
          </a:p>
        </p:txBody>
      </p:sp>
      <p:sp>
        <p:nvSpPr>
          <p:cNvPr id="29700" name="Slide Number Placeholder 3">
            <a:extLst>
              <a:ext uri="{FF2B5EF4-FFF2-40B4-BE49-F238E27FC236}">
                <a16:creationId xmlns:a16="http://schemas.microsoft.com/office/drawing/2014/main" id="{3843CAD5-0713-44BB-AD2E-E92CDBB7516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740824A0-FBD8-4D05-8F9D-88E309FA1ACE}"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10</a:t>
            </a:fld>
            <a:endParaRPr lang="en-US" altLang="en-US" sz="1400">
              <a:solidFill>
                <a:schemeClr val="bg1"/>
              </a:solidFill>
              <a:latin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E9F6A6DD-F4A2-429B-AE57-83CE1165DC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33"/>
    </mc:Choice>
    <mc:Fallback xmlns="">
      <p:transition spd="slow" advTm="4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1E871FC-1039-415E-BA06-FB8CC70B9BFD}"/>
              </a:ext>
            </a:extLst>
          </p:cNvPr>
          <p:cNvSpPr>
            <a:spLocks noGrp="1" noChangeArrowheads="1"/>
          </p:cNvSpPr>
          <p:nvPr>
            <p:ph type="title"/>
          </p:nvPr>
        </p:nvSpPr>
        <p:spPr>
          <a:xfrm>
            <a:off x="457200" y="228600"/>
            <a:ext cx="8229600" cy="804863"/>
          </a:xfrm>
        </p:spPr>
        <p:txBody>
          <a:bodyPr/>
          <a:lstStyle/>
          <a:p>
            <a:pPr eaLnBrk="1" hangingPunct="1"/>
            <a:r>
              <a:rPr lang="en-US" altLang="en-US"/>
              <a:t>Disability application urgent cases</a:t>
            </a:r>
          </a:p>
        </p:txBody>
      </p:sp>
      <p:sp>
        <p:nvSpPr>
          <p:cNvPr id="30723" name="Content Placeholder 2">
            <a:extLst>
              <a:ext uri="{FF2B5EF4-FFF2-40B4-BE49-F238E27FC236}">
                <a16:creationId xmlns:a16="http://schemas.microsoft.com/office/drawing/2014/main" id="{4E4FC673-A86F-4ADE-B38E-3B4F91921DA9}"/>
              </a:ext>
            </a:extLst>
          </p:cNvPr>
          <p:cNvSpPr>
            <a:spLocks noGrp="1" noChangeArrowheads="1"/>
          </p:cNvSpPr>
          <p:nvPr>
            <p:ph idx="1"/>
          </p:nvPr>
        </p:nvSpPr>
        <p:spPr>
          <a:xfrm>
            <a:off x="457200" y="1262063"/>
            <a:ext cx="8229600" cy="5029200"/>
          </a:xfrm>
        </p:spPr>
        <p:txBody>
          <a:bodyPr/>
          <a:lstStyle/>
          <a:p>
            <a:pPr eaLnBrk="1" hangingPunct="1"/>
            <a:r>
              <a:rPr lang="en-US" altLang="en-US"/>
              <a:t>Fax application to PEBA at 803.740.1354.</a:t>
            </a:r>
          </a:p>
          <a:p>
            <a:pPr eaLnBrk="1" hangingPunct="1"/>
            <a:r>
              <a:rPr lang="en-US" altLang="en-US"/>
              <a:t>Member must still submit signed application to:</a:t>
            </a:r>
          </a:p>
          <a:p>
            <a:pPr lvl="1" eaLnBrk="1" hangingPunct="1"/>
            <a:r>
              <a:rPr lang="en-US" altLang="en-US"/>
              <a:t>Select payment plan option; and</a:t>
            </a:r>
          </a:p>
          <a:p>
            <a:pPr lvl="1" eaLnBrk="1" hangingPunct="1"/>
            <a:r>
              <a:rPr lang="en-US" altLang="en-US"/>
              <a:t>Designate beneficiaries. </a:t>
            </a:r>
          </a:p>
          <a:p>
            <a:pPr eaLnBrk="1" hangingPunct="1"/>
            <a:endParaRPr lang="en-US" altLang="en-US"/>
          </a:p>
        </p:txBody>
      </p:sp>
      <p:sp>
        <p:nvSpPr>
          <p:cNvPr id="30724" name="Slide Number Placeholder 3">
            <a:extLst>
              <a:ext uri="{FF2B5EF4-FFF2-40B4-BE49-F238E27FC236}">
                <a16:creationId xmlns:a16="http://schemas.microsoft.com/office/drawing/2014/main" id="{D1ED141F-EBA7-4B0F-88A9-EAD7781B877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89D6E986-BDD1-4FE0-8261-2DE5262774EC}"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11</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9607A62A-2775-4964-8AB1-14758820D1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36"/>
    </mc:Choice>
    <mc:Fallback xmlns="">
      <p:transition spd="slow" advTm="22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A362AB13-D1E5-4C40-B81A-2CB8C87D2EC6}"/>
              </a:ext>
            </a:extLst>
          </p:cNvPr>
          <p:cNvSpPr>
            <a:spLocks noGrp="1" noChangeArrowheads="1"/>
          </p:cNvSpPr>
          <p:nvPr>
            <p:ph type="title"/>
          </p:nvPr>
        </p:nvSpPr>
        <p:spPr>
          <a:xfrm>
            <a:off x="457200" y="228600"/>
            <a:ext cx="8229600" cy="804863"/>
          </a:xfrm>
        </p:spPr>
        <p:txBody>
          <a:bodyPr/>
          <a:lstStyle/>
          <a:p>
            <a:pPr eaLnBrk="1" hangingPunct="1"/>
            <a:r>
              <a:rPr lang="en-US" altLang="en-US"/>
              <a:t>Applying for service and disability retirement</a:t>
            </a:r>
          </a:p>
        </p:txBody>
      </p:sp>
      <p:sp>
        <p:nvSpPr>
          <p:cNvPr id="31747" name="Content Placeholder 2">
            <a:extLst>
              <a:ext uri="{FF2B5EF4-FFF2-40B4-BE49-F238E27FC236}">
                <a16:creationId xmlns:a16="http://schemas.microsoft.com/office/drawing/2014/main" id="{84B9919B-2AD3-44AE-96D0-690EC550A848}"/>
              </a:ext>
            </a:extLst>
          </p:cNvPr>
          <p:cNvSpPr>
            <a:spLocks noGrp="1" noChangeArrowheads="1"/>
          </p:cNvSpPr>
          <p:nvPr>
            <p:ph idx="1"/>
          </p:nvPr>
        </p:nvSpPr>
        <p:spPr>
          <a:xfrm>
            <a:off x="457200" y="1262063"/>
            <a:ext cx="8229600" cy="5029200"/>
          </a:xfrm>
        </p:spPr>
        <p:txBody>
          <a:bodyPr/>
          <a:lstStyle/>
          <a:p>
            <a:pPr eaLnBrk="1" hangingPunct="1"/>
            <a:r>
              <a:rPr lang="en-US" altLang="en-US" dirty="0"/>
              <a:t>Member may apply for both service and disability retirement, when eligible.</a:t>
            </a:r>
          </a:p>
          <a:p>
            <a:pPr lvl="1" eaLnBrk="1" hangingPunct="1"/>
            <a:r>
              <a:rPr lang="en-US" altLang="en-US" dirty="0"/>
              <a:t>If eligible, member can draw service retirement benefit while waiting on disability determination.</a:t>
            </a:r>
          </a:p>
          <a:p>
            <a:pPr eaLnBrk="1" hangingPunct="1"/>
            <a:r>
              <a:rPr lang="en-US" altLang="en-US" dirty="0"/>
              <a:t>Member will receive disability benefit amount if approved for disability.</a:t>
            </a:r>
          </a:p>
          <a:p>
            <a:pPr eaLnBrk="1" hangingPunct="1"/>
            <a:r>
              <a:rPr lang="en-US" altLang="en-US" dirty="0"/>
              <a:t>Member can receive service benefit amount if not approved for disability.</a:t>
            </a:r>
          </a:p>
          <a:p>
            <a:pPr eaLnBrk="1" hangingPunct="1"/>
            <a:endParaRPr lang="en-US" altLang="en-US" dirty="0"/>
          </a:p>
        </p:txBody>
      </p:sp>
      <p:sp>
        <p:nvSpPr>
          <p:cNvPr id="31748" name="Slide Number Placeholder 3">
            <a:extLst>
              <a:ext uri="{FF2B5EF4-FFF2-40B4-BE49-F238E27FC236}">
                <a16:creationId xmlns:a16="http://schemas.microsoft.com/office/drawing/2014/main" id="{80360034-D986-4ACA-A32D-4B542564C4E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8E21C0DD-C35A-4B2D-A25F-3FB94F860ED5}"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12</a:t>
            </a:fld>
            <a:endParaRPr lang="en-US" altLang="en-US" sz="1400">
              <a:solidFill>
                <a:schemeClr val="bg1"/>
              </a:solidFill>
              <a:latin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0C481372-481F-2B74-4CD2-C31D71AA3D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131"/>
    </mc:Choice>
    <mc:Fallback>
      <p:transition spd="slow" advTm="3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FBD6761A-C0D0-4C5C-ADA6-419090C45184}"/>
              </a:ext>
            </a:extLst>
          </p:cNvPr>
          <p:cNvSpPr>
            <a:spLocks noGrp="1" noChangeArrowheads="1"/>
          </p:cNvSpPr>
          <p:nvPr>
            <p:ph type="title"/>
          </p:nvPr>
        </p:nvSpPr>
        <p:spPr>
          <a:xfrm>
            <a:off x="457200" y="228600"/>
            <a:ext cx="8229600" cy="804863"/>
          </a:xfrm>
        </p:spPr>
        <p:txBody>
          <a:bodyPr/>
          <a:lstStyle/>
          <a:p>
            <a:pPr eaLnBrk="1" hangingPunct="1"/>
            <a:r>
              <a:rPr lang="en-US" altLang="en-US"/>
              <a:t>Member forms</a:t>
            </a:r>
          </a:p>
        </p:txBody>
      </p:sp>
      <p:sp>
        <p:nvSpPr>
          <p:cNvPr id="32771" name="Content Placeholder 2">
            <a:extLst>
              <a:ext uri="{FF2B5EF4-FFF2-40B4-BE49-F238E27FC236}">
                <a16:creationId xmlns:a16="http://schemas.microsoft.com/office/drawing/2014/main" id="{31AA7C03-9A8E-45C5-8BEE-1B0A6CD71F19}"/>
              </a:ext>
            </a:extLst>
          </p:cNvPr>
          <p:cNvSpPr>
            <a:spLocks noGrp="1" noChangeArrowheads="1"/>
          </p:cNvSpPr>
          <p:nvPr>
            <p:ph idx="1"/>
          </p:nvPr>
        </p:nvSpPr>
        <p:spPr>
          <a:xfrm>
            <a:off x="457200" y="1262063"/>
            <a:ext cx="8229600" cy="5029200"/>
          </a:xfrm>
        </p:spPr>
        <p:txBody>
          <a:bodyPr/>
          <a:lstStyle/>
          <a:p>
            <a:pPr eaLnBrk="1" hangingPunct="1"/>
            <a:r>
              <a:rPr lang="en-US" altLang="en-US" i="1" u="sng" dirty="0">
                <a:hlinkClick r:id="rId4"/>
              </a:rPr>
              <a:t>SCRS Application for Disability Retirement</a:t>
            </a:r>
            <a:r>
              <a:rPr lang="en-US" altLang="en-US" dirty="0"/>
              <a:t> (Form 6151S).</a:t>
            </a:r>
          </a:p>
          <a:p>
            <a:pPr eaLnBrk="1" hangingPunct="1"/>
            <a:r>
              <a:rPr lang="en-US" altLang="en-US" i="1" u="sng" dirty="0">
                <a:hlinkClick r:id="rId5"/>
              </a:rPr>
              <a:t>PORS Application for Disability Retirement</a:t>
            </a:r>
            <a:r>
              <a:rPr lang="en-US" altLang="en-US" dirty="0"/>
              <a:t> (Form 6151P).</a:t>
            </a:r>
          </a:p>
          <a:p>
            <a:pPr eaLnBrk="1" hangingPunct="1"/>
            <a:r>
              <a:rPr lang="en-US" altLang="en-US" i="1" u="sng" dirty="0">
                <a:hlinkClick r:id="rId6"/>
              </a:rPr>
              <a:t>Withholding Certificate for Pension or Annuity Payments</a:t>
            </a:r>
            <a:r>
              <a:rPr lang="en-US" altLang="en-US" dirty="0"/>
              <a:t> for federal withholdings (Form W-4P).</a:t>
            </a:r>
            <a:endParaRPr lang="en-US" altLang="en-US" i="1" u="sng" dirty="0">
              <a:hlinkClick r:id="rId7">
                <a:extLst>
                  <a:ext uri="{A12FA001-AC4F-418D-AE19-62706E023703}">
                    <ahyp:hlinkClr xmlns:ahyp="http://schemas.microsoft.com/office/drawing/2018/hyperlinkcolor" val="tx"/>
                  </a:ext>
                </a:extLst>
              </a:hlinkClick>
            </a:endParaRPr>
          </a:p>
          <a:p>
            <a:pPr eaLnBrk="1" hangingPunct="1"/>
            <a:r>
              <a:rPr lang="en-US" altLang="en-US" i="1" u="sng" dirty="0">
                <a:solidFill>
                  <a:srgbClr val="568EC1"/>
                </a:solidFill>
                <a:hlinkClick r:id="rId7">
                  <a:extLst>
                    <a:ext uri="{A12FA001-AC4F-418D-AE19-62706E023703}">
                      <ahyp:hlinkClr xmlns:ahyp="http://schemas.microsoft.com/office/drawing/2018/hyperlinkcolor" val="tx"/>
                    </a:ext>
                  </a:extLst>
                </a:hlinkClick>
              </a:rPr>
              <a:t>Withholding Certificate for Monthly Benefit Payments</a:t>
            </a:r>
            <a:r>
              <a:rPr lang="en-US" altLang="en-US" dirty="0"/>
              <a:t> for state withholdings (Form 7202).</a:t>
            </a:r>
          </a:p>
          <a:p>
            <a:pPr eaLnBrk="1" hangingPunct="1"/>
            <a:r>
              <a:rPr lang="en-US" altLang="en-US" i="1" u="sng" dirty="0">
                <a:hlinkClick r:id="rId8"/>
              </a:rPr>
              <a:t>Direct Deposit Authorization</a:t>
            </a:r>
            <a:r>
              <a:rPr lang="en-US" altLang="en-US" dirty="0"/>
              <a:t> (Form 7204).</a:t>
            </a:r>
          </a:p>
          <a:p>
            <a:pPr eaLnBrk="1" hangingPunct="1"/>
            <a:r>
              <a:rPr lang="en-US" altLang="en-US" dirty="0"/>
              <a:t>PORS only:</a:t>
            </a:r>
          </a:p>
          <a:p>
            <a:pPr lvl="1" eaLnBrk="1" hangingPunct="1"/>
            <a:r>
              <a:rPr lang="en-US" altLang="en-US" i="1" u="sng" dirty="0">
                <a:hlinkClick r:id="rId9"/>
              </a:rPr>
              <a:t>Member’s Disability Report</a:t>
            </a:r>
            <a:r>
              <a:rPr lang="en-US" altLang="en-US" dirty="0"/>
              <a:t> (Form 6251).</a:t>
            </a:r>
          </a:p>
          <a:p>
            <a:pPr lvl="1" eaLnBrk="1" hangingPunct="1"/>
            <a:r>
              <a:rPr lang="en-US" altLang="en-US" i="1" u="sng" dirty="0">
                <a:hlinkClick r:id="rId10"/>
              </a:rPr>
              <a:t>Authorization for Release of Information</a:t>
            </a:r>
            <a:r>
              <a:rPr lang="en-US" altLang="en-US" dirty="0"/>
              <a:t> (Form 6255).</a:t>
            </a:r>
          </a:p>
          <a:p>
            <a:pPr eaLnBrk="1" hangingPunct="1"/>
            <a:endParaRPr lang="en-US" altLang="en-US" dirty="0"/>
          </a:p>
        </p:txBody>
      </p:sp>
      <p:sp>
        <p:nvSpPr>
          <p:cNvPr id="32772" name="Slide Number Placeholder 3">
            <a:extLst>
              <a:ext uri="{FF2B5EF4-FFF2-40B4-BE49-F238E27FC236}">
                <a16:creationId xmlns:a16="http://schemas.microsoft.com/office/drawing/2014/main" id="{2E31608B-D1B8-413C-8D8C-0404280D0C9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3A8F10E0-6112-4281-B55A-373B3785B132}"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13</a:t>
            </a:fld>
            <a:endParaRPr lang="en-US" altLang="en-US" sz="1400">
              <a:solidFill>
                <a:schemeClr val="bg1"/>
              </a:solidFill>
              <a:latin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D7AA8367-0D81-F1A3-C704-0681B79345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721"/>
    </mc:Choice>
    <mc:Fallback>
      <p:transition spd="slow" advTm="71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B5779C2-F961-4B29-9491-8DD43C6262B9}"/>
              </a:ext>
            </a:extLst>
          </p:cNvPr>
          <p:cNvSpPr>
            <a:spLocks noGrp="1" noChangeArrowheads="1"/>
          </p:cNvSpPr>
          <p:nvPr>
            <p:ph type="title"/>
          </p:nvPr>
        </p:nvSpPr>
        <p:spPr>
          <a:xfrm>
            <a:off x="457200" y="228600"/>
            <a:ext cx="8229600" cy="804863"/>
          </a:xfrm>
        </p:spPr>
        <p:txBody>
          <a:bodyPr/>
          <a:lstStyle/>
          <a:p>
            <a:pPr eaLnBrk="1" hangingPunct="1"/>
            <a:r>
              <a:rPr lang="en-US" altLang="en-US"/>
              <a:t>Employer forms</a:t>
            </a:r>
          </a:p>
        </p:txBody>
      </p:sp>
      <p:sp>
        <p:nvSpPr>
          <p:cNvPr id="33795" name="Content Placeholder 2">
            <a:extLst>
              <a:ext uri="{FF2B5EF4-FFF2-40B4-BE49-F238E27FC236}">
                <a16:creationId xmlns:a16="http://schemas.microsoft.com/office/drawing/2014/main" id="{358DB30C-45D8-4D84-ADF1-515289D803A2}"/>
              </a:ext>
            </a:extLst>
          </p:cNvPr>
          <p:cNvSpPr>
            <a:spLocks noGrp="1" noChangeArrowheads="1"/>
          </p:cNvSpPr>
          <p:nvPr>
            <p:ph idx="1"/>
          </p:nvPr>
        </p:nvSpPr>
        <p:spPr>
          <a:xfrm>
            <a:off x="457200" y="1262063"/>
            <a:ext cx="8229600" cy="5029200"/>
          </a:xfrm>
        </p:spPr>
        <p:txBody>
          <a:bodyPr/>
          <a:lstStyle/>
          <a:p>
            <a:pPr eaLnBrk="1" hangingPunct="1"/>
            <a:r>
              <a:rPr lang="en-US" altLang="en-US" dirty="0"/>
              <a:t>Upload these forms in </a:t>
            </a:r>
            <a:r>
              <a:rPr lang="en-US" altLang="en-US" dirty="0">
                <a:hlinkClick r:id="rId4"/>
              </a:rPr>
              <a:t>EES</a:t>
            </a:r>
            <a:r>
              <a:rPr lang="en-US" altLang="en-US" dirty="0"/>
              <a:t>.</a:t>
            </a:r>
          </a:p>
          <a:p>
            <a:pPr lvl="1" eaLnBrk="1" hangingPunct="1"/>
            <a:r>
              <a:rPr lang="en-US" altLang="en-US" i="1" u="sng" dirty="0">
                <a:hlinkClick r:id="rId5"/>
              </a:rPr>
              <a:t>Employer’s Disability Employment Status Report</a:t>
            </a:r>
            <a:r>
              <a:rPr lang="en-US" altLang="en-US" dirty="0"/>
              <a:t> (Form 6253).</a:t>
            </a:r>
          </a:p>
          <a:p>
            <a:pPr lvl="1" eaLnBrk="1" hangingPunct="1"/>
            <a:r>
              <a:rPr lang="en-US" altLang="en-US" dirty="0"/>
              <a:t>PORS only: </a:t>
            </a:r>
            <a:r>
              <a:rPr lang="en-US" altLang="en-US" i="1" u="sng" dirty="0">
                <a:hlinkClick r:id="rId6"/>
              </a:rPr>
              <a:t>Employer’s Description of Disability Applicant’s Job</a:t>
            </a:r>
            <a:r>
              <a:rPr lang="en-US" altLang="en-US" dirty="0"/>
              <a:t> (Form 6254).</a:t>
            </a:r>
          </a:p>
          <a:p>
            <a:pPr eaLnBrk="1" hangingPunct="1"/>
            <a:r>
              <a:rPr lang="en-US" altLang="en-US" dirty="0"/>
              <a:t>Monitor the </a:t>
            </a:r>
            <a:r>
              <a:rPr lang="en-US" altLang="en-US" i="1" dirty="0"/>
              <a:t>Required Employer Forms Report</a:t>
            </a:r>
            <a:r>
              <a:rPr lang="en-US" altLang="en-US" dirty="0"/>
              <a:t> in </a:t>
            </a:r>
            <a:r>
              <a:rPr lang="en-US" altLang="en-US" dirty="0">
                <a:hlinkClick r:id="rId4"/>
              </a:rPr>
              <a:t>EES</a:t>
            </a:r>
            <a:r>
              <a:rPr lang="en-US" altLang="en-US" dirty="0"/>
              <a:t> under Reports &amp; Documents</a:t>
            </a:r>
            <a:r>
              <a:rPr lang="en-US" altLang="en-US" i="1" dirty="0"/>
              <a:t>.</a:t>
            </a:r>
            <a:endParaRPr lang="en-US" altLang="en-US" dirty="0"/>
          </a:p>
          <a:p>
            <a:pPr eaLnBrk="1" hangingPunct="1"/>
            <a:endParaRPr lang="en-US" altLang="en-US" dirty="0"/>
          </a:p>
        </p:txBody>
      </p:sp>
      <p:sp>
        <p:nvSpPr>
          <p:cNvPr id="33796" name="Slide Number Placeholder 3">
            <a:extLst>
              <a:ext uri="{FF2B5EF4-FFF2-40B4-BE49-F238E27FC236}">
                <a16:creationId xmlns:a16="http://schemas.microsoft.com/office/drawing/2014/main" id="{8513D929-6B3E-423A-9004-FD6A0BDA1AA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1E507AE-4F8A-42FE-9720-021D32FB6ED6}"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14</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73575E57-EB9A-4E71-9AB0-CC41A638D8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181"/>
    </mc:Choice>
    <mc:Fallback xmlns="">
      <p:transition spd="slow" advTm="2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312EC69-9257-42A7-93D8-269F9BC77A88}"/>
              </a:ext>
            </a:extLst>
          </p:cNvPr>
          <p:cNvSpPr>
            <a:spLocks noGrp="1" noChangeArrowheads="1"/>
          </p:cNvSpPr>
          <p:nvPr>
            <p:ph type="title"/>
          </p:nvPr>
        </p:nvSpPr>
        <p:spPr>
          <a:xfrm>
            <a:off x="457200" y="228600"/>
            <a:ext cx="8229600" cy="804863"/>
          </a:xfrm>
        </p:spPr>
        <p:txBody>
          <a:bodyPr/>
          <a:lstStyle/>
          <a:p>
            <a:pPr eaLnBrk="1" hangingPunct="1"/>
            <a:r>
              <a:rPr lang="en-US" altLang="en-US"/>
              <a:t>Employer actions</a:t>
            </a:r>
          </a:p>
        </p:txBody>
      </p:sp>
      <p:sp>
        <p:nvSpPr>
          <p:cNvPr id="34819" name="Content Placeholder 2">
            <a:extLst>
              <a:ext uri="{FF2B5EF4-FFF2-40B4-BE49-F238E27FC236}">
                <a16:creationId xmlns:a16="http://schemas.microsoft.com/office/drawing/2014/main" id="{194E42B7-95DD-4E61-8009-00839749A9E9}"/>
              </a:ext>
            </a:extLst>
          </p:cNvPr>
          <p:cNvSpPr>
            <a:spLocks noGrp="1" noChangeArrowheads="1"/>
          </p:cNvSpPr>
          <p:nvPr>
            <p:ph idx="1"/>
          </p:nvPr>
        </p:nvSpPr>
        <p:spPr>
          <a:xfrm>
            <a:off x="457200" y="1262063"/>
            <a:ext cx="8229600" cy="5029200"/>
          </a:xfrm>
        </p:spPr>
        <p:txBody>
          <a:bodyPr/>
          <a:lstStyle/>
          <a:p>
            <a:pPr eaLnBrk="1" hangingPunct="1"/>
            <a:r>
              <a:rPr lang="en-US" altLang="en-US" dirty="0"/>
              <a:t>You will receive an EES Task List notification once PEBA receives an application for one of your employees: </a:t>
            </a:r>
          </a:p>
          <a:p>
            <a:pPr lvl="1" eaLnBrk="1" hangingPunct="1"/>
            <a:r>
              <a:rPr lang="en-US" altLang="en-US" i="1" dirty="0"/>
              <a:t>Retirement Date Certification</a:t>
            </a:r>
            <a:r>
              <a:rPr lang="en-US" altLang="en-US" dirty="0"/>
              <a:t>.</a:t>
            </a:r>
          </a:p>
          <a:p>
            <a:pPr lvl="1" eaLnBrk="1" hangingPunct="1"/>
            <a:r>
              <a:rPr lang="en-US" altLang="en-US" i="1" dirty="0"/>
              <a:t>Final Payroll Certification</a:t>
            </a:r>
            <a:r>
              <a:rPr lang="en-US" altLang="en-US" dirty="0"/>
              <a:t>. </a:t>
            </a:r>
          </a:p>
          <a:p>
            <a:pPr eaLnBrk="1" hangingPunct="1"/>
            <a:r>
              <a:rPr lang="en-US" altLang="en-US" dirty="0"/>
              <a:t>Termination and separation from employment is required. </a:t>
            </a:r>
          </a:p>
          <a:p>
            <a:pPr eaLnBrk="1" hangingPunct="1"/>
            <a:r>
              <a:rPr lang="en-US" altLang="en-US" dirty="0"/>
              <a:t>Do not estimate or project final payroll information. </a:t>
            </a:r>
          </a:p>
          <a:p>
            <a:pPr eaLnBrk="1" hangingPunct="1"/>
            <a:r>
              <a:rPr lang="en-US" altLang="en-US" dirty="0"/>
              <a:t>Final payroll certification task cannot be completed prior to the retirement date.</a:t>
            </a:r>
          </a:p>
          <a:p>
            <a:pPr lvl="1" eaLnBrk="1" hangingPunct="1"/>
            <a:r>
              <a:rPr lang="en-US" altLang="en-US" dirty="0"/>
              <a:t>Prevents erroneous payroll data and benefit calculations.</a:t>
            </a:r>
          </a:p>
          <a:p>
            <a:pPr lvl="1" eaLnBrk="1" hangingPunct="1"/>
            <a:r>
              <a:rPr lang="en-US" altLang="en-US" dirty="0"/>
              <a:t>Refer to the </a:t>
            </a:r>
            <a:r>
              <a:rPr lang="en-US" altLang="en-US" i="1" dirty="0">
                <a:solidFill>
                  <a:srgbClr val="FF0000"/>
                </a:solidFill>
                <a:hlinkClick r:id="rId4"/>
              </a:rPr>
              <a:t>Final payroll certifications tasks in EES</a:t>
            </a:r>
            <a:r>
              <a:rPr lang="en-US" altLang="en-US" dirty="0">
                <a:solidFill>
                  <a:srgbClr val="FF0000"/>
                </a:solidFill>
              </a:rPr>
              <a:t> </a:t>
            </a:r>
            <a:r>
              <a:rPr lang="en-US" altLang="en-US" dirty="0"/>
              <a:t>training resource.  </a:t>
            </a:r>
          </a:p>
          <a:p>
            <a:pPr eaLnBrk="1" hangingPunct="1"/>
            <a:r>
              <a:rPr lang="en-US" altLang="en-US" dirty="0"/>
              <a:t>Refer to the </a:t>
            </a:r>
            <a:r>
              <a:rPr lang="en-US" altLang="en-US" i="1" dirty="0">
                <a:hlinkClick r:id="rId5"/>
              </a:rPr>
              <a:t>Disability retirement</a:t>
            </a:r>
            <a:r>
              <a:rPr lang="en-US" altLang="en-US" dirty="0"/>
              <a:t> employer checklist. </a:t>
            </a:r>
          </a:p>
          <a:p>
            <a:pPr eaLnBrk="1" hangingPunct="1"/>
            <a:endParaRPr lang="en-US" altLang="en-US" dirty="0"/>
          </a:p>
        </p:txBody>
      </p:sp>
      <p:sp>
        <p:nvSpPr>
          <p:cNvPr id="34820" name="Slide Number Placeholder 3">
            <a:extLst>
              <a:ext uri="{FF2B5EF4-FFF2-40B4-BE49-F238E27FC236}">
                <a16:creationId xmlns:a16="http://schemas.microsoft.com/office/drawing/2014/main" id="{04051077-8480-438E-8A32-23508063BC6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280EB891-71C3-47DC-A3E2-7072BE47E061}"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15</a:t>
            </a:fld>
            <a:endParaRPr lang="en-US" altLang="en-US" sz="1400">
              <a:solidFill>
                <a:schemeClr val="bg1"/>
              </a:solidFill>
              <a:latin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CB277A95-79EA-2904-4CC7-F5620AD47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856"/>
    </mc:Choice>
    <mc:Fallback>
      <p:transition spd="slow" advTm="5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B4CED7E7-7F1A-450D-9F17-D5A34126816B}"/>
              </a:ext>
            </a:extLst>
          </p:cNvPr>
          <p:cNvSpPr>
            <a:spLocks noGrp="1" noChangeArrowheads="1"/>
          </p:cNvSpPr>
          <p:nvPr>
            <p:ph type="title"/>
            <p:custDataLst>
              <p:tags r:id="rId1"/>
            </p:custDataLst>
          </p:nvPr>
        </p:nvSpPr>
        <p:spPr>
          <a:xfrm>
            <a:off x="457200" y="228600"/>
            <a:ext cx="8229600" cy="804863"/>
          </a:xfrm>
        </p:spPr>
        <p:txBody>
          <a:bodyPr/>
          <a:lstStyle/>
          <a:p>
            <a:pPr eaLnBrk="1" hangingPunct="1"/>
            <a:r>
              <a:rPr lang="en-US" altLang="en-US"/>
              <a:t>SCRS, PORS monthly payment plan options</a:t>
            </a:r>
          </a:p>
        </p:txBody>
      </p:sp>
      <p:sp>
        <p:nvSpPr>
          <p:cNvPr id="35844" name="Slide Number Placeholder 3">
            <a:extLst>
              <a:ext uri="{FF2B5EF4-FFF2-40B4-BE49-F238E27FC236}">
                <a16:creationId xmlns:a16="http://schemas.microsoft.com/office/drawing/2014/main" id="{AAE0D4B3-D046-497F-A8B1-E7C49D6A8B21}"/>
              </a:ext>
            </a:extLst>
          </p:cNvPr>
          <p:cNvSpPr>
            <a:spLocks noGrp="1" noChangeArrowheads="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17527519-FCC4-42E0-BADB-8EB17A429DD5}"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16</a:t>
            </a:fld>
            <a:endParaRPr lang="en-US" altLang="en-US" sz="1400">
              <a:solidFill>
                <a:schemeClr val="bg1"/>
              </a:solidFill>
              <a:latin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BCB944C9-EC4D-4717-A0E0-DCAD3654BB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
        <p:nvSpPr>
          <p:cNvPr id="4" name="Google Shape;595;p25">
            <a:extLst>
              <a:ext uri="{FF2B5EF4-FFF2-40B4-BE49-F238E27FC236}">
                <a16:creationId xmlns:a16="http://schemas.microsoft.com/office/drawing/2014/main" id="{14FAF771-E776-211C-9DAC-0A65EE176F28}"/>
              </a:ext>
            </a:extLst>
          </p:cNvPr>
          <p:cNvSpPr/>
          <p:nvPr/>
        </p:nvSpPr>
        <p:spPr>
          <a:xfrm rot="2700000">
            <a:off x="4108837" y="1569369"/>
            <a:ext cx="922955" cy="922955"/>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96;p25">
            <a:extLst>
              <a:ext uri="{FF2B5EF4-FFF2-40B4-BE49-F238E27FC236}">
                <a16:creationId xmlns:a16="http://schemas.microsoft.com/office/drawing/2014/main" id="{D3F657F1-FBAF-3F71-0530-859167ECECA0}"/>
              </a:ext>
            </a:extLst>
          </p:cNvPr>
          <p:cNvSpPr/>
          <p:nvPr/>
        </p:nvSpPr>
        <p:spPr>
          <a:xfrm rot="2700000">
            <a:off x="5547690" y="1569369"/>
            <a:ext cx="922955" cy="92295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599;p25">
            <a:extLst>
              <a:ext uri="{FF2B5EF4-FFF2-40B4-BE49-F238E27FC236}">
                <a16:creationId xmlns:a16="http://schemas.microsoft.com/office/drawing/2014/main" id="{17B4EAB0-A05C-0B6F-4FDE-652EA173DD41}"/>
              </a:ext>
            </a:extLst>
          </p:cNvPr>
          <p:cNvCxnSpPr>
            <a:cxnSpLocks/>
          </p:cNvCxnSpPr>
          <p:nvPr/>
        </p:nvCxnSpPr>
        <p:spPr>
          <a:xfrm>
            <a:off x="4577363" y="2867490"/>
            <a:ext cx="0" cy="488106"/>
          </a:xfrm>
          <a:prstGeom prst="straightConnector1">
            <a:avLst/>
          </a:prstGeom>
          <a:noFill/>
          <a:ln w="9525" cap="flat" cmpd="sng">
            <a:solidFill>
              <a:schemeClr val="accent3"/>
            </a:solidFill>
            <a:prstDash val="solid"/>
            <a:round/>
            <a:headEnd type="none" w="med" len="med"/>
            <a:tailEnd type="none" w="med" len="med"/>
          </a:ln>
        </p:spPr>
      </p:cxnSp>
      <p:sp>
        <p:nvSpPr>
          <p:cNvPr id="9" name="Google Shape;606;p25">
            <a:extLst>
              <a:ext uri="{FF2B5EF4-FFF2-40B4-BE49-F238E27FC236}">
                <a16:creationId xmlns:a16="http://schemas.microsoft.com/office/drawing/2014/main" id="{F6E08C80-BEC6-44B8-348B-53C8086BBB8E}"/>
              </a:ext>
            </a:extLst>
          </p:cNvPr>
          <p:cNvSpPr/>
          <p:nvPr/>
        </p:nvSpPr>
        <p:spPr>
          <a:xfrm rot="2700000">
            <a:off x="2670623" y="1569369"/>
            <a:ext cx="922955" cy="922955"/>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3;p25">
            <a:extLst>
              <a:ext uri="{FF2B5EF4-FFF2-40B4-BE49-F238E27FC236}">
                <a16:creationId xmlns:a16="http://schemas.microsoft.com/office/drawing/2014/main" id="{AEE06FE4-E3D7-732B-4CD8-B046A691D260}"/>
              </a:ext>
            </a:extLst>
          </p:cNvPr>
          <p:cNvSpPr/>
          <p:nvPr/>
        </p:nvSpPr>
        <p:spPr>
          <a:xfrm>
            <a:off x="457812" y="2894192"/>
            <a:ext cx="2611927" cy="359682"/>
          </a:xfrm>
          <a:custGeom>
            <a:avLst/>
            <a:gdLst/>
            <a:ahLst/>
            <a:cxnLst/>
            <a:rect l="l" t="t" r="r" b="b"/>
            <a:pathLst>
              <a:path w="97925" h="13485" extrusionOk="0">
                <a:moveTo>
                  <a:pt x="97925" y="0"/>
                </a:moveTo>
                <a:lnTo>
                  <a:pt x="84301" y="13476"/>
                </a:lnTo>
                <a:lnTo>
                  <a:pt x="0" y="13485"/>
                </a:lnTo>
              </a:path>
            </a:pathLst>
          </a:custGeom>
          <a:noFill/>
          <a:ln w="9525" cap="flat" cmpd="sng">
            <a:solidFill>
              <a:schemeClr val="accent5"/>
            </a:solidFill>
            <a:prstDash val="solid"/>
            <a:round/>
            <a:headEnd type="none" w="med" len="med"/>
            <a:tailEnd type="none" w="med" len="med"/>
          </a:ln>
        </p:spPr>
      </p:sp>
      <p:sp>
        <p:nvSpPr>
          <p:cNvPr id="11" name="Google Shape;614;p25">
            <a:extLst>
              <a:ext uri="{FF2B5EF4-FFF2-40B4-BE49-F238E27FC236}">
                <a16:creationId xmlns:a16="http://schemas.microsoft.com/office/drawing/2014/main" id="{2A4D4E74-CF86-632B-D3FF-4AB2B937F172}"/>
              </a:ext>
            </a:extLst>
          </p:cNvPr>
          <p:cNvSpPr txBox="1"/>
          <p:nvPr/>
        </p:nvSpPr>
        <p:spPr>
          <a:xfrm>
            <a:off x="457267" y="3758253"/>
            <a:ext cx="2269155" cy="1216361"/>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dirty="0">
                <a:solidFill>
                  <a:schemeClr val="tx2"/>
                </a:solidFill>
                <a:ea typeface="Roboto"/>
                <a:cs typeface="Roboto"/>
                <a:sym typeface="Roboto"/>
              </a:rPr>
              <a:t>Maximum benefit.</a:t>
            </a:r>
          </a:p>
          <a:p>
            <a:pPr lvl="0" algn="l" rtl="0">
              <a:spcBef>
                <a:spcPts val="0"/>
              </a:spcBef>
              <a:spcAft>
                <a:spcPts val="0"/>
              </a:spcAft>
            </a:pPr>
            <a:r>
              <a:rPr lang="en-US" dirty="0">
                <a:solidFill>
                  <a:schemeClr val="tx2"/>
                </a:solidFill>
                <a:ea typeface="Roboto"/>
                <a:cs typeface="Roboto"/>
                <a:sym typeface="Roboto"/>
              </a:rPr>
              <a:t>Retiree-only payment.</a:t>
            </a:r>
          </a:p>
        </p:txBody>
      </p:sp>
      <p:sp>
        <p:nvSpPr>
          <p:cNvPr id="12" name="Google Shape;615;p25">
            <a:extLst>
              <a:ext uri="{FF2B5EF4-FFF2-40B4-BE49-F238E27FC236}">
                <a16:creationId xmlns:a16="http://schemas.microsoft.com/office/drawing/2014/main" id="{FFE000E5-B8FE-162D-1693-2B2D779A83C5}"/>
              </a:ext>
            </a:extLst>
          </p:cNvPr>
          <p:cNvSpPr txBox="1"/>
          <p:nvPr/>
        </p:nvSpPr>
        <p:spPr>
          <a:xfrm>
            <a:off x="457266" y="3447785"/>
            <a:ext cx="1569957" cy="3104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solidFill>
                  <a:schemeClr val="accent5"/>
                </a:solidFill>
                <a:ea typeface="Fira Sans Extra Condensed Medium"/>
                <a:cs typeface="Fira Sans Extra Condensed Medium"/>
                <a:sym typeface="Fira Sans Extra Condensed Medium"/>
              </a:rPr>
              <a:t>Option A</a:t>
            </a:r>
            <a:endParaRPr sz="2000" b="1" dirty="0">
              <a:solidFill>
                <a:schemeClr val="accent5"/>
              </a:solidFill>
              <a:ea typeface="Fira Sans Extra Condensed Medium"/>
              <a:cs typeface="Fira Sans Extra Condensed Medium"/>
              <a:sym typeface="Fira Sans Extra Condensed Medium"/>
            </a:endParaRPr>
          </a:p>
        </p:txBody>
      </p:sp>
      <p:sp>
        <p:nvSpPr>
          <p:cNvPr id="13" name="Google Shape;618;p25">
            <a:extLst>
              <a:ext uri="{FF2B5EF4-FFF2-40B4-BE49-F238E27FC236}">
                <a16:creationId xmlns:a16="http://schemas.microsoft.com/office/drawing/2014/main" id="{760293F1-4096-F4D5-ADD6-A56AC334EC17}"/>
              </a:ext>
            </a:extLst>
          </p:cNvPr>
          <p:cNvSpPr/>
          <p:nvPr/>
        </p:nvSpPr>
        <p:spPr>
          <a:xfrm>
            <a:off x="6073276" y="2894190"/>
            <a:ext cx="2626170" cy="359682"/>
          </a:xfrm>
          <a:custGeom>
            <a:avLst/>
            <a:gdLst/>
            <a:ahLst/>
            <a:cxnLst/>
            <a:rect l="l" t="t" r="r" b="b"/>
            <a:pathLst>
              <a:path w="98459" h="13485" extrusionOk="0">
                <a:moveTo>
                  <a:pt x="0" y="0"/>
                </a:moveTo>
                <a:lnTo>
                  <a:pt x="13624" y="13476"/>
                </a:lnTo>
                <a:lnTo>
                  <a:pt x="98459" y="13485"/>
                </a:lnTo>
              </a:path>
            </a:pathLst>
          </a:custGeom>
          <a:noFill/>
          <a:ln w="9525" cap="flat" cmpd="sng">
            <a:solidFill>
              <a:schemeClr val="accent4"/>
            </a:solidFill>
            <a:prstDash val="solid"/>
            <a:round/>
            <a:headEnd type="none" w="med" len="med"/>
            <a:tailEnd type="none" w="med" len="med"/>
          </a:ln>
        </p:spPr>
      </p:sp>
      <p:sp>
        <p:nvSpPr>
          <p:cNvPr id="14" name="Google Shape;614;p25">
            <a:extLst>
              <a:ext uri="{FF2B5EF4-FFF2-40B4-BE49-F238E27FC236}">
                <a16:creationId xmlns:a16="http://schemas.microsoft.com/office/drawing/2014/main" id="{F4D37C7A-4F74-438A-A4F7-87B292159BD2}"/>
              </a:ext>
            </a:extLst>
          </p:cNvPr>
          <p:cNvSpPr txBox="1"/>
          <p:nvPr/>
        </p:nvSpPr>
        <p:spPr>
          <a:xfrm>
            <a:off x="6300132" y="3775686"/>
            <a:ext cx="2399314" cy="1216361"/>
          </a:xfrm>
          <a:prstGeom prst="rect">
            <a:avLst/>
          </a:prstGeom>
          <a:noFill/>
          <a:ln>
            <a:noFill/>
          </a:ln>
        </p:spPr>
        <p:txBody>
          <a:bodyPr spcFirstLastPara="1" wrap="square" lIns="91425" tIns="91425" rIns="91425" bIns="91425" anchor="t" anchorCtr="0">
            <a:noAutofit/>
          </a:bodyPr>
          <a:lstStyle/>
          <a:p>
            <a:pPr lvl="0" algn="r" rtl="0">
              <a:spcBef>
                <a:spcPts val="0"/>
              </a:spcBef>
              <a:spcAft>
                <a:spcPts val="0"/>
              </a:spcAft>
            </a:pPr>
            <a:r>
              <a:rPr lang="en-US" dirty="0">
                <a:solidFill>
                  <a:schemeClr val="tx2"/>
                </a:solidFill>
                <a:ea typeface="Roboto"/>
                <a:cs typeface="Roboto"/>
                <a:sym typeface="Roboto"/>
              </a:rPr>
              <a:t>100%-50% joint retiree-survivor payment.</a:t>
            </a:r>
          </a:p>
        </p:txBody>
      </p:sp>
      <p:sp>
        <p:nvSpPr>
          <p:cNvPr id="15" name="Google Shape;615;p25">
            <a:extLst>
              <a:ext uri="{FF2B5EF4-FFF2-40B4-BE49-F238E27FC236}">
                <a16:creationId xmlns:a16="http://schemas.microsoft.com/office/drawing/2014/main" id="{05833FD6-B0AA-E7DB-A57B-90EAB4E06FF6}"/>
              </a:ext>
            </a:extLst>
          </p:cNvPr>
          <p:cNvSpPr txBox="1"/>
          <p:nvPr/>
        </p:nvSpPr>
        <p:spPr>
          <a:xfrm>
            <a:off x="7129489" y="3465218"/>
            <a:ext cx="1569957" cy="310471"/>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b="1" dirty="0">
                <a:solidFill>
                  <a:schemeClr val="accent4"/>
                </a:solidFill>
                <a:ea typeface="Fira Sans Extra Condensed Medium"/>
                <a:cs typeface="Fira Sans Extra Condensed Medium"/>
                <a:sym typeface="Fira Sans Extra Condensed Medium"/>
              </a:rPr>
              <a:t>Option C</a:t>
            </a:r>
            <a:endParaRPr sz="2000" b="1" dirty="0">
              <a:solidFill>
                <a:schemeClr val="accent4"/>
              </a:solidFill>
              <a:ea typeface="Fira Sans Extra Condensed Medium"/>
              <a:cs typeface="Fira Sans Extra Condensed Medium"/>
              <a:sym typeface="Fira Sans Extra Condensed Medium"/>
            </a:endParaRPr>
          </a:p>
        </p:txBody>
      </p:sp>
      <p:sp>
        <p:nvSpPr>
          <p:cNvPr id="16" name="Google Shape;614;p25">
            <a:extLst>
              <a:ext uri="{FF2B5EF4-FFF2-40B4-BE49-F238E27FC236}">
                <a16:creationId xmlns:a16="http://schemas.microsoft.com/office/drawing/2014/main" id="{95057657-4D79-D470-2367-98280CD926BE}"/>
              </a:ext>
            </a:extLst>
          </p:cNvPr>
          <p:cNvSpPr txBox="1"/>
          <p:nvPr/>
        </p:nvSpPr>
        <p:spPr>
          <a:xfrm>
            <a:off x="3290154" y="3739468"/>
            <a:ext cx="2560320" cy="1216361"/>
          </a:xfrm>
          <a:prstGeom prst="rect">
            <a:avLst/>
          </a:prstGeom>
          <a:noFill/>
          <a:ln>
            <a:noFill/>
          </a:ln>
        </p:spPr>
        <p:txBody>
          <a:bodyPr spcFirstLastPara="1" wrap="square" lIns="91425" tIns="91425" rIns="91425" bIns="91425" anchor="t" anchorCtr="0">
            <a:noAutofit/>
          </a:bodyPr>
          <a:lstStyle/>
          <a:p>
            <a:pPr lvl="0" algn="ctr"/>
            <a:r>
              <a:rPr lang="en-US" sz="1800" dirty="0">
                <a:solidFill>
                  <a:schemeClr val="tx2"/>
                </a:solidFill>
              </a:rPr>
              <a:t>100%-100% joint retiree-survivor payment.</a:t>
            </a:r>
          </a:p>
          <a:p>
            <a:pPr lvl="0" algn="ctr"/>
            <a:r>
              <a:rPr lang="en-US" sz="1800" dirty="0">
                <a:solidFill>
                  <a:schemeClr val="tx2"/>
                </a:solidFill>
              </a:rPr>
              <a:t>Non-spousal restrictions may apply.</a:t>
            </a:r>
          </a:p>
        </p:txBody>
      </p:sp>
      <p:sp>
        <p:nvSpPr>
          <p:cNvPr id="17" name="Google Shape;615;p25">
            <a:extLst>
              <a:ext uri="{FF2B5EF4-FFF2-40B4-BE49-F238E27FC236}">
                <a16:creationId xmlns:a16="http://schemas.microsoft.com/office/drawing/2014/main" id="{C236E11A-ACDD-E118-6CE9-CB05663B91C0}"/>
              </a:ext>
            </a:extLst>
          </p:cNvPr>
          <p:cNvSpPr txBox="1"/>
          <p:nvPr/>
        </p:nvSpPr>
        <p:spPr>
          <a:xfrm>
            <a:off x="3793378" y="3429000"/>
            <a:ext cx="1569957" cy="31047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accent3"/>
                </a:solidFill>
                <a:ea typeface="Fira Sans Extra Condensed Medium"/>
                <a:cs typeface="Fira Sans Extra Condensed Medium"/>
                <a:sym typeface="Fira Sans Extra Condensed Medium"/>
              </a:rPr>
              <a:t>Option B</a:t>
            </a:r>
            <a:endParaRPr sz="2000" b="1" dirty="0">
              <a:solidFill>
                <a:schemeClr val="accent3"/>
              </a:solidFill>
              <a:ea typeface="Fira Sans Extra Condensed Medium"/>
              <a:cs typeface="Fira Sans Extra Condensed Medium"/>
              <a:sym typeface="Fira Sans Extra Condensed Medium"/>
            </a:endParaRPr>
          </a:p>
        </p:txBody>
      </p:sp>
      <p:grpSp>
        <p:nvGrpSpPr>
          <p:cNvPr id="18" name="Group 17">
            <a:extLst>
              <a:ext uri="{FF2B5EF4-FFF2-40B4-BE49-F238E27FC236}">
                <a16:creationId xmlns:a16="http://schemas.microsoft.com/office/drawing/2014/main" id="{706A4444-C3E7-C6AD-6A4C-A36CB781DDD4}"/>
              </a:ext>
            </a:extLst>
          </p:cNvPr>
          <p:cNvGrpSpPr/>
          <p:nvPr/>
        </p:nvGrpSpPr>
        <p:grpSpPr>
          <a:xfrm>
            <a:off x="2857780" y="1753847"/>
            <a:ext cx="548640" cy="553998"/>
            <a:chOff x="2860453" y="1718599"/>
            <a:chExt cx="548640" cy="553998"/>
          </a:xfrm>
        </p:grpSpPr>
        <p:sp>
          <p:nvSpPr>
            <p:cNvPr id="19" name="Google Shape;708;p27">
              <a:extLst>
                <a:ext uri="{FF2B5EF4-FFF2-40B4-BE49-F238E27FC236}">
                  <a16:creationId xmlns:a16="http://schemas.microsoft.com/office/drawing/2014/main" id="{47424E23-917E-1FEE-211D-69C2124B9147}"/>
                </a:ext>
              </a:extLst>
            </p:cNvPr>
            <p:cNvSpPr/>
            <p:nvPr/>
          </p:nvSpPr>
          <p:spPr>
            <a:xfrm>
              <a:off x="2860453" y="1721278"/>
              <a:ext cx="548640" cy="548640"/>
            </a:xfrm>
            <a:prstGeom prst="ellipse">
              <a:avLst/>
            </a:prstGeom>
            <a:solidFill>
              <a:schemeClr val="bg1"/>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20" name="TextBox 19">
              <a:extLst>
                <a:ext uri="{FF2B5EF4-FFF2-40B4-BE49-F238E27FC236}">
                  <a16:creationId xmlns:a16="http://schemas.microsoft.com/office/drawing/2014/main" id="{6DD8F979-A69E-3960-039E-14B50FFA2925}"/>
                </a:ext>
              </a:extLst>
            </p:cNvPr>
            <p:cNvSpPr txBox="1"/>
            <p:nvPr/>
          </p:nvSpPr>
          <p:spPr>
            <a:xfrm>
              <a:off x="2932677" y="1718599"/>
              <a:ext cx="404192" cy="553998"/>
            </a:xfrm>
            <a:prstGeom prst="rect">
              <a:avLst/>
            </a:prstGeom>
            <a:noFill/>
          </p:spPr>
          <p:txBody>
            <a:bodyPr wrap="square" anchor="ctr">
              <a:spAutoFit/>
            </a:bodyPr>
            <a:lstStyle/>
            <a:p>
              <a:pPr algn="ctr"/>
              <a:r>
                <a:rPr lang="en" sz="3000" b="1" dirty="0">
                  <a:solidFill>
                    <a:schemeClr val="accent5"/>
                  </a:solidFill>
                  <a:ea typeface="Fira Sans Extra Condensed Medium"/>
                  <a:cs typeface="Fira Sans Extra Condensed Medium"/>
                  <a:sym typeface="Fira Sans Extra Condensed Medium"/>
                </a:rPr>
                <a:t>A</a:t>
              </a:r>
              <a:endParaRPr lang="en-US" sz="3000" dirty="0">
                <a:solidFill>
                  <a:schemeClr val="accent5"/>
                </a:solidFill>
              </a:endParaRPr>
            </a:p>
          </p:txBody>
        </p:sp>
      </p:grpSp>
      <p:grpSp>
        <p:nvGrpSpPr>
          <p:cNvPr id="21" name="Group 20">
            <a:extLst>
              <a:ext uri="{FF2B5EF4-FFF2-40B4-BE49-F238E27FC236}">
                <a16:creationId xmlns:a16="http://schemas.microsoft.com/office/drawing/2014/main" id="{1CE35FCE-4C50-B01B-1082-2C2979C970FE}"/>
              </a:ext>
            </a:extLst>
          </p:cNvPr>
          <p:cNvGrpSpPr/>
          <p:nvPr/>
        </p:nvGrpSpPr>
        <p:grpSpPr>
          <a:xfrm>
            <a:off x="4295994" y="1751168"/>
            <a:ext cx="548640" cy="553998"/>
            <a:chOff x="2860453" y="1718599"/>
            <a:chExt cx="548640" cy="553998"/>
          </a:xfrm>
        </p:grpSpPr>
        <p:sp>
          <p:nvSpPr>
            <p:cNvPr id="22" name="Google Shape;708;p27">
              <a:extLst>
                <a:ext uri="{FF2B5EF4-FFF2-40B4-BE49-F238E27FC236}">
                  <a16:creationId xmlns:a16="http://schemas.microsoft.com/office/drawing/2014/main" id="{E91C4D60-CC82-32BA-ED76-37A67ED1D9F7}"/>
                </a:ext>
              </a:extLst>
            </p:cNvPr>
            <p:cNvSpPr/>
            <p:nvPr/>
          </p:nvSpPr>
          <p:spPr>
            <a:xfrm>
              <a:off x="2860453" y="1721278"/>
              <a:ext cx="548640" cy="548640"/>
            </a:xfrm>
            <a:prstGeom prst="ellipse">
              <a:avLst/>
            </a:prstGeom>
            <a:solidFill>
              <a:schemeClr val="bg1"/>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23" name="TextBox 22">
              <a:extLst>
                <a:ext uri="{FF2B5EF4-FFF2-40B4-BE49-F238E27FC236}">
                  <a16:creationId xmlns:a16="http://schemas.microsoft.com/office/drawing/2014/main" id="{D57C81B2-D3D6-FDE7-D4FC-5866DB286DC0}"/>
                </a:ext>
              </a:extLst>
            </p:cNvPr>
            <p:cNvSpPr txBox="1"/>
            <p:nvPr/>
          </p:nvSpPr>
          <p:spPr>
            <a:xfrm>
              <a:off x="2932677" y="1718599"/>
              <a:ext cx="404192" cy="553998"/>
            </a:xfrm>
            <a:prstGeom prst="rect">
              <a:avLst/>
            </a:prstGeom>
            <a:noFill/>
          </p:spPr>
          <p:txBody>
            <a:bodyPr wrap="square" anchor="ctr">
              <a:spAutoFit/>
            </a:bodyPr>
            <a:lstStyle/>
            <a:p>
              <a:pPr algn="ctr"/>
              <a:r>
                <a:rPr lang="en" sz="3000" b="1" dirty="0">
                  <a:solidFill>
                    <a:schemeClr val="accent3"/>
                  </a:solidFill>
                  <a:ea typeface="Fira Sans Extra Condensed Medium"/>
                  <a:cs typeface="Fira Sans Extra Condensed Medium"/>
                  <a:sym typeface="Fira Sans Extra Condensed Medium"/>
                </a:rPr>
                <a:t>B</a:t>
              </a:r>
              <a:endParaRPr lang="en-US" sz="3000" dirty="0">
                <a:solidFill>
                  <a:schemeClr val="accent3"/>
                </a:solidFill>
              </a:endParaRPr>
            </a:p>
          </p:txBody>
        </p:sp>
      </p:grpSp>
      <p:grpSp>
        <p:nvGrpSpPr>
          <p:cNvPr id="24" name="Group 23">
            <a:extLst>
              <a:ext uri="{FF2B5EF4-FFF2-40B4-BE49-F238E27FC236}">
                <a16:creationId xmlns:a16="http://schemas.microsoft.com/office/drawing/2014/main" id="{7771D8F6-ED98-9C84-D291-F8CB953F438F}"/>
              </a:ext>
            </a:extLst>
          </p:cNvPr>
          <p:cNvGrpSpPr/>
          <p:nvPr/>
        </p:nvGrpSpPr>
        <p:grpSpPr>
          <a:xfrm>
            <a:off x="5734847" y="1748489"/>
            <a:ext cx="548640" cy="553998"/>
            <a:chOff x="2860453" y="1718599"/>
            <a:chExt cx="548640" cy="553998"/>
          </a:xfrm>
        </p:grpSpPr>
        <p:sp>
          <p:nvSpPr>
            <p:cNvPr id="25" name="Google Shape;708;p27">
              <a:extLst>
                <a:ext uri="{FF2B5EF4-FFF2-40B4-BE49-F238E27FC236}">
                  <a16:creationId xmlns:a16="http://schemas.microsoft.com/office/drawing/2014/main" id="{699A0AA0-B95D-4DAE-9A7F-F03419ED20FB}"/>
                </a:ext>
              </a:extLst>
            </p:cNvPr>
            <p:cNvSpPr/>
            <p:nvPr/>
          </p:nvSpPr>
          <p:spPr>
            <a:xfrm>
              <a:off x="2860453" y="1721278"/>
              <a:ext cx="548640" cy="548640"/>
            </a:xfrm>
            <a:prstGeom prst="ellipse">
              <a:avLst/>
            </a:prstGeom>
            <a:solidFill>
              <a:schemeClr val="bg1"/>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26" name="TextBox 25">
              <a:extLst>
                <a:ext uri="{FF2B5EF4-FFF2-40B4-BE49-F238E27FC236}">
                  <a16:creationId xmlns:a16="http://schemas.microsoft.com/office/drawing/2014/main" id="{6EED826D-3147-CC59-6300-05E4D94F42B6}"/>
                </a:ext>
              </a:extLst>
            </p:cNvPr>
            <p:cNvSpPr txBox="1"/>
            <p:nvPr/>
          </p:nvSpPr>
          <p:spPr>
            <a:xfrm>
              <a:off x="2932677" y="1718599"/>
              <a:ext cx="404192" cy="553998"/>
            </a:xfrm>
            <a:prstGeom prst="rect">
              <a:avLst/>
            </a:prstGeom>
            <a:noFill/>
          </p:spPr>
          <p:txBody>
            <a:bodyPr wrap="square" anchor="ctr">
              <a:spAutoFit/>
            </a:bodyPr>
            <a:lstStyle/>
            <a:p>
              <a:pPr algn="ctr"/>
              <a:r>
                <a:rPr lang="en" sz="3000" b="1" dirty="0">
                  <a:solidFill>
                    <a:schemeClr val="accent4"/>
                  </a:solidFill>
                  <a:ea typeface="Fira Sans Extra Condensed Medium"/>
                  <a:cs typeface="Fira Sans Extra Condensed Medium"/>
                  <a:sym typeface="Fira Sans Extra Condensed Medium"/>
                </a:rPr>
                <a:t>C</a:t>
              </a:r>
              <a:endParaRPr lang="en-US" sz="3000" dirty="0">
                <a:solidFill>
                  <a:schemeClr val="accent4"/>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21977"/>
    </mc:Choice>
    <mc:Fallback xmlns="">
      <p:transition spd="slow" advTm="12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1">
            <a:extLst>
              <a:ext uri="{FF2B5EF4-FFF2-40B4-BE49-F238E27FC236}">
                <a16:creationId xmlns:a16="http://schemas.microsoft.com/office/drawing/2014/main" id="{1FD6D902-3F2E-407F-AB06-2309AC74387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4A8BBFDF-9D6B-4216-A9E6-F2C5871B8B10}"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17</a:t>
            </a:fld>
            <a:endParaRPr lang="en-US" altLang="en-US" sz="1400">
              <a:solidFill>
                <a:schemeClr val="bg1"/>
              </a:solidFill>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FBFE82A-2FD6-4D27-912F-5B1D5D5090BA}"/>
              </a:ext>
            </a:extLst>
          </p:cNvPr>
          <p:cNvSpPr>
            <a:spLocks noGrp="1" noChangeArrowheads="1"/>
          </p:cNvSpPr>
          <p:nvPr>
            <p:ph type="title"/>
          </p:nvPr>
        </p:nvSpPr>
        <p:spPr>
          <a:xfrm>
            <a:off x="457200" y="228600"/>
            <a:ext cx="8229600" cy="804863"/>
          </a:xfrm>
        </p:spPr>
        <p:txBody>
          <a:bodyPr/>
          <a:lstStyle/>
          <a:p>
            <a:pPr eaLnBrk="1" hangingPunct="1"/>
            <a:r>
              <a:rPr lang="en-US" altLang="en-US"/>
              <a:t>SCRS, PORS disability retirement eligibility</a:t>
            </a:r>
          </a:p>
        </p:txBody>
      </p:sp>
      <p:sp>
        <p:nvSpPr>
          <p:cNvPr id="21507" name="Content Placeholder 2">
            <a:extLst>
              <a:ext uri="{FF2B5EF4-FFF2-40B4-BE49-F238E27FC236}">
                <a16:creationId xmlns:a16="http://schemas.microsoft.com/office/drawing/2014/main" id="{66648831-0E9E-4F98-AD44-38E71EDF9B24}"/>
              </a:ext>
            </a:extLst>
          </p:cNvPr>
          <p:cNvSpPr>
            <a:spLocks noGrp="1" noChangeArrowheads="1"/>
          </p:cNvSpPr>
          <p:nvPr>
            <p:ph idx="1"/>
          </p:nvPr>
        </p:nvSpPr>
        <p:spPr>
          <a:xfrm>
            <a:off x="457200" y="1262063"/>
            <a:ext cx="8229600" cy="5029200"/>
          </a:xfrm>
        </p:spPr>
        <p:txBody>
          <a:bodyPr/>
          <a:lstStyle/>
          <a:p>
            <a:pPr eaLnBrk="1" hangingPunct="1"/>
            <a:r>
              <a:rPr lang="en-US" altLang="en-US" dirty="0"/>
              <a:t>Member must be in service with covered employer, meaning:</a:t>
            </a:r>
          </a:p>
          <a:p>
            <a:pPr lvl="1" eaLnBrk="1" hangingPunct="1"/>
            <a:r>
              <a:rPr lang="en-US" altLang="en-US" dirty="0"/>
              <a:t>They are not yet retired (or for SCRS, have not been retired for more than one year); and</a:t>
            </a:r>
          </a:p>
          <a:p>
            <a:pPr lvl="1" eaLnBrk="1" hangingPunct="1"/>
            <a:r>
              <a:rPr lang="en-US" altLang="en-US" dirty="0"/>
              <a:t>They are actively employed (including unpaid leave) or were on payroll less than one year ago.</a:t>
            </a:r>
          </a:p>
          <a:p>
            <a:pPr eaLnBrk="1" hangingPunct="1"/>
            <a:r>
              <a:rPr lang="en-US" altLang="en-US" dirty="0"/>
              <a:t>Unless injury is job-related, member must have:</a:t>
            </a:r>
          </a:p>
          <a:p>
            <a:pPr lvl="1" eaLnBrk="1" hangingPunct="1"/>
            <a:r>
              <a:rPr lang="en-US" altLang="en-US" dirty="0"/>
              <a:t>Five years earned service if Class Two.</a:t>
            </a:r>
          </a:p>
          <a:p>
            <a:pPr lvl="1" eaLnBrk="1" hangingPunct="1"/>
            <a:r>
              <a:rPr lang="en-US" altLang="en-US" dirty="0"/>
              <a:t>Eight years earned service if Class Three.</a:t>
            </a:r>
          </a:p>
        </p:txBody>
      </p:sp>
      <p:sp>
        <p:nvSpPr>
          <p:cNvPr id="21508" name="Slide Number Placeholder 3">
            <a:extLst>
              <a:ext uri="{FF2B5EF4-FFF2-40B4-BE49-F238E27FC236}">
                <a16:creationId xmlns:a16="http://schemas.microsoft.com/office/drawing/2014/main" id="{CD225841-7391-4FF1-8A6E-460AEB4C8B7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3BC0540A-E44B-4227-9E30-3715E735C65B}"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2</a:t>
            </a:fld>
            <a:endParaRPr lang="en-US" altLang="en-US" sz="1400">
              <a:solidFill>
                <a:schemeClr val="bg1"/>
              </a:solidFill>
              <a:latin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7BE568DC-71A5-4E23-91C6-F0829670DC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271"/>
    </mc:Choice>
    <mc:Fallback xmlns="">
      <p:transition spd="slow" advTm="5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D6ED4E3-54A1-4889-829D-EC9A658E4E22}"/>
              </a:ext>
            </a:extLst>
          </p:cNvPr>
          <p:cNvSpPr>
            <a:spLocks noGrp="1" noChangeArrowheads="1"/>
          </p:cNvSpPr>
          <p:nvPr>
            <p:ph type="title"/>
          </p:nvPr>
        </p:nvSpPr>
        <p:spPr>
          <a:xfrm>
            <a:off x="457200" y="228600"/>
            <a:ext cx="8229600" cy="804863"/>
          </a:xfrm>
        </p:spPr>
        <p:txBody>
          <a:bodyPr/>
          <a:lstStyle/>
          <a:p>
            <a:pPr eaLnBrk="1" hangingPunct="1"/>
            <a:r>
              <a:rPr lang="en-US" altLang="en-US"/>
              <a:t>SCRS disability retirement eligibility </a:t>
            </a:r>
          </a:p>
        </p:txBody>
      </p:sp>
      <p:sp>
        <p:nvSpPr>
          <p:cNvPr id="22531" name="Content Placeholder 2">
            <a:extLst>
              <a:ext uri="{FF2B5EF4-FFF2-40B4-BE49-F238E27FC236}">
                <a16:creationId xmlns:a16="http://schemas.microsoft.com/office/drawing/2014/main" id="{1A8CFCE4-AACC-4BCB-AF21-E5128B97ABD4}"/>
              </a:ext>
            </a:extLst>
          </p:cNvPr>
          <p:cNvSpPr>
            <a:spLocks noGrp="1" noChangeArrowheads="1"/>
          </p:cNvSpPr>
          <p:nvPr>
            <p:ph idx="1"/>
          </p:nvPr>
        </p:nvSpPr>
        <p:spPr>
          <a:xfrm>
            <a:off x="457200" y="1262063"/>
            <a:ext cx="8229600" cy="5029200"/>
          </a:xfrm>
        </p:spPr>
        <p:txBody>
          <a:bodyPr/>
          <a:lstStyle/>
          <a:p>
            <a:pPr eaLnBrk="1" hangingPunct="1"/>
            <a:r>
              <a:rPr lang="en-US" altLang="en-US" dirty="0"/>
              <a:t>Member must be approved for disability benefit by the Social Security Administration.</a:t>
            </a:r>
          </a:p>
          <a:p>
            <a:pPr eaLnBrk="1" hangingPunct="1"/>
            <a:r>
              <a:rPr lang="en-US" altLang="en-US" dirty="0"/>
              <a:t>Generally requires incapacity of member to perform any gainful occupation.</a:t>
            </a:r>
          </a:p>
          <a:p>
            <a:pPr eaLnBrk="1" hangingPunct="1"/>
            <a:r>
              <a:rPr lang="en-US" altLang="en-US" dirty="0"/>
              <a:t>SCRS application must be filed while the member is in service with a covered SCRS employer even if the member has not yet been approved for Social Security disability benefits.</a:t>
            </a:r>
          </a:p>
          <a:p>
            <a:pPr lvl="1" eaLnBrk="1" hangingPunct="1"/>
            <a:r>
              <a:rPr lang="en-US" altLang="en-US" dirty="0"/>
              <a:t>Members should not wait for Social Security approval before applying for SCRS disability retirement.</a:t>
            </a:r>
          </a:p>
        </p:txBody>
      </p:sp>
      <p:sp>
        <p:nvSpPr>
          <p:cNvPr id="22532" name="Slide Number Placeholder 3">
            <a:extLst>
              <a:ext uri="{FF2B5EF4-FFF2-40B4-BE49-F238E27FC236}">
                <a16:creationId xmlns:a16="http://schemas.microsoft.com/office/drawing/2014/main" id="{289B3645-3834-4F8F-AE4F-F2D289CE548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E7FEFEA-C269-41F2-941C-FB96C3DD99F1}"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3</a:t>
            </a:fld>
            <a:endParaRPr lang="en-US" altLang="en-US" sz="1400">
              <a:solidFill>
                <a:schemeClr val="bg1"/>
              </a:solidFill>
              <a:latin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3C50627-AE66-48C8-9072-85F63114A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48"/>
    </mc:Choice>
    <mc:Fallback xmlns="">
      <p:transition spd="slow" advTm="49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B070415-D29A-49F3-8B37-0895424F23C4}"/>
              </a:ext>
            </a:extLst>
          </p:cNvPr>
          <p:cNvSpPr>
            <a:spLocks noGrp="1" noChangeArrowheads="1"/>
          </p:cNvSpPr>
          <p:nvPr>
            <p:ph type="title"/>
          </p:nvPr>
        </p:nvSpPr>
        <p:spPr>
          <a:xfrm>
            <a:off x="457200" y="228600"/>
            <a:ext cx="8229600" cy="804863"/>
          </a:xfrm>
        </p:spPr>
        <p:txBody>
          <a:bodyPr/>
          <a:lstStyle/>
          <a:p>
            <a:pPr eaLnBrk="1" hangingPunct="1"/>
            <a:r>
              <a:rPr lang="en-US" altLang="en-US"/>
              <a:t>SCRS disability before age 65</a:t>
            </a:r>
          </a:p>
        </p:txBody>
      </p:sp>
      <p:sp>
        <p:nvSpPr>
          <p:cNvPr id="23555" name="Content Placeholder 2">
            <a:extLst>
              <a:ext uri="{FF2B5EF4-FFF2-40B4-BE49-F238E27FC236}">
                <a16:creationId xmlns:a16="http://schemas.microsoft.com/office/drawing/2014/main" id="{AD0CE242-7E44-40C0-B020-AE3B395FB39A}"/>
              </a:ext>
            </a:extLst>
          </p:cNvPr>
          <p:cNvSpPr>
            <a:spLocks noGrp="1" noChangeArrowheads="1"/>
          </p:cNvSpPr>
          <p:nvPr>
            <p:ph idx="1"/>
          </p:nvPr>
        </p:nvSpPr>
        <p:spPr>
          <a:xfrm>
            <a:off x="457200" y="1262063"/>
            <a:ext cx="8229600" cy="5029200"/>
          </a:xfrm>
        </p:spPr>
        <p:txBody>
          <a:bodyPr/>
          <a:lstStyle/>
          <a:p>
            <a:pPr eaLnBrk="1" hangingPunct="1"/>
            <a:r>
              <a:rPr lang="en-US" altLang="en-US"/>
              <a:t>Member must provide documentation each year of continued Social Security disability.</a:t>
            </a:r>
          </a:p>
          <a:p>
            <a:pPr eaLnBrk="1" hangingPunct="1"/>
            <a:r>
              <a:rPr lang="en-US" altLang="en-US"/>
              <a:t>Requirement ends at age 65.</a:t>
            </a:r>
          </a:p>
        </p:txBody>
      </p:sp>
      <p:sp>
        <p:nvSpPr>
          <p:cNvPr id="23556" name="Slide Number Placeholder 3">
            <a:extLst>
              <a:ext uri="{FF2B5EF4-FFF2-40B4-BE49-F238E27FC236}">
                <a16:creationId xmlns:a16="http://schemas.microsoft.com/office/drawing/2014/main" id="{EAA4BB8A-5E4B-4B5D-9677-90526FA1E53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C950E976-167B-4D66-9ADE-081D1519183F}"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4</a:t>
            </a:fld>
            <a:endParaRPr lang="en-US" altLang="en-US" sz="1400">
              <a:solidFill>
                <a:schemeClr val="bg1"/>
              </a:solidFill>
              <a:latin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D5C7EB47-84DB-498D-B5D6-EC012F4821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06"/>
    </mc:Choice>
    <mc:Fallback xmlns="">
      <p:transition spd="slow" advTm="1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55F01E9-3037-4E4C-B473-877030CF4A6E}"/>
              </a:ext>
            </a:extLst>
          </p:cNvPr>
          <p:cNvSpPr>
            <a:spLocks noGrp="1" noChangeArrowheads="1"/>
          </p:cNvSpPr>
          <p:nvPr>
            <p:ph type="title"/>
          </p:nvPr>
        </p:nvSpPr>
        <p:spPr>
          <a:xfrm>
            <a:off x="457200" y="228600"/>
            <a:ext cx="8229600" cy="804863"/>
          </a:xfrm>
        </p:spPr>
        <p:txBody>
          <a:bodyPr/>
          <a:lstStyle/>
          <a:p>
            <a:pPr eaLnBrk="1" hangingPunct="1"/>
            <a:r>
              <a:rPr lang="en-US" altLang="en-US"/>
              <a:t>PORS disability retirement eligibility </a:t>
            </a:r>
          </a:p>
        </p:txBody>
      </p:sp>
      <p:sp>
        <p:nvSpPr>
          <p:cNvPr id="24579" name="Content Placeholder 2">
            <a:extLst>
              <a:ext uri="{FF2B5EF4-FFF2-40B4-BE49-F238E27FC236}">
                <a16:creationId xmlns:a16="http://schemas.microsoft.com/office/drawing/2014/main" id="{88FB6B4D-F202-4623-89CC-62E9A8007FFF}"/>
              </a:ext>
            </a:extLst>
          </p:cNvPr>
          <p:cNvSpPr>
            <a:spLocks noGrp="1" noChangeArrowheads="1"/>
          </p:cNvSpPr>
          <p:nvPr>
            <p:ph idx="1"/>
          </p:nvPr>
        </p:nvSpPr>
        <p:spPr>
          <a:xfrm>
            <a:off x="457200" y="1262063"/>
            <a:ext cx="8229600" cy="5029200"/>
          </a:xfrm>
        </p:spPr>
        <p:txBody>
          <a:bodyPr/>
          <a:lstStyle/>
          <a:p>
            <a:pPr eaLnBrk="1" hangingPunct="1"/>
            <a:r>
              <a:rPr lang="en-US" altLang="en-US"/>
              <a:t>Member must be found permanently disabled from performing job duties by the PORS medical board composed of three physicians.</a:t>
            </a:r>
          </a:p>
          <a:p>
            <a:pPr lvl="1" eaLnBrk="1" hangingPunct="1"/>
            <a:r>
              <a:rPr lang="en-US" altLang="en-US"/>
              <a:t>Social Security Administration approval is not required.</a:t>
            </a:r>
          </a:p>
          <a:p>
            <a:pPr eaLnBrk="1" hangingPunct="1"/>
            <a:r>
              <a:rPr lang="en-US" altLang="en-US"/>
              <a:t>Generally, member must be permanently incapacitated for job duties.</a:t>
            </a:r>
          </a:p>
        </p:txBody>
      </p:sp>
      <p:sp>
        <p:nvSpPr>
          <p:cNvPr id="24580" name="Slide Number Placeholder 3">
            <a:extLst>
              <a:ext uri="{FF2B5EF4-FFF2-40B4-BE49-F238E27FC236}">
                <a16:creationId xmlns:a16="http://schemas.microsoft.com/office/drawing/2014/main" id="{22EBF820-E310-425B-BDE2-5626F035EE6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C35DBFC1-A5BA-4412-AAEB-68FD79559A84}"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5</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931F03D1-14FD-CE97-5B3B-C168FF3062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354"/>
    </mc:Choice>
    <mc:Fallback>
      <p:transition spd="slow" advTm="48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E24D668-8034-4A5D-92BF-20FB0486AF4C}"/>
              </a:ext>
            </a:extLst>
          </p:cNvPr>
          <p:cNvSpPr>
            <a:spLocks noGrp="1" noChangeArrowheads="1"/>
          </p:cNvSpPr>
          <p:nvPr>
            <p:ph type="title"/>
          </p:nvPr>
        </p:nvSpPr>
        <p:spPr>
          <a:xfrm>
            <a:off x="457200" y="228600"/>
            <a:ext cx="8229600" cy="804863"/>
          </a:xfrm>
        </p:spPr>
        <p:txBody>
          <a:bodyPr/>
          <a:lstStyle/>
          <a:p>
            <a:pPr eaLnBrk="1" hangingPunct="1"/>
            <a:r>
              <a:rPr lang="en-US" altLang="en-US"/>
              <a:t>PORS disability before age 55 </a:t>
            </a:r>
          </a:p>
        </p:txBody>
      </p:sp>
      <p:sp>
        <p:nvSpPr>
          <p:cNvPr id="25603" name="Content Placeholder 2">
            <a:extLst>
              <a:ext uri="{FF2B5EF4-FFF2-40B4-BE49-F238E27FC236}">
                <a16:creationId xmlns:a16="http://schemas.microsoft.com/office/drawing/2014/main" id="{369A462C-E7AF-4BCD-AD2D-5DB56709ED7C}"/>
              </a:ext>
            </a:extLst>
          </p:cNvPr>
          <p:cNvSpPr>
            <a:spLocks noGrp="1" noChangeArrowheads="1"/>
          </p:cNvSpPr>
          <p:nvPr>
            <p:ph idx="1"/>
          </p:nvPr>
        </p:nvSpPr>
        <p:spPr>
          <a:xfrm>
            <a:off x="457200" y="1262063"/>
            <a:ext cx="8229600" cy="5029200"/>
          </a:xfrm>
        </p:spPr>
        <p:txBody>
          <a:bodyPr/>
          <a:lstStyle/>
          <a:p>
            <a:pPr eaLnBrk="1" hangingPunct="1"/>
            <a:r>
              <a:rPr lang="en-US" altLang="en-US"/>
              <a:t>Reexamination may be required for member: </a:t>
            </a:r>
          </a:p>
          <a:p>
            <a:pPr lvl="1" eaLnBrk="1" hangingPunct="1"/>
            <a:r>
              <a:rPr lang="en-US" altLang="en-US"/>
              <a:t>Annually for first five years; and </a:t>
            </a:r>
          </a:p>
          <a:p>
            <a:pPr lvl="1" eaLnBrk="1" hangingPunct="1"/>
            <a:r>
              <a:rPr lang="en-US" altLang="en-US"/>
              <a:t>Once every three years thereafter.</a:t>
            </a:r>
          </a:p>
          <a:p>
            <a:pPr eaLnBrk="1" hangingPunct="1"/>
            <a:r>
              <a:rPr lang="en-US" altLang="en-US"/>
              <a:t>Requirement ends at age 55.</a:t>
            </a:r>
          </a:p>
          <a:p>
            <a:pPr eaLnBrk="1" hangingPunct="1"/>
            <a:endParaRPr lang="en-US" altLang="en-US"/>
          </a:p>
        </p:txBody>
      </p:sp>
      <p:sp>
        <p:nvSpPr>
          <p:cNvPr id="25604" name="Slide Number Placeholder 3">
            <a:extLst>
              <a:ext uri="{FF2B5EF4-FFF2-40B4-BE49-F238E27FC236}">
                <a16:creationId xmlns:a16="http://schemas.microsoft.com/office/drawing/2014/main" id="{44C953E3-4CCF-4C79-A6BB-F34F0317970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FD8684C0-E3D7-4038-BC0C-9B1A808156CF}"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6</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02E9F89E-BC64-4ECB-BFEA-C7AC35BD11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84"/>
    </mc:Choice>
    <mc:Fallback xmlns="">
      <p:transition spd="slow" advTm="21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D1A8F33-826E-4D0A-8862-DDDE3AFDBBF7}"/>
              </a:ext>
            </a:extLst>
          </p:cNvPr>
          <p:cNvSpPr>
            <a:spLocks noGrp="1" noChangeArrowheads="1"/>
          </p:cNvSpPr>
          <p:nvPr>
            <p:ph type="title"/>
          </p:nvPr>
        </p:nvSpPr>
        <p:spPr>
          <a:xfrm>
            <a:off x="457200" y="228600"/>
            <a:ext cx="8229600" cy="804863"/>
          </a:xfrm>
        </p:spPr>
        <p:txBody>
          <a:bodyPr/>
          <a:lstStyle/>
          <a:p>
            <a:pPr eaLnBrk="1" hangingPunct="1"/>
            <a:r>
              <a:rPr lang="en-US" altLang="en-US"/>
              <a:t>SCRS, PORS disability retirement monthly benefit </a:t>
            </a:r>
          </a:p>
        </p:txBody>
      </p:sp>
      <p:sp>
        <p:nvSpPr>
          <p:cNvPr id="26627" name="Content Placeholder 2">
            <a:extLst>
              <a:ext uri="{FF2B5EF4-FFF2-40B4-BE49-F238E27FC236}">
                <a16:creationId xmlns:a16="http://schemas.microsoft.com/office/drawing/2014/main" id="{61D73FF1-56BD-4777-9FFB-767B484AA9C9}"/>
              </a:ext>
            </a:extLst>
          </p:cNvPr>
          <p:cNvSpPr>
            <a:spLocks noGrp="1" noChangeArrowheads="1"/>
          </p:cNvSpPr>
          <p:nvPr>
            <p:ph idx="1"/>
          </p:nvPr>
        </p:nvSpPr>
        <p:spPr>
          <a:xfrm>
            <a:off x="457200" y="1262063"/>
            <a:ext cx="8229600" cy="5029200"/>
          </a:xfrm>
        </p:spPr>
        <p:txBody>
          <a:bodyPr/>
          <a:lstStyle/>
          <a:p>
            <a:pPr eaLnBrk="1" hangingPunct="1"/>
            <a:r>
              <a:rPr lang="en-US" altLang="en-US"/>
              <a:t>SCRS disability benefit based on average final compensation and service credit at retirement.  </a:t>
            </a:r>
          </a:p>
          <a:p>
            <a:pPr eaLnBrk="1" hangingPunct="1"/>
            <a:r>
              <a:rPr lang="en-US" altLang="en-US"/>
              <a:t>PORS disability benefit based on average final compensation and service credit projection to age 55 or 25 years of service credit, whichever is less.</a:t>
            </a:r>
          </a:p>
          <a:p>
            <a:pPr eaLnBrk="1" hangingPunct="1"/>
            <a:endParaRPr lang="en-US" altLang="en-US"/>
          </a:p>
        </p:txBody>
      </p:sp>
      <p:sp>
        <p:nvSpPr>
          <p:cNvPr id="26628" name="Slide Number Placeholder 3">
            <a:extLst>
              <a:ext uri="{FF2B5EF4-FFF2-40B4-BE49-F238E27FC236}">
                <a16:creationId xmlns:a16="http://schemas.microsoft.com/office/drawing/2014/main" id="{56EB7EDA-DB12-4CCF-9F15-2A427EDFF83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BC5B9A77-1670-4F42-8607-35ECD5E2AF70}"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7</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FEDC394F-AC4C-45C5-82C1-20780AAE98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17"/>
    </mc:Choice>
    <mc:Fallback xmlns="">
      <p:transition spd="slow" advTm="2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BDA040C9-4CEF-4134-A346-1D85B6162F6B}"/>
              </a:ext>
            </a:extLst>
          </p:cNvPr>
          <p:cNvSpPr>
            <a:spLocks noGrp="1" noChangeArrowheads="1"/>
          </p:cNvSpPr>
          <p:nvPr>
            <p:ph type="title"/>
          </p:nvPr>
        </p:nvSpPr>
        <p:spPr>
          <a:xfrm>
            <a:off x="457200" y="228600"/>
            <a:ext cx="8229600" cy="804863"/>
          </a:xfrm>
        </p:spPr>
        <p:txBody>
          <a:bodyPr/>
          <a:lstStyle/>
          <a:p>
            <a:pPr eaLnBrk="1" hangingPunct="1"/>
            <a:r>
              <a:rPr lang="en-US" altLang="en-US"/>
              <a:t>SCRS disability effective date </a:t>
            </a:r>
          </a:p>
        </p:txBody>
      </p:sp>
      <p:sp>
        <p:nvSpPr>
          <p:cNvPr id="27651" name="Content Placeholder 2">
            <a:extLst>
              <a:ext uri="{FF2B5EF4-FFF2-40B4-BE49-F238E27FC236}">
                <a16:creationId xmlns:a16="http://schemas.microsoft.com/office/drawing/2014/main" id="{65F973DB-3E41-49D3-8AF8-2D734781DF75}"/>
              </a:ext>
            </a:extLst>
          </p:cNvPr>
          <p:cNvSpPr>
            <a:spLocks noGrp="1" noChangeArrowheads="1"/>
          </p:cNvSpPr>
          <p:nvPr>
            <p:ph idx="1"/>
          </p:nvPr>
        </p:nvSpPr>
        <p:spPr>
          <a:xfrm>
            <a:off x="457200" y="1262063"/>
            <a:ext cx="8229600" cy="5029200"/>
          </a:xfrm>
        </p:spPr>
        <p:txBody>
          <a:bodyPr/>
          <a:lstStyle/>
          <a:p>
            <a:pPr eaLnBrk="1" hangingPunct="1"/>
            <a:r>
              <a:rPr lang="en-US" altLang="en-US"/>
              <a:t>Once approved, becomes effective the later of two dates:</a:t>
            </a:r>
          </a:p>
          <a:p>
            <a:pPr lvl="1" eaLnBrk="1" hangingPunct="1"/>
            <a:r>
              <a:rPr lang="en-US" altLang="en-US"/>
              <a:t>Social Security disability onset date; or</a:t>
            </a:r>
          </a:p>
          <a:p>
            <a:pPr lvl="1" eaLnBrk="1" hangingPunct="1"/>
            <a:r>
              <a:rPr lang="en-US" altLang="en-US"/>
              <a:t>Day after covered employment termination.</a:t>
            </a:r>
          </a:p>
          <a:p>
            <a:pPr eaLnBrk="1" hangingPunct="1"/>
            <a:r>
              <a:rPr lang="en-US" altLang="en-US"/>
              <a:t>Retroactive benefits paid back to effective date.</a:t>
            </a:r>
          </a:p>
          <a:p>
            <a:pPr eaLnBrk="1" hangingPunct="1"/>
            <a:r>
              <a:rPr lang="en-US" altLang="en-US"/>
              <a:t>Social Security disability onset date can be no later than one year after employment termination.</a:t>
            </a:r>
          </a:p>
        </p:txBody>
      </p:sp>
      <p:sp>
        <p:nvSpPr>
          <p:cNvPr id="27652" name="Slide Number Placeholder 3">
            <a:extLst>
              <a:ext uri="{FF2B5EF4-FFF2-40B4-BE49-F238E27FC236}">
                <a16:creationId xmlns:a16="http://schemas.microsoft.com/office/drawing/2014/main" id="{D2DE5465-6530-41EB-A543-3D804CC4FFE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7B52C7C7-E964-4752-B3D5-5C41BC8A596C}"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8</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39BB5394-00A7-40FD-B3EF-EB658E85F7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80"/>
    </mc:Choice>
    <mc:Fallback xmlns="">
      <p:transition spd="slow" advTm="3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E2DD09C3-7CE4-45FD-8135-EACA5D56F7B4}"/>
              </a:ext>
            </a:extLst>
          </p:cNvPr>
          <p:cNvSpPr>
            <a:spLocks noGrp="1" noChangeArrowheads="1"/>
          </p:cNvSpPr>
          <p:nvPr>
            <p:ph type="title"/>
          </p:nvPr>
        </p:nvSpPr>
        <p:spPr>
          <a:xfrm>
            <a:off x="457200" y="228600"/>
            <a:ext cx="8229600" cy="804863"/>
          </a:xfrm>
        </p:spPr>
        <p:txBody>
          <a:bodyPr/>
          <a:lstStyle/>
          <a:p>
            <a:pPr eaLnBrk="1" hangingPunct="1"/>
            <a:r>
              <a:rPr lang="en-US" altLang="en-US"/>
              <a:t>PORS disability effective date</a:t>
            </a:r>
          </a:p>
        </p:txBody>
      </p:sp>
      <p:sp>
        <p:nvSpPr>
          <p:cNvPr id="28675" name="Content Placeholder 2">
            <a:extLst>
              <a:ext uri="{FF2B5EF4-FFF2-40B4-BE49-F238E27FC236}">
                <a16:creationId xmlns:a16="http://schemas.microsoft.com/office/drawing/2014/main" id="{85E85364-A2A6-4FB6-AFEB-FF0CC9EAA1EA}"/>
              </a:ext>
            </a:extLst>
          </p:cNvPr>
          <p:cNvSpPr>
            <a:spLocks noGrp="1" noChangeArrowheads="1"/>
          </p:cNvSpPr>
          <p:nvPr>
            <p:ph idx="1"/>
          </p:nvPr>
        </p:nvSpPr>
        <p:spPr>
          <a:xfrm>
            <a:off x="457200" y="1262063"/>
            <a:ext cx="8229600" cy="5029200"/>
          </a:xfrm>
        </p:spPr>
        <p:txBody>
          <a:bodyPr/>
          <a:lstStyle/>
          <a:p>
            <a:pPr eaLnBrk="1" hangingPunct="1"/>
            <a:r>
              <a:rPr lang="en-US" altLang="en-US"/>
              <a:t>Once approved, becomes effective the later of two dates:</a:t>
            </a:r>
          </a:p>
          <a:p>
            <a:pPr lvl="1" eaLnBrk="1" hangingPunct="1"/>
            <a:r>
              <a:rPr lang="en-US" altLang="en-US"/>
              <a:t>30</a:t>
            </a:r>
            <a:r>
              <a:rPr lang="en-US" altLang="en-US" baseline="30000"/>
              <a:t>th</a:t>
            </a:r>
            <a:r>
              <a:rPr lang="en-US" altLang="en-US"/>
              <a:t> day after PEBA receives application; or</a:t>
            </a:r>
          </a:p>
          <a:p>
            <a:pPr lvl="1" eaLnBrk="1" hangingPunct="1"/>
            <a:r>
              <a:rPr lang="en-US" altLang="en-US"/>
              <a:t>The day after member’s last day on employer’s payroll.</a:t>
            </a:r>
          </a:p>
        </p:txBody>
      </p:sp>
      <p:sp>
        <p:nvSpPr>
          <p:cNvPr id="28676" name="Slide Number Placeholder 3">
            <a:extLst>
              <a:ext uri="{FF2B5EF4-FFF2-40B4-BE49-F238E27FC236}">
                <a16:creationId xmlns:a16="http://schemas.microsoft.com/office/drawing/2014/main" id="{E54A3E4F-065B-4154-A032-CBD779369CD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E0D31B95-6F8F-414B-A910-A70850D014A2}"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9</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700F5C0C-809F-4DAA-B86F-DA9843FDA9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25"/>
    </mc:Choice>
    <mc:Fallback xmlns="">
      <p:transition spd="slow" advTm="1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6&quot;/&gt;&lt;lineCharCount val=&quot;12&quot;/&gt;&lt;/TableIndex&gt;&lt;/ShapeTextInfo&gt;"/>
  <p:tag name="HTML_SHAPEINFO" val="&lt;ThreeDShapeInfo&gt;&lt;uuid val=&quot;{EE07FD67-454B-4505-AF01-5FD3E36A8B84}&quot;/&gt;&lt;isInvalidForFieldText val=&quot;0&quot;/&gt;&lt;Image&gt;&lt;filename val=&quot;C:\Users\rscald\AppData\Local\Temp\CP149283483656Session\CPTrustFolder149283483671\PPTImport149283696140\data\asimages\{EE07FD67-454B-4505-AF01-5FD3E36A8B84}_23.png&quot;/&gt;&lt;left val=&quot;24&quot;/&gt;&lt;top val=&quot;24&quot;/&gt;&lt;width val=&quot;743&quot;/&gt;&lt;height val=&quot;1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998CC2AC-8E4D-4553-92B0-672553F222D7}&quot;/&gt;&lt;isInvalidForFieldText val=&quot;0&quot;/&gt;&lt;Image&gt;&lt;filename val=&quot;C:\Users\rscald\AppData\Local\Temp\CP149283483656Session\CPTrustFolder149283483671\PPTImport149283696140\data\asimages\{998CC2AC-8E4D-4553-92B0-672553F222D7}_23.png&quot;/&gt;&lt;left val=&quot;864&quot;/&gt;&lt;top val=&quot;670&quot;/&gt;&lt;width val=&quot;47&quot;/&gt;&lt;height val=&quot;39&quot;/&gt;&lt;hasText val=&quot;1&quot;/&gt;&lt;/Image&gt;&lt;/ThreeDShapeInfo&gt;"/>
</p:tagLst>
</file>

<file path=ppt/theme/theme1.xml><?xml version="1.0" encoding="utf-8"?>
<a:theme xmlns:a="http://schemas.openxmlformats.org/drawingml/2006/main" name="Office Theme">
  <a:themeElements>
    <a:clrScheme name="PEBA 2020 - white">
      <a:dk1>
        <a:srgbClr val="1260A7"/>
      </a:dk1>
      <a:lt1>
        <a:srgbClr val="FFFFFF"/>
      </a:lt1>
      <a:dk2>
        <a:srgbClr val="063A68"/>
      </a:dk2>
      <a:lt2>
        <a:srgbClr val="B2B2B2"/>
      </a:lt2>
      <a:accent1>
        <a:srgbClr val="568EC1"/>
      </a:accent1>
      <a:accent2>
        <a:srgbClr val="412049"/>
      </a:accent2>
      <a:accent3>
        <a:srgbClr val="8D1F4A"/>
      </a:accent3>
      <a:accent4>
        <a:srgbClr val="0087B0"/>
      </a:accent4>
      <a:accent5>
        <a:srgbClr val="007A77"/>
      </a:accent5>
      <a:accent6>
        <a:srgbClr val="A50000"/>
      </a:accent6>
      <a:hlink>
        <a:srgbClr val="568EC1"/>
      </a:hlink>
      <a:folHlink>
        <a:srgbClr val="568EC1"/>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9960687-C75A-420D-8DDD-D4595019A51F}" vid="{44207126-CA13-42C3-9B79-86376552E6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PEBA Academy Presentation Template</Template>
  <TotalTime>1008</TotalTime>
  <Words>804</Words>
  <Application>Microsoft Office PowerPoint</Application>
  <PresentationFormat>On-screen Show (4:3)</PresentationFormat>
  <Paragraphs>109</Paragraphs>
  <Slides>17</Slides>
  <Notes>1</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Fira Sans Extra Condensed Medium</vt:lpstr>
      <vt:lpstr>Times New Roman</vt:lpstr>
      <vt:lpstr>Tw Cen MT Condensed</vt:lpstr>
      <vt:lpstr>Office Theme</vt:lpstr>
      <vt:lpstr>Retirement processes: disability retirement</vt:lpstr>
      <vt:lpstr>SCRS, PORS disability retirement eligibility</vt:lpstr>
      <vt:lpstr>SCRS disability retirement eligibility </vt:lpstr>
      <vt:lpstr>SCRS disability before age 65</vt:lpstr>
      <vt:lpstr>PORS disability retirement eligibility </vt:lpstr>
      <vt:lpstr>PORS disability before age 55 </vt:lpstr>
      <vt:lpstr>SCRS, PORS disability retirement monthly benefit </vt:lpstr>
      <vt:lpstr>SCRS disability effective date </vt:lpstr>
      <vt:lpstr>PORS disability effective date</vt:lpstr>
      <vt:lpstr>Applying for disability retirement</vt:lpstr>
      <vt:lpstr>Disability application urgent cases</vt:lpstr>
      <vt:lpstr>Applying for service and disability retirement</vt:lpstr>
      <vt:lpstr>Member forms</vt:lpstr>
      <vt:lpstr>Employer forms</vt:lpstr>
      <vt:lpstr>Employer actions</vt:lpstr>
      <vt:lpstr>SCRS, PORS monthly payment plan options</vt:lpstr>
      <vt:lpstr>PowerPoint Presentation</vt:lpstr>
    </vt:vector>
  </TitlesOfParts>
  <Company>PEBA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H. Young</dc:creator>
  <cp:lastModifiedBy>George M. Hazin</cp:lastModifiedBy>
  <cp:revision>72</cp:revision>
  <cp:lastPrinted>2019-12-11T18:59:44Z</cp:lastPrinted>
  <dcterms:created xsi:type="dcterms:W3CDTF">2020-03-31T13:24:57Z</dcterms:created>
  <dcterms:modified xsi:type="dcterms:W3CDTF">2023-06-19T17:22:57Z</dcterms:modified>
</cp:coreProperties>
</file>