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83" r:id="rId2"/>
    <p:sldId id="435" r:id="rId3"/>
    <p:sldId id="436" r:id="rId4"/>
    <p:sldId id="324" r:id="rId5"/>
    <p:sldId id="438" r:id="rId6"/>
    <p:sldId id="437" r:id="rId7"/>
    <p:sldId id="439" r:id="rId8"/>
    <p:sldId id="441" r:id="rId9"/>
    <p:sldId id="442" r:id="rId10"/>
    <p:sldId id="440" r:id="rId11"/>
    <p:sldId id="263" r:id="rId12"/>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96122E-C0EC-34AB-9BC8-FB79A34CB29A}" name="Anna Godes" initials="AG" userId="S::rgodea@peba.sc.gov::2741df7d-3ae5-43cd-93ce-7f517d09c265" providerId="AD"/>
  <p188:author id="{D69F3596-F32A-6A11-B93C-60EEA29904A9}" name="Heather H. Young" initials="HHY" userId="S::ryounh@peba.sc.gov::9a85b619-8fd1-4dec-b439-2514df7fe8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H. Young" initials="HHY" lastIdx="4" clrIdx="0">
    <p:extLst>
      <p:ext uri="{19B8F6BF-5375-455C-9EA6-DF929625EA0E}">
        <p15:presenceInfo xmlns:p15="http://schemas.microsoft.com/office/powerpoint/2012/main" userId="S::ryounh@peba.sc.gov::9a85b619-8fd1-4dec-b439-2514df7fe89a" providerId="AD"/>
      </p:ext>
    </p:extLst>
  </p:cmAuthor>
  <p:cmAuthor id="2" name="Jessica Moak" initials="JM" lastIdx="4" clrIdx="1">
    <p:extLst>
      <p:ext uri="{19B8F6BF-5375-455C-9EA6-DF929625EA0E}">
        <p15:presenceInfo xmlns:p15="http://schemas.microsoft.com/office/powerpoint/2012/main" userId="S::rmoakj@peba.sc.gov::aefcb452-2607-4fbc-8c60-dfa075c160aa" providerId="AD"/>
      </p:ext>
    </p:extLst>
  </p:cmAuthor>
  <p:cmAuthor id="3" name="Brittany Terry" initials="BT" lastIdx="3" clrIdx="2">
    <p:extLst>
      <p:ext uri="{19B8F6BF-5375-455C-9EA6-DF929625EA0E}">
        <p15:presenceInfo xmlns:p15="http://schemas.microsoft.com/office/powerpoint/2012/main" userId="S::rterrb@peba.sc.gov::15e29356-83d4-4e0d-ac9e-5fd40c3f68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0000"/>
    <a:srgbClr val="595959"/>
    <a:srgbClr val="006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82844" autoAdjust="0"/>
  </p:normalViewPr>
  <p:slideViewPr>
    <p:cSldViewPr snapToGrid="0">
      <p:cViewPr varScale="1">
        <p:scale>
          <a:sx n="67" d="100"/>
          <a:sy n="67" d="100"/>
        </p:scale>
        <p:origin x="58" y="33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E20C38-5F7D-4A32-A35E-BDABB90E84A1}"/>
              </a:ext>
            </a:extLst>
          </p:cNvPr>
          <p:cNvSpPr>
            <a:spLocks noGrp="1"/>
          </p:cNvSpPr>
          <p:nvPr>
            <p:ph type="sldNum" sz="quarter" idx="3"/>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9291FC76-CDA4-453E-BBE2-F549140E0E7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4EFDD136-9491-482E-AA68-AB66B17E8C1A}"/>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7CCABAA6-F5FB-4EED-8EC0-A3E94723F7B7}"/>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AC7EDEE9-6520-4AC3-A9DA-2FA19975F913}"/>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194C8814-4489-4496-A833-C42FE6CC9E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9627E2E-4DA6-4FCD-880C-55D24BC219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E61A2198-BE06-4DF8-B066-3D2E1F003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arenR"/>
            </a:pPr>
            <a:endParaRPr lang="en-US" altLang="en-US" dirty="0"/>
          </a:p>
        </p:txBody>
      </p:sp>
      <p:sp>
        <p:nvSpPr>
          <p:cNvPr id="78852" name="Slide Number Placeholder 3">
            <a:extLst>
              <a:ext uri="{FF2B5EF4-FFF2-40B4-BE49-F238E27FC236}">
                <a16:creationId xmlns:a16="http://schemas.microsoft.com/office/drawing/2014/main" id="{618685D1-01D8-461C-A690-12EA76045E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FD9F86-E005-49AB-A08A-3EF84125A632}"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peba.sc.gov/contact"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twitter.com/scpeba" TargetMode="External"/><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hyperlink" Target="https://www.instagram.com/s.c.peb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www.linkedin.com/company/south-carolina-public-employee-benefit-authority/" TargetMode="External"/><Relationship Id="rId5" Type="http://schemas.openxmlformats.org/officeDocument/2006/relationships/image" Target="../media/image8.png"/><Relationship Id="rId10" Type="http://schemas.openxmlformats.org/officeDocument/2006/relationships/hyperlink" Target="http://www.youtube.com/c/pebatv" TargetMode="External"/><Relationship Id="rId4" Type="http://schemas.openxmlformats.org/officeDocument/2006/relationships/image" Target="../media/image7.png"/><Relationship Id="rId9" Type="http://schemas.openxmlformats.org/officeDocument/2006/relationships/hyperlink" Target="http://www.facebook.com/scpeb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FA932B0-9005-4F4C-851C-BEF1E02E5C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45920" y="2286000"/>
            <a:ext cx="6641869" cy="2286000"/>
          </a:xfrm>
        </p:spPr>
        <p:txBody>
          <a:bodyPr>
            <a:normAutofit/>
          </a:bodyPr>
          <a:lstStyle>
            <a:lvl1pPr algn="l">
              <a:defRPr sz="50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645920" y="4754880"/>
            <a:ext cx="6641869" cy="1463040"/>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764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3702F15-66C9-466C-A313-B492779A25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45920" y="1828800"/>
            <a:ext cx="6693408" cy="2286000"/>
          </a:xfrm>
        </p:spPr>
        <p:txBody>
          <a:bodyPr>
            <a:normAutofit/>
          </a:bodyPr>
          <a:lstStyle>
            <a:lvl1pPr>
              <a:defRPr sz="4000" b="1" baseline="0">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8" name="Subtitle 2"/>
          <p:cNvSpPr>
            <a:spLocks noGrp="1"/>
          </p:cNvSpPr>
          <p:nvPr>
            <p:ph type="subTitle" idx="13"/>
          </p:nvPr>
        </p:nvSpPr>
        <p:spPr>
          <a:xfrm>
            <a:off x="1645920" y="4297680"/>
            <a:ext cx="6693408" cy="1368398"/>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lide Number Placeholder 5">
            <a:extLst>
              <a:ext uri="{FF2B5EF4-FFF2-40B4-BE49-F238E27FC236}">
                <a16:creationId xmlns:a16="http://schemas.microsoft.com/office/drawing/2014/main" id="{813582AC-E206-4DA3-9EB9-AC1823D560AE}"/>
              </a:ext>
            </a:extLst>
          </p:cNvPr>
          <p:cNvSpPr>
            <a:spLocks noGrp="1"/>
          </p:cNvSpPr>
          <p:nvPr>
            <p:ph type="sldNum" sz="quarter" idx="14"/>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41CB98A9-B82C-4FE1-BBC4-4BB2455F3670}" type="slidenum">
              <a:rPr lang="en-US"/>
              <a:pPr>
                <a:defRPr/>
              </a:pPr>
              <a:t>‹#›</a:t>
            </a:fld>
            <a:endParaRPr lang="en-US" dirty="0"/>
          </a:p>
        </p:txBody>
      </p:sp>
    </p:spTree>
    <p:extLst>
      <p:ext uri="{BB962C8B-B14F-4D97-AF65-F5344CB8AC3E}">
        <p14:creationId xmlns:p14="http://schemas.microsoft.com/office/powerpoint/2010/main" val="199887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92402E-4977-41C1-A243-28E339AE80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61872"/>
            <a:ext cx="82296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F9CDB47-BFBB-48E8-A026-6F1423887133}"/>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FA6FB60-5384-4006-8574-AEB34EAAEE8E}" type="slidenum">
              <a:rPr lang="en-US"/>
              <a:pPr>
                <a:defRPr/>
              </a:pPr>
              <a:t>‹#›</a:t>
            </a:fld>
            <a:endParaRPr lang="en-US" dirty="0"/>
          </a:p>
        </p:txBody>
      </p:sp>
    </p:spTree>
    <p:extLst>
      <p:ext uri="{BB962C8B-B14F-4D97-AF65-F5344CB8AC3E}">
        <p14:creationId xmlns:p14="http://schemas.microsoft.com/office/powerpoint/2010/main" val="328660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CB6D1F8-0852-458E-9944-B46C63C0CB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E033687-B2B6-44E8-B1EE-2B8C105E8A4F}"/>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52504092-975F-4486-A1D9-E5EE16B9A6F1}" type="slidenum">
              <a:rPr lang="en-US"/>
              <a:pPr>
                <a:defRPr/>
              </a:pPr>
              <a:t>‹#›</a:t>
            </a:fld>
            <a:endParaRPr lang="en-US" dirty="0"/>
          </a:p>
        </p:txBody>
      </p:sp>
    </p:spTree>
    <p:extLst>
      <p:ext uri="{BB962C8B-B14F-4D97-AF65-F5344CB8AC3E}">
        <p14:creationId xmlns:p14="http://schemas.microsoft.com/office/powerpoint/2010/main" val="234822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327FFC8-6949-465D-BDAF-F22092524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97E1C869-4FC3-4C47-B7A6-E02309DC1360}"/>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1C0EA9D2-C683-4437-84A7-5E66DD92819B}" type="slidenum">
              <a:rPr lang="en-US"/>
              <a:pPr>
                <a:defRPr/>
              </a:pPr>
              <a:t>‹#›</a:t>
            </a:fld>
            <a:endParaRPr lang="en-US" dirty="0"/>
          </a:p>
        </p:txBody>
      </p:sp>
    </p:spTree>
    <p:extLst>
      <p:ext uri="{BB962C8B-B14F-4D97-AF65-F5344CB8AC3E}">
        <p14:creationId xmlns:p14="http://schemas.microsoft.com/office/powerpoint/2010/main" val="283783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DC77552-8659-4508-97D2-AC0AE842E9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01A83A5-59FB-4902-900F-7A2A95EF8BD4}"/>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F7DCED23-5906-4B8C-8668-323367E74789}" type="slidenum">
              <a:rPr lang="en-US"/>
              <a:pPr>
                <a:defRPr/>
              </a:pPr>
              <a:t>‹#›</a:t>
            </a:fld>
            <a:endParaRPr lang="en-US" dirty="0"/>
          </a:p>
        </p:txBody>
      </p:sp>
    </p:spTree>
    <p:extLst>
      <p:ext uri="{BB962C8B-B14F-4D97-AF65-F5344CB8AC3E}">
        <p14:creationId xmlns:p14="http://schemas.microsoft.com/office/powerpoint/2010/main" val="288326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134B209-FF1E-4700-9535-541C5ACCFE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7C6C3BB-2B9A-4BCE-B5D1-18B97E08F402}"/>
              </a:ext>
            </a:extLst>
          </p:cNvPr>
          <p:cNvSpPr txBox="1">
            <a:spLocks noChangeArrowheads="1"/>
          </p:cNvSpPr>
          <p:nvPr userDrawn="1"/>
        </p:nvSpPr>
        <p:spPr bwMode="auto">
          <a:xfrm>
            <a:off x="457200" y="1262063"/>
            <a:ext cx="82296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Contact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hlinkClick r:id="rId3"/>
              </a:rPr>
              <a:t>peba.sc.gov/contact</a:t>
            </a:r>
            <a:r>
              <a:rPr lang="en-US" altLang="en-US" sz="2000" dirty="0">
                <a:solidFill>
                  <a:schemeClr val="tx2"/>
                </a:solidFill>
              </a:rPr>
              <a:t>. </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803.737.6800 or 888.260.9430.</a:t>
            </a:r>
          </a:p>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Visit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202 Arbor Lake Drive</a:t>
            </a:r>
            <a:br>
              <a:rPr lang="en-US" altLang="en-US" sz="2000" dirty="0">
                <a:solidFill>
                  <a:schemeClr val="tx2"/>
                </a:solidFill>
              </a:rPr>
            </a:br>
            <a:r>
              <a:rPr lang="en-US" altLang="en-US" sz="2000" dirty="0">
                <a:solidFill>
                  <a:schemeClr val="tx2"/>
                </a:solidFill>
              </a:rPr>
              <a:t>Columbia, SC 29223</a:t>
            </a:r>
          </a:p>
        </p:txBody>
      </p:sp>
      <p:sp>
        <p:nvSpPr>
          <p:cNvPr id="4" name="TextBox 3">
            <a:extLst>
              <a:ext uri="{FF2B5EF4-FFF2-40B4-BE49-F238E27FC236}">
                <a16:creationId xmlns:a16="http://schemas.microsoft.com/office/drawing/2014/main" id="{D774BD60-A0CA-4E59-A234-E8BD4F1F8931}"/>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in touch with PEBA</a:t>
            </a:r>
          </a:p>
        </p:txBody>
      </p:sp>
      <p:sp>
        <p:nvSpPr>
          <p:cNvPr id="5" name="Slide Number Placeholder 5">
            <a:extLst>
              <a:ext uri="{FF2B5EF4-FFF2-40B4-BE49-F238E27FC236}">
                <a16:creationId xmlns:a16="http://schemas.microsoft.com/office/drawing/2014/main" id="{B58F65A1-E811-4A5D-A868-0D31261AA0B6}"/>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80F2864-4046-4B37-9EE7-FB4F8AE9742C}" type="slidenum">
              <a:rPr lang="en-US"/>
              <a:pPr>
                <a:defRPr/>
              </a:pPr>
              <a:t>‹#›</a:t>
            </a:fld>
            <a:endParaRPr lang="en-US" dirty="0"/>
          </a:p>
        </p:txBody>
      </p:sp>
    </p:spTree>
    <p:extLst>
      <p:ext uri="{BB962C8B-B14F-4D97-AF65-F5344CB8AC3E}">
        <p14:creationId xmlns:p14="http://schemas.microsoft.com/office/powerpoint/2010/main" val="408949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5D90136-8683-40BF-ADE7-A5F29BFEF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6438"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A7FB80B-B3F6-4816-916E-EE4A290DD2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48025" y="2179638"/>
            <a:ext cx="547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48FB88B-B018-4B8C-A207-283238E7F26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218757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B1374FA-2D12-42F5-825F-87DE649FE75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C08BCDAB-1A21-4328-AC91-D206C3166FE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 y="3113088"/>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2054C0C5-1C60-4D50-8DED-9075AD06125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9945303A-4502-4849-928E-6FD1C22CED24}"/>
              </a:ext>
            </a:extLst>
          </p:cNvPr>
          <p:cNvGrpSpPr>
            <a:grpSpLocks/>
          </p:cNvGrpSpPr>
          <p:nvPr userDrawn="1"/>
        </p:nvGrpSpPr>
        <p:grpSpPr bwMode="auto">
          <a:xfrm>
            <a:off x="1085850" y="1304925"/>
            <a:ext cx="7253288" cy="2312988"/>
            <a:chOff x="1085421" y="957888"/>
            <a:chExt cx="7253907" cy="2312807"/>
          </a:xfrm>
        </p:grpSpPr>
        <p:sp>
          <p:nvSpPr>
            <p:cNvPr id="9" name="TextBox 8">
              <a:extLst>
                <a:ext uri="{FF2B5EF4-FFF2-40B4-BE49-F238E27FC236}">
                  <a16:creationId xmlns:a16="http://schemas.microsoft.com/office/drawing/2014/main" id="{3A798EEB-E6D5-41C4-8688-F1FC5D613D67}"/>
                </a:ext>
              </a:extLst>
            </p:cNvPr>
            <p:cNvSpPr txBox="1">
              <a:spLocks noChangeArrowheads="1"/>
            </p:cNvSpPr>
            <p:nvPr userDrawn="1"/>
          </p:nvSpPr>
          <p:spPr bwMode="auto">
            <a:xfrm>
              <a:off x="1085421" y="1883329"/>
              <a:ext cx="1354254" cy="46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8"/>
                </a:rPr>
                <a:t>SCPEBA</a:t>
              </a:r>
              <a:endParaRPr lang="en-US" altLang="en-US" sz="2400"/>
            </a:p>
          </p:txBody>
        </p:sp>
        <p:sp>
          <p:nvSpPr>
            <p:cNvPr id="10" name="TextBox 9">
              <a:extLst>
                <a:ext uri="{FF2B5EF4-FFF2-40B4-BE49-F238E27FC236}">
                  <a16:creationId xmlns:a16="http://schemas.microsoft.com/office/drawing/2014/main" id="{647ACE8D-D345-4E16-8AC0-7E19E695E24F}"/>
                </a:ext>
              </a:extLst>
            </p:cNvPr>
            <p:cNvSpPr txBox="1">
              <a:spLocks noChangeArrowheads="1"/>
            </p:cNvSpPr>
            <p:nvPr userDrawn="1"/>
          </p:nvSpPr>
          <p:spPr bwMode="auto">
            <a:xfrm>
              <a:off x="1085421" y="957888"/>
              <a:ext cx="2082978"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9"/>
                </a:rPr>
                <a:t>SCPEBA</a:t>
              </a:r>
              <a:endParaRPr lang="en-US" altLang="en-US" sz="2400"/>
            </a:p>
          </p:txBody>
        </p:sp>
        <p:sp>
          <p:nvSpPr>
            <p:cNvPr id="11" name="TextBox 10">
              <a:extLst>
                <a:ext uri="{FF2B5EF4-FFF2-40B4-BE49-F238E27FC236}">
                  <a16:creationId xmlns:a16="http://schemas.microsoft.com/office/drawing/2014/main" id="{B88DB5C3-53AD-4559-BB55-8623B9A359E6}"/>
                </a:ext>
              </a:extLst>
            </p:cNvPr>
            <p:cNvSpPr txBox="1">
              <a:spLocks noChangeArrowheads="1"/>
            </p:cNvSpPr>
            <p:nvPr userDrawn="1"/>
          </p:nvSpPr>
          <p:spPr bwMode="auto">
            <a:xfrm>
              <a:off x="3874897" y="1870630"/>
              <a:ext cx="1574934" cy="4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0"/>
                </a:rPr>
                <a:t>PEBA TV</a:t>
              </a:r>
              <a:endParaRPr lang="en-US" altLang="en-US" sz="2400"/>
            </a:p>
          </p:txBody>
        </p:sp>
        <p:sp>
          <p:nvSpPr>
            <p:cNvPr id="12" name="TextBox 11">
              <a:extLst>
                <a:ext uri="{FF2B5EF4-FFF2-40B4-BE49-F238E27FC236}">
                  <a16:creationId xmlns:a16="http://schemas.microsoft.com/office/drawing/2014/main" id="{13832DDC-9F03-48D8-803B-A8700F44BBD5}"/>
                </a:ext>
              </a:extLst>
            </p:cNvPr>
            <p:cNvSpPr txBox="1">
              <a:spLocks noChangeArrowheads="1"/>
            </p:cNvSpPr>
            <p:nvPr userDrawn="1"/>
          </p:nvSpPr>
          <p:spPr bwMode="auto">
            <a:xfrm>
              <a:off x="1085421" y="2808768"/>
              <a:ext cx="7253907"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1"/>
                </a:rPr>
                <a:t>South Carolina Public Employee Benefit Authority</a:t>
              </a:r>
              <a:endParaRPr lang="en-US" altLang="en-US" sz="3600"/>
            </a:p>
          </p:txBody>
        </p:sp>
      </p:grpSp>
      <p:sp>
        <p:nvSpPr>
          <p:cNvPr id="13" name="TextBox 12">
            <a:extLst>
              <a:ext uri="{FF2B5EF4-FFF2-40B4-BE49-F238E27FC236}">
                <a16:creationId xmlns:a16="http://schemas.microsoft.com/office/drawing/2014/main" id="{2916750A-DEFC-4E6A-B224-B7BC26D269F0}"/>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social with PEBA</a:t>
            </a:r>
          </a:p>
        </p:txBody>
      </p:sp>
      <p:sp>
        <p:nvSpPr>
          <p:cNvPr id="14" name="TextBox 13">
            <a:extLst>
              <a:ext uri="{FF2B5EF4-FFF2-40B4-BE49-F238E27FC236}">
                <a16:creationId xmlns:a16="http://schemas.microsoft.com/office/drawing/2014/main" id="{3293F14A-84A8-44F6-B9BF-3871DDF8DFEB}"/>
              </a:ext>
            </a:extLst>
          </p:cNvPr>
          <p:cNvSpPr txBox="1">
            <a:spLocks noChangeArrowheads="1"/>
          </p:cNvSpPr>
          <p:nvPr userDrawn="1"/>
        </p:nvSpPr>
        <p:spPr bwMode="auto">
          <a:xfrm>
            <a:off x="3875088" y="1304925"/>
            <a:ext cx="135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12"/>
              </a:rPr>
              <a:t>s.c.peba</a:t>
            </a:r>
            <a:endParaRPr lang="en-US" altLang="en-US" sz="2400"/>
          </a:p>
        </p:txBody>
      </p:sp>
      <p:sp>
        <p:nvSpPr>
          <p:cNvPr id="15" name="Slide Number Placeholder 5">
            <a:extLst>
              <a:ext uri="{FF2B5EF4-FFF2-40B4-BE49-F238E27FC236}">
                <a16:creationId xmlns:a16="http://schemas.microsoft.com/office/drawing/2014/main" id="{7BEDB2D6-B9F0-43F5-BCF4-F03931FB8457}"/>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9978D0ED-1208-41FE-8832-897398A5087E}" type="slidenum">
              <a:rPr lang="en-US"/>
              <a:pPr>
                <a:defRPr/>
              </a:pPr>
              <a:t>‹#›</a:t>
            </a:fld>
            <a:endParaRPr lang="en-US" dirty="0"/>
          </a:p>
        </p:txBody>
      </p:sp>
    </p:spTree>
    <p:extLst>
      <p:ext uri="{BB962C8B-B14F-4D97-AF65-F5344CB8AC3E}">
        <p14:creationId xmlns:p14="http://schemas.microsoft.com/office/powerpoint/2010/main" val="177765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8049DE0-B390-481C-935F-D82B82A8DD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549CA2A-5E49-4581-9D20-E83D2A9E4D7C}"/>
              </a:ext>
            </a:extLst>
          </p:cNvPr>
          <p:cNvSpPr>
            <a:spLocks noChangeArrowheads="1"/>
          </p:cNvSpPr>
          <p:nvPr userDrawn="1"/>
        </p:nvSpPr>
        <p:spPr bwMode="auto">
          <a:xfrm>
            <a:off x="457200" y="1262063"/>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defRPr/>
            </a:pPr>
            <a:r>
              <a:rPr lang="en-US" altLang="en-US" sz="2400">
                <a:solidFill>
                  <a:schemeClr val="tx2"/>
                </a:solidFill>
              </a:rPr>
              <a:t>This presentation does not constitute a comprehensive or binding representation of the employee benefit programs PEBA administers. The terms and conditions of the employee benefit programs PEBA administers are set out in the applicable statutes and plan documents and are subject to change. Benefits administrators and others chosen by your employer to assist you with your participation in these employee benefit programs are not agents or employees of PEBA and are not authorized to bind PEBA or make representations on behalf of PEBA. Please contact PEBA for the most current information. The language used in this presentation does not create any contractual rights or entitlements for any person.</a:t>
            </a:r>
          </a:p>
        </p:txBody>
      </p:sp>
      <p:sp>
        <p:nvSpPr>
          <p:cNvPr id="4" name="TextBox 3">
            <a:extLst>
              <a:ext uri="{FF2B5EF4-FFF2-40B4-BE49-F238E27FC236}">
                <a16:creationId xmlns:a16="http://schemas.microsoft.com/office/drawing/2014/main" id="{5C6CB5F7-2529-4F42-B4EB-CF22745A0AFF}"/>
              </a:ext>
            </a:extLst>
          </p:cNvPr>
          <p:cNvSpPr txBox="1">
            <a:spLocks noChangeArrowheads="1"/>
          </p:cNvSpPr>
          <p:nvPr userDrawn="1"/>
        </p:nvSpPr>
        <p:spPr bwMode="auto">
          <a:xfrm>
            <a:off x="457200" y="369888"/>
            <a:ext cx="3325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Disclaimer</a:t>
            </a:r>
          </a:p>
        </p:txBody>
      </p:sp>
      <p:sp>
        <p:nvSpPr>
          <p:cNvPr id="5" name="Slide Number Placeholder 5">
            <a:extLst>
              <a:ext uri="{FF2B5EF4-FFF2-40B4-BE49-F238E27FC236}">
                <a16:creationId xmlns:a16="http://schemas.microsoft.com/office/drawing/2014/main" id="{32C2AF52-9D88-454E-98D8-EC8951334BAE}"/>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DE42EF4A-1F2E-4481-973D-1273AF51FCDF}" type="slidenum">
              <a:rPr lang="en-US"/>
              <a:pPr>
                <a:defRPr/>
              </a:pPr>
              <a:t>‹#›</a:t>
            </a:fld>
            <a:endParaRPr lang="en-US" dirty="0"/>
          </a:p>
        </p:txBody>
      </p:sp>
    </p:spTree>
    <p:extLst>
      <p:ext uri="{BB962C8B-B14F-4D97-AF65-F5344CB8AC3E}">
        <p14:creationId xmlns:p14="http://schemas.microsoft.com/office/powerpoint/2010/main" val="251395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AB34CA-A96A-438C-A977-59FB44B8FDB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D2172-BD3E-4DC5-8D99-AEBED304CDE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157BF2-A2F4-4B32-8D17-E1D88E4451A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7BB4AA79-9352-4F79-9EAB-3B578A99F6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96DB7B4-F9BC-41BD-8F38-9456DDF81E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bg2">
                    <a:lumMod val="75000"/>
                  </a:schemeClr>
                </a:solidFill>
                <a:latin typeface="Tw Cen MT Condensed" panose="020B0606020104020203" pitchFamily="34" charset="0"/>
              </a:defRPr>
            </a:lvl1pPr>
          </a:lstStyle>
          <a:p>
            <a:pPr>
              <a:defRPr/>
            </a:pPr>
            <a:fld id="{F1391881-C7EA-4B74-9DAC-E593443EF8E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b="1">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b="1">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b="1">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b="1">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hyperlink" Target="https://www.peba.sc.gov/sites/default/files/earnings_limitation.pdf" TargetMode="External"/><Relationship Id="rId4" Type="http://schemas.openxmlformats.org/officeDocument/2006/relationships/hyperlink" Target="https://www.peba.sc.gov/sites/default/files/returning.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ees.retirement.sc.gov/ees/logon.jsp" TargetMode="External"/><Relationship Id="rId4" Type="http://schemas.openxmlformats.org/officeDocument/2006/relationships/hyperlink" Target="https://forms.retirement.sc.gov/formGenericGet.do?formNum=web7217.xdp"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E13D75E-8200-4918-A5DD-6F208A52A7E3}"/>
              </a:ext>
            </a:extLst>
          </p:cNvPr>
          <p:cNvSpPr>
            <a:spLocks noGrp="1" noChangeArrowheads="1"/>
          </p:cNvSpPr>
          <p:nvPr>
            <p:ph type="ctrTitle"/>
          </p:nvPr>
        </p:nvSpPr>
        <p:spPr/>
        <p:txBody>
          <a:bodyPr/>
          <a:lstStyle/>
          <a:p>
            <a:r>
              <a:rPr lang="en-US" altLang="en-US" dirty="0"/>
              <a:t>Retirement processes: returning to covered employment</a:t>
            </a:r>
          </a:p>
        </p:txBody>
      </p:sp>
      <p:sp>
        <p:nvSpPr>
          <p:cNvPr id="3" name="Subtitle 2">
            <a:extLst>
              <a:ext uri="{FF2B5EF4-FFF2-40B4-BE49-F238E27FC236}">
                <a16:creationId xmlns:a16="http://schemas.microsoft.com/office/drawing/2014/main" id="{B275AA37-27D8-4B90-87E6-20596EC13212}"/>
              </a:ext>
            </a:extLst>
          </p:cNvPr>
          <p:cNvSpPr>
            <a:spLocks noGrp="1"/>
          </p:cNvSpPr>
          <p:nvPr>
            <p:ph type="subTitle" idx="1"/>
          </p:nvPr>
        </p:nvSpPr>
        <p:spPr/>
        <p:txBody>
          <a:bodyPr/>
          <a:lstStyle/>
          <a:p>
            <a:r>
              <a:rPr lang="en-US" dirty="0"/>
              <a:t>Retirement Benefits Training</a:t>
            </a:r>
          </a:p>
          <a:p>
            <a:r>
              <a:rPr lang="en-US" dirty="0"/>
              <a:t>Fiscal year 2024</a:t>
            </a:r>
          </a:p>
        </p:txBody>
      </p:sp>
      <p:pic>
        <p:nvPicPr>
          <p:cNvPr id="5" name="Audio 4">
            <a:hlinkClick r:id="" action="ppaction://media"/>
            <a:extLst>
              <a:ext uri="{FF2B5EF4-FFF2-40B4-BE49-F238E27FC236}">
                <a16:creationId xmlns:a16="http://schemas.microsoft.com/office/drawing/2014/main" id="{A1B56FFA-2678-2A4A-429A-F9F324EB32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34"/>
    </mc:Choice>
    <mc:Fallback xmlns="">
      <p:transition spd="slow" advTm="1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69196086-A498-4C3D-80D5-BFB84B8011C5}"/>
              </a:ext>
            </a:extLst>
          </p:cNvPr>
          <p:cNvSpPr>
            <a:spLocks noGrp="1" noChangeArrowheads="1"/>
          </p:cNvSpPr>
          <p:nvPr>
            <p:ph type="title"/>
          </p:nvPr>
        </p:nvSpPr>
        <p:spPr>
          <a:xfrm>
            <a:off x="457200" y="228600"/>
            <a:ext cx="8229600" cy="804863"/>
          </a:xfrm>
        </p:spPr>
        <p:txBody>
          <a:bodyPr/>
          <a:lstStyle/>
          <a:p>
            <a:pPr eaLnBrk="1" hangingPunct="1"/>
            <a:r>
              <a:rPr lang="en-US" altLang="en-US"/>
              <a:t>Returning to active membership</a:t>
            </a:r>
          </a:p>
        </p:txBody>
      </p:sp>
      <p:sp>
        <p:nvSpPr>
          <p:cNvPr id="82947" name="Content Placeholder 2">
            <a:extLst>
              <a:ext uri="{FF2B5EF4-FFF2-40B4-BE49-F238E27FC236}">
                <a16:creationId xmlns:a16="http://schemas.microsoft.com/office/drawing/2014/main" id="{8FE50336-DF6F-4156-90EF-025D8EDD71A9}"/>
              </a:ext>
            </a:extLst>
          </p:cNvPr>
          <p:cNvSpPr>
            <a:spLocks noGrp="1" noChangeArrowheads="1"/>
          </p:cNvSpPr>
          <p:nvPr>
            <p:ph idx="1"/>
          </p:nvPr>
        </p:nvSpPr>
        <p:spPr>
          <a:xfrm>
            <a:off x="457200" y="1262063"/>
            <a:ext cx="8229600" cy="5029200"/>
          </a:xfrm>
        </p:spPr>
        <p:txBody>
          <a:bodyPr/>
          <a:lstStyle/>
          <a:p>
            <a:pPr eaLnBrk="1" hangingPunct="1"/>
            <a:r>
              <a:rPr lang="en-US" altLang="en-US" dirty="0"/>
              <a:t>Return-to-work retired member can choose to return to active membership if they:</a:t>
            </a:r>
          </a:p>
          <a:p>
            <a:pPr lvl="1" eaLnBrk="1" hangingPunct="1"/>
            <a:r>
              <a:rPr lang="en-US" altLang="en-US" dirty="0"/>
              <a:t>Work 48 consecutive months for covered employer; and</a:t>
            </a:r>
          </a:p>
          <a:p>
            <a:pPr lvl="1" eaLnBrk="1" hangingPunct="1"/>
            <a:r>
              <a:rPr lang="en-US" altLang="en-US" dirty="0"/>
              <a:t>Earn 75% of average final compensation.</a:t>
            </a:r>
          </a:p>
          <a:p>
            <a:pPr eaLnBrk="1" hangingPunct="1"/>
            <a:r>
              <a:rPr lang="en-US" altLang="en-US" dirty="0"/>
              <a:t>Returning to active membership means retirement benefits end.</a:t>
            </a:r>
          </a:p>
          <a:p>
            <a:pPr eaLnBrk="1" hangingPunct="1"/>
            <a:r>
              <a:rPr lang="en-US" altLang="en-US" dirty="0"/>
              <a:t>Retired member should contact PEBA for more information about this option.</a:t>
            </a:r>
          </a:p>
        </p:txBody>
      </p:sp>
      <p:sp>
        <p:nvSpPr>
          <p:cNvPr id="82948" name="Slide Number Placeholder 3">
            <a:extLst>
              <a:ext uri="{FF2B5EF4-FFF2-40B4-BE49-F238E27FC236}">
                <a16:creationId xmlns:a16="http://schemas.microsoft.com/office/drawing/2014/main" id="{9C604010-998B-48FF-AF77-768E1B6C66FD}"/>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497DF038-15BE-4DBB-98CE-E0CBDA0995E8}"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10</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FF3E7B67-BDFD-4855-94FD-212E6DDD0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22"/>
    </mc:Choice>
    <mc:Fallback xmlns="">
      <p:transition spd="slow" advTm="3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a:extLst>
              <a:ext uri="{FF2B5EF4-FFF2-40B4-BE49-F238E27FC236}">
                <a16:creationId xmlns:a16="http://schemas.microsoft.com/office/drawing/2014/main" id="{1FD6D902-3F2E-407F-AB06-2309AC74387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4A8BBFDF-9D6B-4216-A9E6-F2C5871B8B10}"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11</a:t>
            </a:fld>
            <a:endParaRPr lang="en-US" altLang="en-US" sz="1400">
              <a:solidFill>
                <a:schemeClr val="bg1"/>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C1E6493-B63B-481C-9207-82827021175E}"/>
              </a:ext>
            </a:extLst>
          </p:cNvPr>
          <p:cNvSpPr>
            <a:spLocks noGrp="1" noChangeArrowheads="1"/>
          </p:cNvSpPr>
          <p:nvPr>
            <p:ph type="title"/>
          </p:nvPr>
        </p:nvSpPr>
        <p:spPr>
          <a:xfrm>
            <a:off x="457200" y="228600"/>
            <a:ext cx="8229600" cy="804863"/>
          </a:xfrm>
        </p:spPr>
        <p:txBody>
          <a:bodyPr/>
          <a:lstStyle/>
          <a:p>
            <a:pPr eaLnBrk="1" hangingPunct="1"/>
            <a:r>
              <a:rPr lang="en-US" altLang="en-US"/>
              <a:t>Returning to covered employment</a:t>
            </a:r>
          </a:p>
        </p:txBody>
      </p:sp>
      <p:sp>
        <p:nvSpPr>
          <p:cNvPr id="75779" name="Content Placeholder 2">
            <a:extLst>
              <a:ext uri="{FF2B5EF4-FFF2-40B4-BE49-F238E27FC236}">
                <a16:creationId xmlns:a16="http://schemas.microsoft.com/office/drawing/2014/main" id="{13913E94-AB09-45BD-A57A-A7184F91F509}"/>
              </a:ext>
            </a:extLst>
          </p:cNvPr>
          <p:cNvSpPr>
            <a:spLocks noGrp="1" noChangeArrowheads="1"/>
          </p:cNvSpPr>
          <p:nvPr>
            <p:ph idx="1"/>
          </p:nvPr>
        </p:nvSpPr>
        <p:spPr>
          <a:xfrm>
            <a:off x="457200" y="1262063"/>
            <a:ext cx="8229600" cy="5029200"/>
          </a:xfrm>
        </p:spPr>
        <p:txBody>
          <a:bodyPr/>
          <a:lstStyle/>
          <a:p>
            <a:pPr eaLnBrk="1" hangingPunct="1"/>
            <a:r>
              <a:rPr lang="en-US" altLang="en-US" dirty="0"/>
              <a:t>Member must have a complete, bona fide severance or termination from covered employment to retire under SCRS or PORS.</a:t>
            </a:r>
          </a:p>
          <a:p>
            <a:pPr eaLnBrk="1" hangingPunct="1"/>
            <a:r>
              <a:rPr lang="en-US" altLang="en-US" dirty="0"/>
              <a:t>SCRS or PORS retirement benefit will be suspended if retiree returns to covered employment sooner than 30 consecutive calendar days after retirement date.</a:t>
            </a:r>
          </a:p>
          <a:p>
            <a:pPr eaLnBrk="1" hangingPunct="1"/>
            <a:r>
              <a:rPr lang="en-US" altLang="en-US" dirty="0"/>
              <a:t>Return-to-work retirees contribute the same percentage of earnable compensation as active members. </a:t>
            </a:r>
          </a:p>
          <a:p>
            <a:pPr eaLnBrk="1" hangingPunct="1"/>
            <a:r>
              <a:rPr lang="en-US" altLang="en-US" dirty="0"/>
              <a:t>Return-to-work state employees are at-will.</a:t>
            </a:r>
          </a:p>
          <a:p>
            <a:pPr eaLnBrk="1" hangingPunct="1"/>
            <a:r>
              <a:rPr lang="en-US" altLang="en-US" dirty="0"/>
              <a:t>Provide these flyers:</a:t>
            </a:r>
          </a:p>
          <a:p>
            <a:pPr lvl="1" eaLnBrk="1" hangingPunct="1"/>
            <a:r>
              <a:rPr lang="en-US" altLang="en-US" i="1" dirty="0">
                <a:hlinkClick r:id="rId4"/>
              </a:rPr>
              <a:t>How Returning to Work Will Impact Your Retirement Benefits</a:t>
            </a:r>
            <a:r>
              <a:rPr lang="en-US" altLang="en-US" dirty="0"/>
              <a:t>; and</a:t>
            </a:r>
          </a:p>
          <a:p>
            <a:pPr lvl="1" eaLnBrk="1" hangingPunct="1"/>
            <a:r>
              <a:rPr lang="en-US" altLang="en-US" i="1" dirty="0">
                <a:hlinkClick r:id="rId5"/>
              </a:rPr>
              <a:t>How the Earnings Limitation Works</a:t>
            </a:r>
            <a:r>
              <a:rPr lang="en-US" altLang="en-US" dirty="0"/>
              <a:t>. </a:t>
            </a:r>
          </a:p>
        </p:txBody>
      </p:sp>
      <p:sp>
        <p:nvSpPr>
          <p:cNvPr id="75780" name="Slide Number Placeholder 3">
            <a:extLst>
              <a:ext uri="{FF2B5EF4-FFF2-40B4-BE49-F238E27FC236}">
                <a16:creationId xmlns:a16="http://schemas.microsoft.com/office/drawing/2014/main" id="{560DFD0A-5DC4-467E-B2B9-D95308AB9D0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B009B98-7CD1-4D8B-95E3-3D0530458A14}"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2</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258EF832-45E9-B1BC-E287-E4FF79A0E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92"/>
    </mc:Choice>
    <mc:Fallback xmlns="">
      <p:transition spd="slow" advTm="8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EE53D269-E02A-4544-8FC8-F0238D61F30F}"/>
              </a:ext>
            </a:extLst>
          </p:cNvPr>
          <p:cNvSpPr>
            <a:spLocks noGrp="1" noChangeArrowheads="1"/>
          </p:cNvSpPr>
          <p:nvPr>
            <p:ph type="title"/>
          </p:nvPr>
        </p:nvSpPr>
        <p:spPr>
          <a:xfrm>
            <a:off x="457200" y="228600"/>
            <a:ext cx="8229600" cy="804863"/>
          </a:xfrm>
        </p:spPr>
        <p:txBody>
          <a:bodyPr/>
          <a:lstStyle/>
          <a:p>
            <a:pPr eaLnBrk="1" hangingPunct="1"/>
            <a:r>
              <a:rPr lang="en-US" altLang="en-US"/>
              <a:t>Service retiree earnings limitation</a:t>
            </a:r>
          </a:p>
        </p:txBody>
      </p:sp>
      <p:sp>
        <p:nvSpPr>
          <p:cNvPr id="76803" name="Content Placeholder 2">
            <a:extLst>
              <a:ext uri="{FF2B5EF4-FFF2-40B4-BE49-F238E27FC236}">
                <a16:creationId xmlns:a16="http://schemas.microsoft.com/office/drawing/2014/main" id="{A88901EE-62F1-47BA-A0AF-523497F5D191}"/>
              </a:ext>
            </a:extLst>
          </p:cNvPr>
          <p:cNvSpPr>
            <a:spLocks noGrp="1" noChangeArrowheads="1"/>
          </p:cNvSpPr>
          <p:nvPr>
            <p:ph idx="1"/>
          </p:nvPr>
        </p:nvSpPr>
        <p:spPr>
          <a:xfrm>
            <a:off x="457200" y="1262063"/>
            <a:ext cx="8229600" cy="5029200"/>
          </a:xfrm>
        </p:spPr>
        <p:txBody>
          <a:bodyPr/>
          <a:lstStyle/>
          <a:p>
            <a:pPr eaLnBrk="1" hangingPunct="1"/>
            <a:r>
              <a:rPr lang="en-US" altLang="en-US" dirty="0"/>
              <a:t>Once an SCRS or PORS retiree earns more than $10,000 in a calendar year from covered employment, their retirement benefit stops for remainder of year.</a:t>
            </a:r>
          </a:p>
          <a:p>
            <a:pPr lvl="1" eaLnBrk="1" hangingPunct="1"/>
            <a:r>
              <a:rPr lang="en-US" dirty="0"/>
              <a:t>The annual earnings limitation is increased to $50,000 for some retired SCRS members who retired on or before April 1, 2019, and return to covered employment in the K-12 public education system. If a retired member is otherwise subject to the earnings limitation, all other employment remains subject to the regular $10,000 earnings limitation. A retiree may only qualify for this increased earnings limitation for a maximum period of 36 consecutive months of employment.</a:t>
            </a:r>
            <a:endParaRPr lang="en-US" altLang="en-US" dirty="0"/>
          </a:p>
          <a:p>
            <a:pPr eaLnBrk="1" hangingPunct="1"/>
            <a:r>
              <a:rPr lang="en-US" altLang="en-US" dirty="0"/>
              <a:t>The retirement benefit will be reinstated the next January or when retired member terminates all covered employment.</a:t>
            </a:r>
          </a:p>
          <a:p>
            <a:pPr eaLnBrk="1" hangingPunct="1"/>
            <a:r>
              <a:rPr lang="en-US" altLang="en-US" dirty="0"/>
              <a:t>To notify PEBA, upload the </a:t>
            </a:r>
            <a:r>
              <a:rPr lang="en-US" altLang="en-US" i="1" dirty="0">
                <a:solidFill>
                  <a:srgbClr val="FF0000"/>
                </a:solidFill>
                <a:hlinkClick r:id="rId4"/>
              </a:rPr>
              <a:t>Termination of Retired Member Working Under Earnings Limit</a:t>
            </a:r>
            <a:r>
              <a:rPr lang="en-US" altLang="en-US" dirty="0">
                <a:solidFill>
                  <a:srgbClr val="FF0000"/>
                </a:solidFill>
              </a:rPr>
              <a:t> </a:t>
            </a:r>
            <a:r>
              <a:rPr lang="en-US" altLang="en-US" dirty="0"/>
              <a:t>in</a:t>
            </a:r>
            <a:r>
              <a:rPr lang="en-US" altLang="en-US" dirty="0">
                <a:solidFill>
                  <a:srgbClr val="FF0000"/>
                </a:solidFill>
              </a:rPr>
              <a:t> </a:t>
            </a:r>
            <a:r>
              <a:rPr lang="en-US" altLang="en-US" dirty="0">
                <a:solidFill>
                  <a:srgbClr val="FF0000"/>
                </a:solidFill>
                <a:hlinkClick r:id="rId5"/>
              </a:rPr>
              <a:t>EES</a:t>
            </a:r>
            <a:r>
              <a:rPr lang="en-US" altLang="en-US" dirty="0"/>
              <a:t>.</a:t>
            </a:r>
          </a:p>
          <a:p>
            <a:pPr eaLnBrk="1" hangingPunct="1"/>
            <a:endParaRPr lang="en-US" altLang="en-US" dirty="0"/>
          </a:p>
        </p:txBody>
      </p:sp>
      <p:sp>
        <p:nvSpPr>
          <p:cNvPr id="76804" name="Slide Number Placeholder 3">
            <a:extLst>
              <a:ext uri="{FF2B5EF4-FFF2-40B4-BE49-F238E27FC236}">
                <a16:creationId xmlns:a16="http://schemas.microsoft.com/office/drawing/2014/main" id="{9FF90112-C85C-425A-83F7-9502A6DE1BF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BD6F0C0-7505-42C3-A436-4D26DE933607}"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3</a:t>
            </a:fld>
            <a:endParaRPr lang="en-US" altLang="en-US" sz="1400">
              <a:solidFill>
                <a:schemeClr val="bg1"/>
              </a:solidFill>
              <a:latin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15C156F2-DF88-45C1-BF5F-70F5AC6781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116"/>
    </mc:Choice>
    <mc:Fallback xmlns="">
      <p:transition spd="slow" advTm="7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704A-0398-414B-A870-8F61247DDBF6}"/>
              </a:ext>
            </a:extLst>
          </p:cNvPr>
          <p:cNvSpPr>
            <a:spLocks noGrp="1"/>
          </p:cNvSpPr>
          <p:nvPr>
            <p:ph type="title"/>
          </p:nvPr>
        </p:nvSpPr>
        <p:spPr>
          <a:xfrm>
            <a:off x="457200" y="228600"/>
            <a:ext cx="8229600" cy="804863"/>
          </a:xfrm>
        </p:spPr>
        <p:txBody>
          <a:bodyPr rtlCol="0">
            <a:normAutofit fontScale="90000"/>
          </a:bodyPr>
          <a:lstStyle/>
          <a:p>
            <a:pPr eaLnBrk="1" fontAlgn="auto" hangingPunct="1">
              <a:spcAft>
                <a:spcPts val="0"/>
              </a:spcAft>
              <a:defRPr/>
            </a:pPr>
            <a:r>
              <a:rPr lang="en-US" dirty="0"/>
              <a:t>SCRS, PORS service retirement earnings limitation exceptions</a:t>
            </a:r>
          </a:p>
        </p:txBody>
      </p:sp>
      <p:sp>
        <p:nvSpPr>
          <p:cNvPr id="77827" name="Content Placeholder 2">
            <a:extLst>
              <a:ext uri="{FF2B5EF4-FFF2-40B4-BE49-F238E27FC236}">
                <a16:creationId xmlns:a16="http://schemas.microsoft.com/office/drawing/2014/main" id="{C4E22CA6-30B4-4A19-ADD2-09960113798F}"/>
              </a:ext>
            </a:extLst>
          </p:cNvPr>
          <p:cNvSpPr>
            <a:spLocks noGrp="1" noChangeArrowheads="1"/>
          </p:cNvSpPr>
          <p:nvPr>
            <p:ph idx="1"/>
          </p:nvPr>
        </p:nvSpPr>
        <p:spPr>
          <a:xfrm>
            <a:off x="457200" y="1262063"/>
            <a:ext cx="8229600" cy="5029200"/>
          </a:xfrm>
        </p:spPr>
        <p:txBody>
          <a:bodyPr/>
          <a:lstStyle/>
          <a:p>
            <a:pPr eaLnBrk="1" hangingPunct="1"/>
            <a:r>
              <a:rPr lang="en-US" altLang="en-US" dirty="0"/>
              <a:t>Earnings limitation does not apply to:</a:t>
            </a:r>
          </a:p>
          <a:p>
            <a:pPr lvl="1" eaLnBrk="1" hangingPunct="1"/>
            <a:r>
              <a:rPr lang="en-US" altLang="en-US" dirty="0"/>
              <a:t>Members who retired after age 62 (SCRS) or age 57 (PORS);</a:t>
            </a:r>
          </a:p>
          <a:p>
            <a:pPr lvl="1" eaLnBrk="1" hangingPunct="1"/>
            <a:r>
              <a:rPr lang="en-US" altLang="en-US" dirty="0"/>
              <a:t>Members who retired before January 2, 2013;</a:t>
            </a:r>
          </a:p>
          <a:p>
            <a:pPr lvl="1" eaLnBrk="1" hangingPunct="1"/>
            <a:r>
              <a:rPr lang="en-US" altLang="en-US" dirty="0"/>
              <a:t>Teachers who meet critical needs exemption as determined by the S.C. Department of Education;</a:t>
            </a:r>
          </a:p>
          <a:p>
            <a:pPr lvl="1" eaLnBrk="1" hangingPunct="1"/>
            <a:r>
              <a:rPr lang="en-US" altLang="en-US" dirty="0"/>
              <a:t>Certain appointed or elected officials;</a:t>
            </a:r>
          </a:p>
          <a:p>
            <a:pPr lvl="1" eaLnBrk="1" hangingPunct="1"/>
            <a:r>
              <a:rPr lang="en-US" altLang="en-US" dirty="0"/>
              <a:t>Certain PORS retirees who return to work as critical needs school resource officers.</a:t>
            </a:r>
          </a:p>
          <a:p>
            <a:pPr lvl="1" eaLnBrk="1" hangingPunct="1"/>
            <a:r>
              <a:rPr lang="en-US" altLang="en-US" dirty="0"/>
              <a:t>SCRS and PORS retirees who return to work to participate in the state’s public health preparedness and response to the COVID-19 virus (July 1, 2023, through June 30, 2024); and</a:t>
            </a:r>
          </a:p>
          <a:p>
            <a:pPr lvl="1" eaLnBrk="1" hangingPunct="1"/>
            <a:r>
              <a:rPr lang="en-US" dirty="0"/>
              <a:t>SCRS and PORS retirees who had a period of at least 12 consecutive months after retirement during which the member did not work for any covered employer in any capacity </a:t>
            </a:r>
            <a:r>
              <a:rPr lang="en-US" altLang="en-US" dirty="0"/>
              <a:t>(July 1, 2023, through June 30, 2024)</a:t>
            </a:r>
            <a:r>
              <a:rPr lang="en-US" dirty="0"/>
              <a:t>. </a:t>
            </a:r>
          </a:p>
          <a:p>
            <a:pPr lvl="1" eaLnBrk="1" hangingPunct="1"/>
            <a:endParaRPr lang="en-US" altLang="en-US" dirty="0"/>
          </a:p>
        </p:txBody>
      </p:sp>
      <p:sp>
        <p:nvSpPr>
          <p:cNvPr id="77828" name="Slide Number Placeholder 3">
            <a:extLst>
              <a:ext uri="{FF2B5EF4-FFF2-40B4-BE49-F238E27FC236}">
                <a16:creationId xmlns:a16="http://schemas.microsoft.com/office/drawing/2014/main" id="{FDDB3B4A-4128-4B76-8146-540D977FD2B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311B166-4A72-4124-BE37-EE8A18E8CE7A}"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4</a:t>
            </a:fld>
            <a:endParaRPr lang="en-US" altLang="en-US" sz="1400">
              <a:solidFill>
                <a:schemeClr val="bg1"/>
              </a:solidFill>
              <a:latin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8B8217A7-9F4A-04C5-BF2B-7B103D1444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359"/>
    </mc:Choice>
    <mc:Fallback xmlns="">
      <p:transition spd="slow" advTm="8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816AC7A-D75F-46F1-BD8D-57D46011CD0D}"/>
              </a:ext>
            </a:extLst>
          </p:cNvPr>
          <p:cNvSpPr>
            <a:spLocks noGrp="1" noChangeArrowheads="1"/>
          </p:cNvSpPr>
          <p:nvPr>
            <p:ph type="title"/>
          </p:nvPr>
        </p:nvSpPr>
        <p:spPr>
          <a:xfrm>
            <a:off x="457200" y="228600"/>
            <a:ext cx="8229600" cy="804863"/>
          </a:xfrm>
        </p:spPr>
        <p:txBody>
          <a:bodyPr/>
          <a:lstStyle/>
          <a:p>
            <a:pPr eaLnBrk="1" hangingPunct="1"/>
            <a:r>
              <a:rPr lang="en-US" altLang="en-US"/>
              <a:t>Disability retiree earnings limitation</a:t>
            </a:r>
          </a:p>
        </p:txBody>
      </p:sp>
      <p:sp>
        <p:nvSpPr>
          <p:cNvPr id="79875" name="Content Placeholder 2">
            <a:extLst>
              <a:ext uri="{FF2B5EF4-FFF2-40B4-BE49-F238E27FC236}">
                <a16:creationId xmlns:a16="http://schemas.microsoft.com/office/drawing/2014/main" id="{786A7127-B6F8-4328-A57E-6FCF2D4A2333}"/>
              </a:ext>
            </a:extLst>
          </p:cNvPr>
          <p:cNvSpPr>
            <a:spLocks noGrp="1" noChangeArrowheads="1"/>
          </p:cNvSpPr>
          <p:nvPr>
            <p:ph idx="1"/>
          </p:nvPr>
        </p:nvSpPr>
        <p:spPr>
          <a:xfrm>
            <a:off x="457200" y="1262063"/>
            <a:ext cx="8229600" cy="5029200"/>
          </a:xfrm>
        </p:spPr>
        <p:txBody>
          <a:bodyPr/>
          <a:lstStyle/>
          <a:p>
            <a:pPr eaLnBrk="1" hangingPunct="1"/>
            <a:r>
              <a:rPr lang="en-US" altLang="en-US"/>
              <a:t>Subject to individual calendar-year earnings limitation for public and private employment up to age 65 for SCRS, and age 55 for PORS.</a:t>
            </a:r>
          </a:p>
          <a:p>
            <a:pPr lvl="1" eaLnBrk="1" hangingPunct="1"/>
            <a:r>
              <a:rPr lang="en-US" altLang="en-US"/>
              <a:t>Before age 65 for SCRS, or age 55 for PORS, disability retiree receives letter each February indicating earnings limit amount.</a:t>
            </a:r>
          </a:p>
          <a:p>
            <a:pPr lvl="1" eaLnBrk="1" hangingPunct="1"/>
            <a:r>
              <a:rPr lang="en-US" altLang="en-US"/>
              <a:t>If annual earnings from covered employment are equal to or greater than adjusted AFC: </a:t>
            </a:r>
          </a:p>
          <a:p>
            <a:pPr lvl="2" eaLnBrk="1" hangingPunct="1"/>
            <a:r>
              <a:rPr lang="en-US" altLang="en-US"/>
              <a:t>Disability benefit ends; and </a:t>
            </a:r>
          </a:p>
          <a:p>
            <a:pPr lvl="2" eaLnBrk="1" hangingPunct="1"/>
            <a:r>
              <a:rPr lang="en-US" altLang="en-US"/>
              <a:t>Retiree returns to active membership.</a:t>
            </a:r>
          </a:p>
          <a:p>
            <a:pPr eaLnBrk="1" hangingPunct="1"/>
            <a:r>
              <a:rPr lang="en-US" altLang="en-US"/>
              <a:t>Subject to same earnings limitation as service retirees after age 65 for SCRS, or age 55 for PORS.</a:t>
            </a:r>
          </a:p>
          <a:p>
            <a:pPr eaLnBrk="1" hangingPunct="1"/>
            <a:endParaRPr lang="en-US" altLang="en-US"/>
          </a:p>
        </p:txBody>
      </p:sp>
      <p:sp>
        <p:nvSpPr>
          <p:cNvPr id="79876" name="Slide Number Placeholder 3">
            <a:extLst>
              <a:ext uri="{FF2B5EF4-FFF2-40B4-BE49-F238E27FC236}">
                <a16:creationId xmlns:a16="http://schemas.microsoft.com/office/drawing/2014/main" id="{A9336A9C-64BB-4737-883A-158582A71F2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09ED45B0-E722-47B1-863B-0870A90D01C7}"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5</a:t>
            </a:fld>
            <a:endParaRPr lang="en-US" altLang="en-US" sz="1400">
              <a:solidFill>
                <a:schemeClr val="bg1"/>
              </a:solidFill>
              <a:latin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7B96733C-B2F7-4759-84FE-BA28C2D8DE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798"/>
    </mc:Choice>
    <mc:Fallback xmlns="">
      <p:transition spd="slow" advTm="6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39B65FDD-9EB4-4789-AABF-6E7C82F3169A}"/>
              </a:ext>
            </a:extLst>
          </p:cNvPr>
          <p:cNvSpPr>
            <a:spLocks noGrp="1" noChangeArrowheads="1"/>
          </p:cNvSpPr>
          <p:nvPr>
            <p:ph type="title"/>
          </p:nvPr>
        </p:nvSpPr>
        <p:spPr>
          <a:xfrm>
            <a:off x="457200" y="228600"/>
            <a:ext cx="8229600" cy="804863"/>
          </a:xfrm>
        </p:spPr>
        <p:txBody>
          <a:bodyPr/>
          <a:lstStyle/>
          <a:p>
            <a:pPr eaLnBrk="1" hangingPunct="1"/>
            <a:r>
              <a:rPr lang="en-US" altLang="en-US"/>
              <a:t>SCRS return-to-work disability retiree</a:t>
            </a:r>
          </a:p>
        </p:txBody>
      </p:sp>
      <p:sp>
        <p:nvSpPr>
          <p:cNvPr id="80899" name="Content Placeholder 2">
            <a:extLst>
              <a:ext uri="{FF2B5EF4-FFF2-40B4-BE49-F238E27FC236}">
                <a16:creationId xmlns:a16="http://schemas.microsoft.com/office/drawing/2014/main" id="{DE32AF74-641B-45A4-8B84-EF862722367D}"/>
              </a:ext>
            </a:extLst>
          </p:cNvPr>
          <p:cNvSpPr>
            <a:spLocks noGrp="1" noChangeArrowheads="1"/>
          </p:cNvSpPr>
          <p:nvPr>
            <p:ph idx="1"/>
          </p:nvPr>
        </p:nvSpPr>
        <p:spPr>
          <a:xfrm>
            <a:off x="457200" y="1262063"/>
            <a:ext cx="8229600" cy="5029200"/>
          </a:xfrm>
        </p:spPr>
        <p:txBody>
          <a:bodyPr/>
          <a:lstStyle/>
          <a:p>
            <a:pPr eaLnBrk="1" hangingPunct="1"/>
            <a:r>
              <a:rPr lang="en-US" altLang="en-US" dirty="0"/>
              <a:t>Retired member must annually establish continued approval for Social Security disability until </a:t>
            </a:r>
            <a:r>
              <a:rPr lang="en-US" altLang="en-US" dirty="0">
                <a:solidFill>
                  <a:schemeClr val="tx1">
                    <a:lumMod val="75000"/>
                  </a:schemeClr>
                </a:solidFill>
              </a:rPr>
              <a:t>they reach </a:t>
            </a:r>
            <a:r>
              <a:rPr lang="en-US" altLang="en-US" dirty="0"/>
              <a:t>age 65.</a:t>
            </a:r>
          </a:p>
          <a:p>
            <a:pPr eaLnBrk="1" hangingPunct="1"/>
            <a:r>
              <a:rPr lang="en-US" altLang="en-US" dirty="0"/>
              <a:t>Employment that causes loss of Social Security disability also causes loss of SCRS disability.</a:t>
            </a:r>
          </a:p>
          <a:p>
            <a:pPr eaLnBrk="1" hangingPunct="1"/>
            <a:endParaRPr lang="en-US" altLang="en-US" dirty="0"/>
          </a:p>
        </p:txBody>
      </p:sp>
      <p:sp>
        <p:nvSpPr>
          <p:cNvPr id="80900" name="Slide Number Placeholder 3">
            <a:extLst>
              <a:ext uri="{FF2B5EF4-FFF2-40B4-BE49-F238E27FC236}">
                <a16:creationId xmlns:a16="http://schemas.microsoft.com/office/drawing/2014/main" id="{E3964059-D788-419D-9A66-6E78139D31C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34D41E3-BAF9-4D3C-A3F8-B9D0E6C0362B}"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6</a:t>
            </a:fld>
            <a:endParaRPr lang="en-US" altLang="en-US" sz="1400">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4527"/>
    </mc:Choice>
    <mc:Fallback xmlns="">
      <p:transition spd="slow" advTm="2452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48E901A-5B1D-4E10-9A5A-42E7606CC994}"/>
              </a:ext>
            </a:extLst>
          </p:cNvPr>
          <p:cNvSpPr>
            <a:spLocks noGrp="1" noChangeArrowheads="1"/>
          </p:cNvSpPr>
          <p:nvPr>
            <p:ph type="title"/>
          </p:nvPr>
        </p:nvSpPr>
        <p:spPr>
          <a:xfrm>
            <a:off x="457200" y="228600"/>
            <a:ext cx="8229600" cy="804863"/>
          </a:xfrm>
        </p:spPr>
        <p:txBody>
          <a:bodyPr/>
          <a:lstStyle/>
          <a:p>
            <a:pPr eaLnBrk="1" hangingPunct="1"/>
            <a:r>
              <a:rPr lang="en-US" altLang="en-US"/>
              <a:t>Employer responsibilities</a:t>
            </a:r>
          </a:p>
        </p:txBody>
      </p:sp>
      <p:sp>
        <p:nvSpPr>
          <p:cNvPr id="81923" name="Content Placeholder 2">
            <a:extLst>
              <a:ext uri="{FF2B5EF4-FFF2-40B4-BE49-F238E27FC236}">
                <a16:creationId xmlns:a16="http://schemas.microsoft.com/office/drawing/2014/main" id="{CD235081-F393-4899-A3EC-238FBCB55F9B}"/>
              </a:ext>
            </a:extLst>
          </p:cNvPr>
          <p:cNvSpPr>
            <a:spLocks noGrp="1" noChangeArrowheads="1"/>
          </p:cNvSpPr>
          <p:nvPr>
            <p:ph idx="1"/>
          </p:nvPr>
        </p:nvSpPr>
        <p:spPr>
          <a:xfrm>
            <a:off x="457200" y="1262063"/>
            <a:ext cx="8229600" cy="5029200"/>
          </a:xfrm>
        </p:spPr>
        <p:txBody>
          <a:bodyPr/>
          <a:lstStyle/>
          <a:p>
            <a:pPr eaLnBrk="1" hangingPunct="1"/>
            <a:r>
              <a:rPr lang="en-US" altLang="en-US" dirty="0"/>
              <a:t>You must notify PEBA when hiring a retired member. </a:t>
            </a:r>
          </a:p>
          <a:p>
            <a:pPr eaLnBrk="1" hangingPunct="1"/>
            <a:r>
              <a:rPr lang="en-US" altLang="en-US" dirty="0"/>
              <a:t>Submit return-to-work date and estimated monthly salary in EES immediately.</a:t>
            </a:r>
          </a:p>
          <a:p>
            <a:pPr lvl="1" eaLnBrk="1" hangingPunct="1"/>
            <a:r>
              <a:rPr lang="en-US" altLang="en-US" dirty="0"/>
              <a:t>Via </a:t>
            </a:r>
            <a:r>
              <a:rPr lang="en-US" altLang="en-US" i="1" dirty="0"/>
              <a:t>Employed Retirees – Return to Work Date Entry </a:t>
            </a:r>
            <a:r>
              <a:rPr lang="en-US" altLang="en-US" dirty="0"/>
              <a:t>option.</a:t>
            </a:r>
            <a:r>
              <a:rPr lang="en-US" altLang="en-US" baseline="30000" dirty="0"/>
              <a:t>1</a:t>
            </a:r>
          </a:p>
          <a:p>
            <a:pPr eaLnBrk="1" hangingPunct="1"/>
            <a:r>
              <a:rPr lang="en-US" altLang="en-US" dirty="0"/>
              <a:t>Error message appears if return-to-work date does not satisfy 30-day requirement. </a:t>
            </a:r>
          </a:p>
          <a:p>
            <a:pPr eaLnBrk="1" hangingPunct="1"/>
            <a:r>
              <a:rPr lang="en-US" altLang="en-US" dirty="0"/>
              <a:t>Earnings limitation monitored through return-to-work data.</a:t>
            </a:r>
          </a:p>
          <a:p>
            <a:pPr eaLnBrk="1" hangingPunct="1"/>
            <a:r>
              <a:rPr lang="en-US" altLang="en-US" dirty="0"/>
              <a:t>Employer is required to repay any benefits wrongly paid to a retired member if the employer fails to notify PEBA of the engagement of retired member in a timely manner.</a:t>
            </a:r>
          </a:p>
        </p:txBody>
      </p:sp>
      <p:sp>
        <p:nvSpPr>
          <p:cNvPr id="81924" name="Slide Number Placeholder 3">
            <a:extLst>
              <a:ext uri="{FF2B5EF4-FFF2-40B4-BE49-F238E27FC236}">
                <a16:creationId xmlns:a16="http://schemas.microsoft.com/office/drawing/2014/main" id="{D9438AFC-8446-4FE8-BF39-D709DAB8D69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5354CD0-7CFF-4B77-A4E4-211F4437D7D7}"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7</a:t>
            </a:fld>
            <a:endParaRPr lang="en-US" altLang="en-US" sz="1400">
              <a:solidFill>
                <a:schemeClr val="bg1"/>
              </a:solidFill>
              <a:latin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6A1BE130-490D-4ECF-A82A-43D4C02E8F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7" name="Rectangle 7">
            <a:extLst>
              <a:ext uri="{FF2B5EF4-FFF2-40B4-BE49-F238E27FC236}">
                <a16:creationId xmlns:a16="http://schemas.microsoft.com/office/drawing/2014/main" id="{2215EDE1-0840-41EB-A88B-9524A3469AA6}"/>
              </a:ext>
            </a:extLst>
          </p:cNvPr>
          <p:cNvSpPr>
            <a:spLocks noChangeArrowheads="1"/>
          </p:cNvSpPr>
          <p:nvPr/>
        </p:nvSpPr>
        <p:spPr bwMode="auto">
          <a:xfrm>
            <a:off x="457200" y="6042025"/>
            <a:ext cx="80851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US" altLang="en-US" sz="1000" baseline="30000" dirty="0">
                <a:solidFill>
                  <a:schemeClr val="tx2"/>
                </a:solidFill>
              </a:rPr>
              <a:t>1</a:t>
            </a:r>
            <a:r>
              <a:rPr lang="en-US" altLang="en-US" sz="1000" dirty="0">
                <a:solidFill>
                  <a:schemeClr val="tx2"/>
                </a:solidFill>
              </a:rPr>
              <a:t>Not applicable to employers who report payroll through the Comptroller General payroll system.</a:t>
            </a:r>
            <a:endParaRPr lang="en-US" altLang="en-US" sz="1000" dirty="0">
              <a:solidFill>
                <a:schemeClr val="tx2"/>
              </a:solidFill>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9944"/>
    </mc:Choice>
    <mc:Fallback xmlns="">
      <p:transition spd="slow" advTm="6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C39C-33B3-4647-ADE3-CB641E5C7130}"/>
              </a:ext>
            </a:extLst>
          </p:cNvPr>
          <p:cNvSpPr>
            <a:spLocks noGrp="1"/>
          </p:cNvSpPr>
          <p:nvPr>
            <p:ph type="title"/>
          </p:nvPr>
        </p:nvSpPr>
        <p:spPr/>
        <p:txBody>
          <a:bodyPr/>
          <a:lstStyle/>
          <a:p>
            <a:r>
              <a:rPr lang="en-US" dirty="0"/>
              <a:t>Monitoring the 30-day break in service requirement</a:t>
            </a:r>
          </a:p>
        </p:txBody>
      </p:sp>
      <p:sp>
        <p:nvSpPr>
          <p:cNvPr id="3" name="Content Placeholder 2">
            <a:extLst>
              <a:ext uri="{FF2B5EF4-FFF2-40B4-BE49-F238E27FC236}">
                <a16:creationId xmlns:a16="http://schemas.microsoft.com/office/drawing/2014/main" id="{24FCD6AD-A00F-4687-B37F-A5EB70B39162}"/>
              </a:ext>
            </a:extLst>
          </p:cNvPr>
          <p:cNvSpPr>
            <a:spLocks noGrp="1"/>
          </p:cNvSpPr>
          <p:nvPr>
            <p:ph idx="1"/>
          </p:nvPr>
        </p:nvSpPr>
        <p:spPr/>
        <p:txBody>
          <a:bodyPr/>
          <a:lstStyle/>
          <a:p>
            <a:r>
              <a:rPr lang="en-US" dirty="0"/>
              <a:t>Benefits suspended for retirees in violation of the 30-day break in service requirement.</a:t>
            </a:r>
          </a:p>
          <a:p>
            <a:r>
              <a:rPr lang="en-US" dirty="0"/>
              <a:t>PEBA mails letter (Form 7411) to the retiree if benefits suspended.</a:t>
            </a:r>
          </a:p>
          <a:p>
            <a:pPr lvl="1"/>
            <a:r>
              <a:rPr lang="en-US" dirty="0"/>
              <a:t>PEBA also directly contacts the retiree via phone to notify of the suspension.</a:t>
            </a:r>
          </a:p>
          <a:p>
            <a:r>
              <a:rPr lang="en-US" dirty="0"/>
              <a:t>Based on response, PEBA will take necessary actions to ensure compliance with laws governing the retirement systems.</a:t>
            </a:r>
          </a:p>
        </p:txBody>
      </p:sp>
      <p:sp>
        <p:nvSpPr>
          <p:cNvPr id="4" name="Slide Number Placeholder 3">
            <a:extLst>
              <a:ext uri="{FF2B5EF4-FFF2-40B4-BE49-F238E27FC236}">
                <a16:creationId xmlns:a16="http://schemas.microsoft.com/office/drawing/2014/main" id="{EDF918D7-21F5-450E-98BD-1950F38AC888}"/>
              </a:ext>
            </a:extLst>
          </p:cNvPr>
          <p:cNvSpPr>
            <a:spLocks noGrp="1"/>
          </p:cNvSpPr>
          <p:nvPr>
            <p:ph type="sldNum" sz="quarter" idx="10"/>
          </p:nvPr>
        </p:nvSpPr>
        <p:spPr/>
        <p:txBody>
          <a:bodyPr/>
          <a:lstStyle/>
          <a:p>
            <a:pPr>
              <a:defRPr/>
            </a:pPr>
            <a:fld id="{7FA6FB60-5384-4006-8574-AEB34EAAEE8E}" type="slidenum">
              <a:rPr lang="en-US" smtClean="0"/>
              <a:pPr>
                <a:defRPr/>
              </a:pPr>
              <a:t>8</a:t>
            </a:fld>
            <a:endParaRPr lang="en-US" dirty="0"/>
          </a:p>
        </p:txBody>
      </p:sp>
      <p:pic>
        <p:nvPicPr>
          <p:cNvPr id="5" name="Audio 4">
            <a:hlinkClick r:id="" action="ppaction://media"/>
            <a:extLst>
              <a:ext uri="{FF2B5EF4-FFF2-40B4-BE49-F238E27FC236}">
                <a16:creationId xmlns:a16="http://schemas.microsoft.com/office/drawing/2014/main" id="{CA675A52-0610-4919-BB1F-0820C4371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2007436"/>
      </p:ext>
    </p:extLst>
  </p:cSld>
  <p:clrMapOvr>
    <a:masterClrMapping/>
  </p:clrMapOvr>
  <mc:AlternateContent xmlns:mc="http://schemas.openxmlformats.org/markup-compatibility/2006" xmlns:p14="http://schemas.microsoft.com/office/powerpoint/2010/main">
    <mc:Choice Requires="p14">
      <p:transition spd="slow" p14:dur="2000" advTm="28901"/>
    </mc:Choice>
    <mc:Fallback xmlns="">
      <p:transition spd="slow" advTm="2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9401-8E95-4424-B179-30F6BDB3A38A}"/>
              </a:ext>
            </a:extLst>
          </p:cNvPr>
          <p:cNvSpPr>
            <a:spLocks noGrp="1"/>
          </p:cNvSpPr>
          <p:nvPr>
            <p:ph type="title"/>
          </p:nvPr>
        </p:nvSpPr>
        <p:spPr/>
        <p:txBody>
          <a:bodyPr/>
          <a:lstStyle/>
          <a:p>
            <a:r>
              <a:rPr lang="en-US" dirty="0"/>
              <a:t>Monitoring the earnings limitation</a:t>
            </a:r>
          </a:p>
        </p:txBody>
      </p:sp>
      <p:sp>
        <p:nvSpPr>
          <p:cNvPr id="3" name="Content Placeholder 2">
            <a:extLst>
              <a:ext uri="{FF2B5EF4-FFF2-40B4-BE49-F238E27FC236}">
                <a16:creationId xmlns:a16="http://schemas.microsoft.com/office/drawing/2014/main" id="{772BFD60-2B8E-43EA-BD38-545AE8761DF7}"/>
              </a:ext>
            </a:extLst>
          </p:cNvPr>
          <p:cNvSpPr>
            <a:spLocks noGrp="1"/>
          </p:cNvSpPr>
          <p:nvPr>
            <p:ph idx="1"/>
          </p:nvPr>
        </p:nvSpPr>
        <p:spPr/>
        <p:txBody>
          <a:bodyPr/>
          <a:lstStyle/>
          <a:p>
            <a:r>
              <a:rPr lang="en-US" dirty="0"/>
              <a:t>PEBA projects three months in advance to determine when a retiree might exceed the limit.</a:t>
            </a:r>
          </a:p>
          <a:p>
            <a:r>
              <a:rPr lang="en-US" dirty="0"/>
              <a:t>A monthly </a:t>
            </a:r>
            <a:r>
              <a:rPr lang="en-US" i="1" dirty="0"/>
              <a:t>Service Earnings Limit Report</a:t>
            </a:r>
            <a:r>
              <a:rPr lang="en-US" dirty="0"/>
              <a:t> and </a:t>
            </a:r>
            <a:r>
              <a:rPr lang="en-US" i="1" dirty="0"/>
              <a:t>Letters </a:t>
            </a:r>
            <a:r>
              <a:rPr lang="en-US" dirty="0"/>
              <a:t>(Form 7413) is available in EES under Reports &amp; Documents.</a:t>
            </a:r>
          </a:p>
          <a:p>
            <a:pPr lvl="1"/>
            <a:r>
              <a:rPr lang="en-US" dirty="0"/>
              <a:t>Prevents PEBA from unnecessarily suspending benefits; and</a:t>
            </a:r>
          </a:p>
          <a:p>
            <a:pPr lvl="1"/>
            <a:r>
              <a:rPr lang="en-US" dirty="0"/>
              <a:t>Minimizes the possibility of overpaying benefits.</a:t>
            </a:r>
          </a:p>
          <a:p>
            <a:r>
              <a:rPr lang="en-US" dirty="0"/>
              <a:t>PEBA mails a letter (Form 7412) to the retiree the month prior to when they are expected to exceed the limit.</a:t>
            </a:r>
          </a:p>
          <a:p>
            <a:r>
              <a:rPr lang="en-US" dirty="0"/>
              <a:t>Based on response, PEBA will take necessary actions to ensure compliance with laws governing the retirement systems.</a:t>
            </a:r>
          </a:p>
        </p:txBody>
      </p:sp>
      <p:sp>
        <p:nvSpPr>
          <p:cNvPr id="4" name="Slide Number Placeholder 3">
            <a:extLst>
              <a:ext uri="{FF2B5EF4-FFF2-40B4-BE49-F238E27FC236}">
                <a16:creationId xmlns:a16="http://schemas.microsoft.com/office/drawing/2014/main" id="{0A908913-2FCD-4E5D-B822-1919EA810981}"/>
              </a:ext>
            </a:extLst>
          </p:cNvPr>
          <p:cNvSpPr>
            <a:spLocks noGrp="1"/>
          </p:cNvSpPr>
          <p:nvPr>
            <p:ph type="sldNum" sz="quarter" idx="10"/>
          </p:nvPr>
        </p:nvSpPr>
        <p:spPr/>
        <p:txBody>
          <a:bodyPr/>
          <a:lstStyle/>
          <a:p>
            <a:pPr>
              <a:defRPr/>
            </a:pPr>
            <a:fld id="{7FA6FB60-5384-4006-8574-AEB34EAAEE8E}" type="slidenum">
              <a:rPr lang="en-US" smtClean="0"/>
              <a:pPr>
                <a:defRPr/>
              </a:pPr>
              <a:t>9</a:t>
            </a:fld>
            <a:endParaRPr lang="en-US" dirty="0"/>
          </a:p>
        </p:txBody>
      </p:sp>
      <p:pic>
        <p:nvPicPr>
          <p:cNvPr id="6" name="Audio 5">
            <a:hlinkClick r:id="" action="ppaction://media"/>
            <a:extLst>
              <a:ext uri="{FF2B5EF4-FFF2-40B4-BE49-F238E27FC236}">
                <a16:creationId xmlns:a16="http://schemas.microsoft.com/office/drawing/2014/main" id="{B4B8B3F0-42B0-488A-8534-E38FE4A31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4503464"/>
      </p:ext>
    </p:extLst>
  </p:cSld>
  <p:clrMapOvr>
    <a:masterClrMapping/>
  </p:clrMapOvr>
  <mc:AlternateContent xmlns:mc="http://schemas.openxmlformats.org/markup-compatibility/2006" xmlns:p14="http://schemas.microsoft.com/office/powerpoint/2010/main">
    <mc:Choice Requires="p14">
      <p:transition spd="slow" p14:dur="2000" advTm="50079"/>
    </mc:Choice>
    <mc:Fallback xmlns="">
      <p:transition spd="slow" advTm="5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PEBA 2020 - white">
      <a:dk1>
        <a:srgbClr val="1260A7"/>
      </a:dk1>
      <a:lt1>
        <a:srgbClr val="FFFFFF"/>
      </a:lt1>
      <a:dk2>
        <a:srgbClr val="063A68"/>
      </a:dk2>
      <a:lt2>
        <a:srgbClr val="B2B2B2"/>
      </a:lt2>
      <a:accent1>
        <a:srgbClr val="568EC1"/>
      </a:accent1>
      <a:accent2>
        <a:srgbClr val="412049"/>
      </a:accent2>
      <a:accent3>
        <a:srgbClr val="8D1F4A"/>
      </a:accent3>
      <a:accent4>
        <a:srgbClr val="0087B0"/>
      </a:accent4>
      <a:accent5>
        <a:srgbClr val="007A77"/>
      </a:accent5>
      <a:accent6>
        <a:srgbClr val="A50000"/>
      </a:accent6>
      <a:hlink>
        <a:srgbClr val="568EC1"/>
      </a:hlink>
      <a:folHlink>
        <a:srgbClr val="568E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9960687-C75A-420D-8DDD-D4595019A51F}" vid="{44207126-CA13-42C3-9B79-86376552E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PEBA Academy Presentation Template</Template>
  <TotalTime>1213</TotalTime>
  <Words>870</Words>
  <Application>Microsoft Office PowerPoint</Application>
  <PresentationFormat>On-screen Show (4:3)</PresentationFormat>
  <Paragraphs>72</Paragraphs>
  <Slides>11</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Tw Cen MT Condensed</vt:lpstr>
      <vt:lpstr>Office Theme</vt:lpstr>
      <vt:lpstr>Retirement processes: returning to covered employment</vt:lpstr>
      <vt:lpstr>Returning to covered employment</vt:lpstr>
      <vt:lpstr>Service retiree earnings limitation</vt:lpstr>
      <vt:lpstr>SCRS, PORS service retirement earnings limitation exceptions</vt:lpstr>
      <vt:lpstr>Disability retiree earnings limitation</vt:lpstr>
      <vt:lpstr>SCRS return-to-work disability retiree</vt:lpstr>
      <vt:lpstr>Employer responsibilities</vt:lpstr>
      <vt:lpstr>Monitoring the 30-day break in service requirement</vt:lpstr>
      <vt:lpstr>Monitoring the earnings limitation</vt:lpstr>
      <vt:lpstr>Returning to active membership</vt:lpstr>
      <vt:lpstr>PowerPoint Presentation</vt:lpstr>
    </vt:vector>
  </TitlesOfParts>
  <Company>PEBA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 Young</dc:creator>
  <cp:lastModifiedBy>Katie Simmons</cp:lastModifiedBy>
  <cp:revision>83</cp:revision>
  <cp:lastPrinted>2019-12-11T18:59:44Z</cp:lastPrinted>
  <dcterms:created xsi:type="dcterms:W3CDTF">2020-03-31T13:24:57Z</dcterms:created>
  <dcterms:modified xsi:type="dcterms:W3CDTF">2023-06-28T13:41:34Z</dcterms:modified>
</cp:coreProperties>
</file>