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handoutMasterIdLst>
    <p:handoutMasterId r:id="rId17"/>
  </p:handoutMasterIdLst>
  <p:sldIdLst>
    <p:sldId id="283" r:id="rId5"/>
    <p:sldId id="335" r:id="rId6"/>
    <p:sldId id="334" r:id="rId7"/>
    <p:sldId id="336" r:id="rId8"/>
    <p:sldId id="337" r:id="rId9"/>
    <p:sldId id="338" r:id="rId10"/>
    <p:sldId id="339" r:id="rId11"/>
    <p:sldId id="343" r:id="rId12"/>
    <p:sldId id="341" r:id="rId13"/>
    <p:sldId id="342" r:id="rId14"/>
    <p:sldId id="263" r:id="rId15"/>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6" clrIdx="0"/>
  <p:cmAuthor id="2" name="Jennifer S. Dolder" initials="JSD" lastIdx="5" clrIdx="1">
    <p:extLst>
      <p:ext uri="{19B8F6BF-5375-455C-9EA6-DF929625EA0E}">
        <p15:presenceInfo xmlns:p15="http://schemas.microsoft.com/office/powerpoint/2012/main" userId="S::rdoldj@peba.sc.gov::adc8f237-6518-4fda-a594-f6aaccffabfd" providerId="AD"/>
      </p:ext>
    </p:extLst>
  </p:cmAuthor>
  <p:cmAuthor id="3" name="Jessica Moak" initials="JM" lastIdx="1" clrIdx="2">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75" autoAdjust="0"/>
    <p:restoredTop sz="95652" autoAdjust="0"/>
  </p:normalViewPr>
  <p:slideViewPr>
    <p:cSldViewPr snapToGrid="0">
      <p:cViewPr varScale="1">
        <p:scale>
          <a:sx n="127" d="100"/>
          <a:sy n="127" d="100"/>
        </p:scale>
        <p:origin x="816" y="120"/>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EA56CB-1CEC-4E18-94AF-54624838B04E}"/>
              </a:ext>
            </a:extLst>
          </p:cNvPr>
          <p:cNvSpPr>
            <a:spLocks noGrp="1"/>
          </p:cNvSpPr>
          <p:nvPr>
            <p:ph type="sldNum" sz="quarter" idx="3"/>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5AA31A7C-1511-4CD3-905B-FED03FC272BD}"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9AC2A4D8-29C4-4A37-8693-AD89567E70C9}"/>
              </a:ext>
            </a:extLst>
          </p:cNvPr>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a:extLst>
              <a:ext uri="{FF2B5EF4-FFF2-40B4-BE49-F238E27FC236}">
                <a16:creationId xmlns:a16="http://schemas.microsoft.com/office/drawing/2014/main" id="{D729915E-9AF4-49EF-8DED-D3340D05BD6F}"/>
              </a:ext>
            </a:extLst>
          </p:cNvPr>
          <p:cNvSpPr>
            <a:spLocks noGrp="1"/>
          </p:cNvSpPr>
          <p:nvPr>
            <p:ph type="body" sz="quarter" idx="3"/>
          </p:nvPr>
        </p:nvSpPr>
        <p:spPr>
          <a:xfrm>
            <a:off x="701675" y="4479925"/>
            <a:ext cx="5619750" cy="3665538"/>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a:extLst>
              <a:ext uri="{FF2B5EF4-FFF2-40B4-BE49-F238E27FC236}">
                <a16:creationId xmlns:a16="http://schemas.microsoft.com/office/drawing/2014/main" id="{35D10A9B-356C-4C1E-988C-B2E856F052D6}"/>
              </a:ext>
            </a:extLst>
          </p:cNvPr>
          <p:cNvSpPr>
            <a:spLocks noGrp="1"/>
          </p:cNvSpPr>
          <p:nvPr>
            <p:ph type="sldNum" sz="quarter" idx="5"/>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5F2DCC24-49AB-4EF2-B1C7-BF6239E1ECF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F2DCC24-49AB-4EF2-B1C7-BF6239E1ECFF}" type="slidenum">
              <a:rPr lang="en-US" smtClean="0"/>
              <a:pPr>
                <a:defRPr/>
              </a:pPr>
              <a:t>1</a:t>
            </a:fld>
            <a:endParaRPr lang="en-US"/>
          </a:p>
        </p:txBody>
      </p:sp>
    </p:spTree>
    <p:extLst>
      <p:ext uri="{BB962C8B-B14F-4D97-AF65-F5344CB8AC3E}">
        <p14:creationId xmlns:p14="http://schemas.microsoft.com/office/powerpoint/2010/main" val="1458443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6DF98CC-58EF-4CC6-9C8B-2280C6E826C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45920" y="2286000"/>
            <a:ext cx="6641869" cy="2286000"/>
          </a:xfrm>
        </p:spPr>
        <p:txBody>
          <a:bodyPr>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645920" y="4754880"/>
            <a:ext cx="6641869" cy="1463040"/>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628545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C8D75704-C460-4FCC-969E-6B524AD2897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45920" y="1828800"/>
            <a:ext cx="6693408" cy="2286000"/>
          </a:xfrm>
        </p:spPr>
        <p:txBody>
          <a:bodyP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8" name="Subtitle 2"/>
          <p:cNvSpPr>
            <a:spLocks noGrp="1"/>
          </p:cNvSpPr>
          <p:nvPr>
            <p:ph type="subTitle" idx="13"/>
          </p:nvPr>
        </p:nvSpPr>
        <p:spPr>
          <a:xfrm>
            <a:off x="1645920" y="4297680"/>
            <a:ext cx="6693408" cy="1368398"/>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731A7A89-8A58-4624-B855-C0BF58575058}"/>
              </a:ext>
            </a:extLst>
          </p:cNvPr>
          <p:cNvSpPr>
            <a:spLocks noGrp="1"/>
          </p:cNvSpPr>
          <p:nvPr>
            <p:ph type="sldNum" sz="quarter" idx="14"/>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3CA27B25-3C27-4AAC-A87C-EA0843F9FC76}" type="slidenum">
              <a:rPr lang="en-US"/>
              <a:pPr>
                <a:defRPr/>
              </a:pPr>
              <a:t>‹#›</a:t>
            </a:fld>
            <a:endParaRPr lang="en-US" dirty="0"/>
          </a:p>
        </p:txBody>
      </p:sp>
    </p:spTree>
    <p:extLst>
      <p:ext uri="{BB962C8B-B14F-4D97-AF65-F5344CB8AC3E}">
        <p14:creationId xmlns:p14="http://schemas.microsoft.com/office/powerpoint/2010/main" val="145822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CB4F30DD-BD46-4802-88E5-F400162822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08E179CD-34FF-4C8C-BE6E-032F511FD5FB}"/>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5635DF8F-AF02-4E60-AEEB-CA462B47A7C8}" type="slidenum">
              <a:rPr lang="en-US"/>
              <a:pPr>
                <a:defRPr/>
              </a:pPr>
              <a:t>‹#›</a:t>
            </a:fld>
            <a:endParaRPr lang="en-US" dirty="0"/>
          </a:p>
        </p:txBody>
      </p:sp>
    </p:spTree>
    <p:extLst>
      <p:ext uri="{BB962C8B-B14F-4D97-AF65-F5344CB8AC3E}">
        <p14:creationId xmlns:p14="http://schemas.microsoft.com/office/powerpoint/2010/main" val="4267443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9C8F1C43-A74B-4905-8E8E-869372371DB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33AA4A4-2AA3-476D-B6D1-A577660735BA}"/>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4855721E-26E8-41B5-9773-DC5A55C62407}" type="slidenum">
              <a:rPr lang="en-US"/>
              <a:pPr>
                <a:defRPr/>
              </a:pPr>
              <a:t>‹#›</a:t>
            </a:fld>
            <a:endParaRPr lang="en-US" dirty="0"/>
          </a:p>
        </p:txBody>
      </p:sp>
    </p:spTree>
    <p:extLst>
      <p:ext uri="{BB962C8B-B14F-4D97-AF65-F5344CB8AC3E}">
        <p14:creationId xmlns:p14="http://schemas.microsoft.com/office/powerpoint/2010/main" val="3798254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3321D29F-C669-450F-92A2-0ED54E2144C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85370B47-B902-4378-A6F4-C7947456333A}"/>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6CC58B6E-19A9-402E-8317-044B1AC69A07}" type="slidenum">
              <a:rPr lang="en-US"/>
              <a:pPr>
                <a:defRPr/>
              </a:pPr>
              <a:t>‹#›</a:t>
            </a:fld>
            <a:endParaRPr lang="en-US" dirty="0"/>
          </a:p>
        </p:txBody>
      </p:sp>
    </p:spTree>
    <p:extLst>
      <p:ext uri="{BB962C8B-B14F-4D97-AF65-F5344CB8AC3E}">
        <p14:creationId xmlns:p14="http://schemas.microsoft.com/office/powerpoint/2010/main" val="7286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25255188-B6FE-4809-84B6-7E95ADA3228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C57A577C-ED5F-418E-9CB3-6A1B0C714E4B}"/>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DBF3821C-FB9C-43EE-9A30-EB468F342EBF}" type="slidenum">
              <a:rPr lang="en-US"/>
              <a:pPr>
                <a:defRPr/>
              </a:pPr>
              <a:t>‹#›</a:t>
            </a:fld>
            <a:endParaRPr lang="en-US" dirty="0"/>
          </a:p>
        </p:txBody>
      </p:sp>
    </p:spTree>
    <p:extLst>
      <p:ext uri="{BB962C8B-B14F-4D97-AF65-F5344CB8AC3E}">
        <p14:creationId xmlns:p14="http://schemas.microsoft.com/office/powerpoint/2010/main" val="1002529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35B9C817-F6ED-41C2-9AF0-9972FF0CD7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F8F27AD-A496-419A-BA61-388626687B36}"/>
              </a:ext>
            </a:extLst>
          </p:cNvPr>
          <p:cNvSpPr txBox="1">
            <a:spLocks noChangeArrowheads="1"/>
          </p:cNvSpPr>
          <p:nvPr userDrawn="1"/>
        </p:nvSpPr>
        <p:spPr bwMode="auto">
          <a:xfrm>
            <a:off x="457200" y="1262063"/>
            <a:ext cx="8229600"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Contact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hlinkClick r:id="rId3"/>
              </a:rPr>
              <a:t>peba.sc.gov/contact</a:t>
            </a:r>
            <a:r>
              <a:rPr lang="en-US" altLang="en-US" sz="2000" dirty="0">
                <a:solidFill>
                  <a:schemeClr val="tx2"/>
                </a:solidFill>
              </a:rPr>
              <a:t>. </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803.737.6800 or 888.260.9430.</a:t>
            </a:r>
          </a:p>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Visit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202 Arbor Lake Drive</a:t>
            </a:r>
            <a:br>
              <a:rPr lang="en-US" altLang="en-US" sz="2000" dirty="0">
                <a:solidFill>
                  <a:schemeClr val="tx2"/>
                </a:solidFill>
              </a:rPr>
            </a:br>
            <a:r>
              <a:rPr lang="en-US" altLang="en-US" sz="2000" dirty="0">
                <a:solidFill>
                  <a:schemeClr val="tx2"/>
                </a:solidFill>
              </a:rPr>
              <a:t>Columbia, SC 29223</a:t>
            </a:r>
          </a:p>
        </p:txBody>
      </p:sp>
      <p:sp>
        <p:nvSpPr>
          <p:cNvPr id="4" name="TextBox 3">
            <a:extLst>
              <a:ext uri="{FF2B5EF4-FFF2-40B4-BE49-F238E27FC236}">
                <a16:creationId xmlns:a16="http://schemas.microsoft.com/office/drawing/2014/main" id="{79135D49-014D-45C5-89BB-249E103C6092}"/>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in touch with PEBA</a:t>
            </a:r>
          </a:p>
        </p:txBody>
      </p:sp>
      <p:sp>
        <p:nvSpPr>
          <p:cNvPr id="5" name="Slide Number Placeholder 5">
            <a:extLst>
              <a:ext uri="{FF2B5EF4-FFF2-40B4-BE49-F238E27FC236}">
                <a16:creationId xmlns:a16="http://schemas.microsoft.com/office/drawing/2014/main" id="{A216E7A1-54B9-4F75-9E6A-C0B35667F052}"/>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DBC90241-F30E-4F7E-9FAB-46B041C9E68A}" type="slidenum">
              <a:rPr lang="en-US"/>
              <a:pPr>
                <a:defRPr/>
              </a:pPr>
              <a:t>‹#›</a:t>
            </a:fld>
            <a:endParaRPr lang="en-US" dirty="0"/>
          </a:p>
        </p:txBody>
      </p:sp>
    </p:spTree>
    <p:extLst>
      <p:ext uri="{BB962C8B-B14F-4D97-AF65-F5344CB8AC3E}">
        <p14:creationId xmlns:p14="http://schemas.microsoft.com/office/powerpoint/2010/main" val="3699420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FFF14EE-7C17-48C5-B967-D6D24DB8A2D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46438"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377322D7-FA97-431F-94A8-76E51058F55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48025" y="2179638"/>
            <a:ext cx="5476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B591B574-72A2-4580-8229-229B4372ADC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 y="2187575"/>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72375294-87C6-4269-AB13-D4057656D1A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0912E2C3-BB78-411E-B395-01FF000D5C55}"/>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7200" y="3113088"/>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a:extLst>
              <a:ext uri="{FF2B5EF4-FFF2-40B4-BE49-F238E27FC236}">
                <a16:creationId xmlns:a16="http://schemas.microsoft.com/office/drawing/2014/main" id="{EB8F4795-6C69-4DBB-9FC0-F2CE3ECCC1D9}"/>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a:extLst>
              <a:ext uri="{FF2B5EF4-FFF2-40B4-BE49-F238E27FC236}">
                <a16:creationId xmlns:a16="http://schemas.microsoft.com/office/drawing/2014/main" id="{FE9A122C-212A-4595-A159-A3AC4D334681}"/>
              </a:ext>
            </a:extLst>
          </p:cNvPr>
          <p:cNvGrpSpPr>
            <a:grpSpLocks/>
          </p:cNvGrpSpPr>
          <p:nvPr userDrawn="1"/>
        </p:nvGrpSpPr>
        <p:grpSpPr bwMode="auto">
          <a:xfrm>
            <a:off x="1085850" y="1304925"/>
            <a:ext cx="7253288" cy="2312988"/>
            <a:chOff x="1085421" y="957888"/>
            <a:chExt cx="7253907" cy="2312807"/>
          </a:xfrm>
        </p:grpSpPr>
        <p:sp>
          <p:nvSpPr>
            <p:cNvPr id="9" name="TextBox 8">
              <a:extLst>
                <a:ext uri="{FF2B5EF4-FFF2-40B4-BE49-F238E27FC236}">
                  <a16:creationId xmlns:a16="http://schemas.microsoft.com/office/drawing/2014/main" id="{35B201C9-D6F8-4AF6-BEEE-31D976D493B6}"/>
                </a:ext>
              </a:extLst>
            </p:cNvPr>
            <p:cNvSpPr txBox="1">
              <a:spLocks noChangeArrowheads="1"/>
            </p:cNvSpPr>
            <p:nvPr userDrawn="1"/>
          </p:nvSpPr>
          <p:spPr bwMode="auto">
            <a:xfrm>
              <a:off x="1085421" y="1883329"/>
              <a:ext cx="1354254" cy="46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8"/>
                </a:rPr>
                <a:t>SCPEBA</a:t>
              </a:r>
              <a:endParaRPr lang="en-US" altLang="en-US" sz="2400"/>
            </a:p>
          </p:txBody>
        </p:sp>
        <p:sp>
          <p:nvSpPr>
            <p:cNvPr id="10" name="TextBox 9">
              <a:extLst>
                <a:ext uri="{FF2B5EF4-FFF2-40B4-BE49-F238E27FC236}">
                  <a16:creationId xmlns:a16="http://schemas.microsoft.com/office/drawing/2014/main" id="{D61942B3-77E7-4D06-A10B-DF56B945C803}"/>
                </a:ext>
              </a:extLst>
            </p:cNvPr>
            <p:cNvSpPr txBox="1">
              <a:spLocks noChangeArrowheads="1"/>
            </p:cNvSpPr>
            <p:nvPr userDrawn="1"/>
          </p:nvSpPr>
          <p:spPr bwMode="auto">
            <a:xfrm>
              <a:off x="1085421" y="957888"/>
              <a:ext cx="2082978"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9"/>
                </a:rPr>
                <a:t>SCPEBA</a:t>
              </a:r>
              <a:endParaRPr lang="en-US" altLang="en-US" sz="2400"/>
            </a:p>
          </p:txBody>
        </p:sp>
        <p:sp>
          <p:nvSpPr>
            <p:cNvPr id="11" name="TextBox 10">
              <a:extLst>
                <a:ext uri="{FF2B5EF4-FFF2-40B4-BE49-F238E27FC236}">
                  <a16:creationId xmlns:a16="http://schemas.microsoft.com/office/drawing/2014/main" id="{CA1C1572-1257-4B58-9F2F-C16E07927EE7}"/>
                </a:ext>
              </a:extLst>
            </p:cNvPr>
            <p:cNvSpPr txBox="1">
              <a:spLocks noChangeArrowheads="1"/>
            </p:cNvSpPr>
            <p:nvPr userDrawn="1"/>
          </p:nvSpPr>
          <p:spPr bwMode="auto">
            <a:xfrm>
              <a:off x="3874897" y="1870630"/>
              <a:ext cx="1574934" cy="4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0"/>
                </a:rPr>
                <a:t>PEBA TV</a:t>
              </a:r>
              <a:endParaRPr lang="en-US" altLang="en-US" sz="2400"/>
            </a:p>
          </p:txBody>
        </p:sp>
        <p:sp>
          <p:nvSpPr>
            <p:cNvPr id="12" name="TextBox 11">
              <a:extLst>
                <a:ext uri="{FF2B5EF4-FFF2-40B4-BE49-F238E27FC236}">
                  <a16:creationId xmlns:a16="http://schemas.microsoft.com/office/drawing/2014/main" id="{C4300AE4-D7EC-4298-8433-D4E6405D97E5}"/>
                </a:ext>
              </a:extLst>
            </p:cNvPr>
            <p:cNvSpPr txBox="1">
              <a:spLocks noChangeArrowheads="1"/>
            </p:cNvSpPr>
            <p:nvPr userDrawn="1"/>
          </p:nvSpPr>
          <p:spPr bwMode="auto">
            <a:xfrm>
              <a:off x="1085421" y="2808768"/>
              <a:ext cx="7253907"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1"/>
                </a:rPr>
                <a:t>South Carolina Public Employee Benefit Authority</a:t>
              </a:r>
              <a:endParaRPr lang="en-US" altLang="en-US" sz="3600"/>
            </a:p>
          </p:txBody>
        </p:sp>
      </p:grpSp>
      <p:sp>
        <p:nvSpPr>
          <p:cNvPr id="13" name="TextBox 12">
            <a:extLst>
              <a:ext uri="{FF2B5EF4-FFF2-40B4-BE49-F238E27FC236}">
                <a16:creationId xmlns:a16="http://schemas.microsoft.com/office/drawing/2014/main" id="{583438FB-C49A-4B6E-B0DB-57D29FCBA88C}"/>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social with PEBA</a:t>
            </a:r>
          </a:p>
        </p:txBody>
      </p:sp>
      <p:sp>
        <p:nvSpPr>
          <p:cNvPr id="14" name="TextBox 13">
            <a:extLst>
              <a:ext uri="{FF2B5EF4-FFF2-40B4-BE49-F238E27FC236}">
                <a16:creationId xmlns:a16="http://schemas.microsoft.com/office/drawing/2014/main" id="{FC8FDDC1-DAF8-463F-8197-61C866DAB693}"/>
              </a:ext>
            </a:extLst>
          </p:cNvPr>
          <p:cNvSpPr txBox="1">
            <a:spLocks noChangeArrowheads="1"/>
          </p:cNvSpPr>
          <p:nvPr userDrawn="1"/>
        </p:nvSpPr>
        <p:spPr bwMode="auto">
          <a:xfrm>
            <a:off x="3875088" y="1304925"/>
            <a:ext cx="1354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12"/>
              </a:rPr>
              <a:t>s.c.peba</a:t>
            </a:r>
            <a:endParaRPr lang="en-US" altLang="en-US" sz="2400"/>
          </a:p>
        </p:txBody>
      </p:sp>
      <p:sp>
        <p:nvSpPr>
          <p:cNvPr id="15" name="Slide Number Placeholder 5">
            <a:extLst>
              <a:ext uri="{FF2B5EF4-FFF2-40B4-BE49-F238E27FC236}">
                <a16:creationId xmlns:a16="http://schemas.microsoft.com/office/drawing/2014/main" id="{F754E8C0-B0E7-4DF0-90FD-B52F546870A2}"/>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84477D24-0D98-4065-8DE1-383CE0EF6E83}" type="slidenum">
              <a:rPr lang="en-US"/>
              <a:pPr>
                <a:defRPr/>
              </a:pPr>
              <a:t>‹#›</a:t>
            </a:fld>
            <a:endParaRPr lang="en-US" dirty="0"/>
          </a:p>
        </p:txBody>
      </p:sp>
    </p:spTree>
    <p:extLst>
      <p:ext uri="{BB962C8B-B14F-4D97-AF65-F5344CB8AC3E}">
        <p14:creationId xmlns:p14="http://schemas.microsoft.com/office/powerpoint/2010/main" val="2170604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67AA7E1F-ACE8-4D7E-A355-9E8036DF62F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BF5E59E-FC1B-4AC3-91F2-3E70A2F55454}"/>
              </a:ext>
            </a:extLst>
          </p:cNvPr>
          <p:cNvSpPr>
            <a:spLocks noChangeArrowheads="1"/>
          </p:cNvSpPr>
          <p:nvPr userDrawn="1"/>
        </p:nvSpPr>
        <p:spPr bwMode="auto">
          <a:xfrm>
            <a:off x="457200" y="1262063"/>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None/>
              <a:defRPr/>
            </a:pPr>
            <a:r>
              <a:rPr lang="en-US" altLang="en-US" sz="240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4" name="TextBox 3">
            <a:extLst>
              <a:ext uri="{FF2B5EF4-FFF2-40B4-BE49-F238E27FC236}">
                <a16:creationId xmlns:a16="http://schemas.microsoft.com/office/drawing/2014/main" id="{51321702-A5E8-44DB-9349-A52B2364F498}"/>
              </a:ext>
            </a:extLst>
          </p:cNvPr>
          <p:cNvSpPr txBox="1">
            <a:spLocks noChangeArrowheads="1"/>
          </p:cNvSpPr>
          <p:nvPr userDrawn="1"/>
        </p:nvSpPr>
        <p:spPr bwMode="auto">
          <a:xfrm>
            <a:off x="457200" y="369888"/>
            <a:ext cx="33258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Disclaimer</a:t>
            </a:r>
          </a:p>
        </p:txBody>
      </p:sp>
      <p:sp>
        <p:nvSpPr>
          <p:cNvPr id="5" name="Slide Number Placeholder 5">
            <a:extLst>
              <a:ext uri="{FF2B5EF4-FFF2-40B4-BE49-F238E27FC236}">
                <a16:creationId xmlns:a16="http://schemas.microsoft.com/office/drawing/2014/main" id="{55B46612-40B0-4906-8495-2B26D0DB51A8}"/>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DCD2344E-5BB3-4B84-8E3F-9C6E002B12C0}" type="slidenum">
              <a:rPr lang="en-US"/>
              <a:pPr>
                <a:defRPr/>
              </a:pPr>
              <a:t>‹#›</a:t>
            </a:fld>
            <a:endParaRPr lang="en-US" dirty="0"/>
          </a:p>
        </p:txBody>
      </p:sp>
    </p:spTree>
    <p:extLst>
      <p:ext uri="{BB962C8B-B14F-4D97-AF65-F5344CB8AC3E}">
        <p14:creationId xmlns:p14="http://schemas.microsoft.com/office/powerpoint/2010/main" val="279541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076D92C-5C7D-49A5-BCBE-9C81CD11127D}"/>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C706DD2-D9FE-4216-AC00-F3219C01A616}"/>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7760B32-103E-4E65-B5BC-4E8359880FD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14D45991-9E84-45A3-9D15-3D1A4A26ADC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E306FDD3-A539-4EAB-9110-0E50A00F2A4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bg2">
                    <a:lumMod val="75000"/>
                  </a:schemeClr>
                </a:solidFill>
                <a:latin typeface="Tw Cen MT Condensed" panose="020B0606020104020203" pitchFamily="34" charset="0"/>
              </a:defRPr>
            </a:lvl1pPr>
          </a:lstStyle>
          <a:p>
            <a:pPr>
              <a:defRPr/>
            </a:pPr>
            <a:fld id="{21DE5AB3-EA6E-42E5-89B0-35D133AFF79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hf hdr="0" ftr="0" dt="0"/>
  <p:txStyles>
    <p:titleStyle>
      <a:lvl1pPr algn="l" rtl="0" eaLnBrk="0" fontAlgn="base" hangingPunct="0">
        <a:lnSpc>
          <a:spcPct val="90000"/>
        </a:lnSpc>
        <a:spcBef>
          <a:spcPct val="0"/>
        </a:spcBef>
        <a:spcAft>
          <a:spcPct val="0"/>
        </a:spcAft>
        <a:defRPr sz="44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b="1">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b="1">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b="1">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b="1">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0.png"/><Relationship Id="rId4" Type="http://schemas.openxmlformats.org/officeDocument/2006/relationships/hyperlink" Target="https://forms.retirement.sc.gov/formGenericGet.do?formNum=web3228.xdp"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0.png"/><Relationship Id="rId4" Type="http://schemas.openxmlformats.org/officeDocument/2006/relationships/hyperlink" Target="https://forms.retirement.sc.gov/formGenericGet.do?formNum=web3228.xdp"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0.png"/><Relationship Id="rId5" Type="http://schemas.openxmlformats.org/officeDocument/2006/relationships/hyperlink" Target="mailto:serviceaccounting@peba.sc.gov" TargetMode="External"/><Relationship Id="rId4" Type="http://schemas.openxmlformats.org/officeDocument/2006/relationships/hyperlink" Target="https://forms.retirement.sc.gov/formGenericGet.do?formNum=web3229.xdp"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01CFDB2-E270-42A3-8731-F55C39F28FB5}"/>
              </a:ext>
            </a:extLst>
          </p:cNvPr>
          <p:cNvSpPr>
            <a:spLocks noGrp="1" noChangeArrowheads="1"/>
          </p:cNvSpPr>
          <p:nvPr>
            <p:ph type="ctrTitle"/>
          </p:nvPr>
        </p:nvSpPr>
        <p:spPr/>
        <p:txBody>
          <a:bodyPr/>
          <a:lstStyle/>
          <a:p>
            <a:r>
              <a:rPr lang="en-US" altLang="en-US" dirty="0"/>
              <a:t>Service purchase: payments</a:t>
            </a:r>
          </a:p>
        </p:txBody>
      </p:sp>
      <p:sp>
        <p:nvSpPr>
          <p:cNvPr id="3" name="Subtitle 2">
            <a:extLst>
              <a:ext uri="{FF2B5EF4-FFF2-40B4-BE49-F238E27FC236}">
                <a16:creationId xmlns:a16="http://schemas.microsoft.com/office/drawing/2014/main" id="{7EDBB847-4E1F-4EE1-A142-B3BD6A585221}"/>
              </a:ext>
            </a:extLst>
          </p:cNvPr>
          <p:cNvSpPr>
            <a:spLocks noGrp="1"/>
          </p:cNvSpPr>
          <p:nvPr>
            <p:ph type="subTitle" idx="1"/>
          </p:nvPr>
        </p:nvSpPr>
        <p:spPr/>
        <p:txBody>
          <a:bodyPr/>
          <a:lstStyle/>
          <a:p>
            <a:r>
              <a:rPr lang="en-US" dirty="0"/>
              <a:t>Retirement Benefits Training</a:t>
            </a:r>
          </a:p>
          <a:p>
            <a:r>
              <a:rPr lang="en-US" dirty="0"/>
              <a:t>Fiscal year 2024</a:t>
            </a:r>
          </a:p>
        </p:txBody>
      </p:sp>
      <p:pic>
        <p:nvPicPr>
          <p:cNvPr id="6" name="Audio 5">
            <a:hlinkClick r:id="" action="ppaction://media"/>
            <a:extLst>
              <a:ext uri="{FF2B5EF4-FFF2-40B4-BE49-F238E27FC236}">
                <a16:creationId xmlns:a16="http://schemas.microsoft.com/office/drawing/2014/main" id="{C0C44F23-CF49-ECC4-9E9D-F34A49E1B12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9373"/>
    </mc:Choice>
    <mc:Fallback xmlns="">
      <p:transition spd="slow" advTm="193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5905AD5C-C1D8-4165-86CD-847CAE208740}"/>
              </a:ext>
            </a:extLst>
          </p:cNvPr>
          <p:cNvSpPr>
            <a:spLocks noGrp="1" noChangeArrowheads="1"/>
          </p:cNvSpPr>
          <p:nvPr>
            <p:ph type="title"/>
          </p:nvPr>
        </p:nvSpPr>
        <p:spPr>
          <a:xfrm>
            <a:off x="457200" y="228600"/>
            <a:ext cx="8229600" cy="804863"/>
          </a:xfrm>
        </p:spPr>
        <p:txBody>
          <a:bodyPr/>
          <a:lstStyle/>
          <a:p>
            <a:pPr eaLnBrk="1" hangingPunct="1"/>
            <a:r>
              <a:rPr lang="en-US" altLang="en-US"/>
              <a:t>Refunding excess installment payments</a:t>
            </a:r>
          </a:p>
        </p:txBody>
      </p:sp>
      <p:sp>
        <p:nvSpPr>
          <p:cNvPr id="46083" name="Content Placeholder 2">
            <a:extLst>
              <a:ext uri="{FF2B5EF4-FFF2-40B4-BE49-F238E27FC236}">
                <a16:creationId xmlns:a16="http://schemas.microsoft.com/office/drawing/2014/main" id="{FA259946-318A-4815-BB9D-A087B805C06E}"/>
              </a:ext>
            </a:extLst>
          </p:cNvPr>
          <p:cNvSpPr>
            <a:spLocks noGrp="1" noChangeArrowheads="1"/>
          </p:cNvSpPr>
          <p:nvPr>
            <p:ph idx="1"/>
          </p:nvPr>
        </p:nvSpPr>
        <p:spPr>
          <a:xfrm>
            <a:off x="457200" y="1262063"/>
            <a:ext cx="8229600" cy="5029200"/>
          </a:xfrm>
        </p:spPr>
        <p:txBody>
          <a:bodyPr/>
          <a:lstStyle/>
          <a:p>
            <a:pPr eaLnBrk="1" hangingPunct="1"/>
            <a:r>
              <a:rPr lang="en-US" altLang="en-US" dirty="0"/>
              <a:t>If you deduct payment from member after installment purchase is paid in full:</a:t>
            </a:r>
          </a:p>
          <a:p>
            <a:pPr lvl="1" eaLnBrk="1" hangingPunct="1"/>
            <a:r>
              <a:rPr lang="en-US" altLang="en-US" dirty="0"/>
              <a:t>PEBA refunds you for pretax installments.</a:t>
            </a:r>
          </a:p>
          <a:p>
            <a:pPr lvl="1" eaLnBrk="1" hangingPunct="1"/>
            <a:r>
              <a:rPr lang="en-US" altLang="en-US" dirty="0"/>
              <a:t>PEBA refunds member for post-tax installments.</a:t>
            </a:r>
          </a:p>
        </p:txBody>
      </p:sp>
      <p:sp>
        <p:nvSpPr>
          <p:cNvPr id="46084" name="Slide Number Placeholder 3">
            <a:extLst>
              <a:ext uri="{FF2B5EF4-FFF2-40B4-BE49-F238E27FC236}">
                <a16:creationId xmlns:a16="http://schemas.microsoft.com/office/drawing/2014/main" id="{CACEBE6C-1F4E-4BAB-883C-5063D6CF68E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AD01ADDD-7268-458F-8766-97F5CE5DB690}"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10</a:t>
            </a:fld>
            <a:endParaRPr lang="en-US" altLang="en-US" sz="1400">
              <a:solidFill>
                <a:schemeClr val="bg1"/>
              </a:solidFill>
              <a:latin typeface="Times New Roman" panose="02020603050405020304" pitchFamily="18" charset="0"/>
            </a:endParaRPr>
          </a:p>
        </p:txBody>
      </p:sp>
      <p:pic>
        <p:nvPicPr>
          <p:cNvPr id="3" name="Audio 2">
            <a:hlinkClick r:id="" action="ppaction://media"/>
            <a:extLst>
              <a:ext uri="{FF2B5EF4-FFF2-40B4-BE49-F238E27FC236}">
                <a16:creationId xmlns:a16="http://schemas.microsoft.com/office/drawing/2014/main" id="{177F4516-74E9-7BAB-A9CA-B3947AD09E8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1951"/>
    </mc:Choice>
    <mc:Fallback xmlns="">
      <p:transition spd="slow" advTm="219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1">
            <a:extLst>
              <a:ext uri="{FF2B5EF4-FFF2-40B4-BE49-F238E27FC236}">
                <a16:creationId xmlns:a16="http://schemas.microsoft.com/office/drawing/2014/main" id="{704A1D96-48B6-4C14-89A7-548AD19091B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C24E9EF7-8BCC-4C93-871A-C2717E9E292C}"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11</a:t>
            </a:fld>
            <a:endParaRPr lang="en-US" altLang="en-US" sz="1400">
              <a:solidFill>
                <a:schemeClr val="bg1"/>
              </a:solidFill>
              <a:latin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6">
            <a:extLst>
              <a:ext uri="{FF2B5EF4-FFF2-40B4-BE49-F238E27FC236}">
                <a16:creationId xmlns:a16="http://schemas.microsoft.com/office/drawing/2014/main" id="{08DB50F1-3808-4B5D-8C65-F59D5BDBBA38}"/>
              </a:ext>
            </a:extLst>
          </p:cNvPr>
          <p:cNvSpPr>
            <a:spLocks noGrp="1" noChangeArrowheads="1"/>
          </p:cNvSpPr>
          <p:nvPr>
            <p:ph type="title"/>
          </p:nvPr>
        </p:nvSpPr>
        <p:spPr>
          <a:xfrm>
            <a:off x="457200" y="228600"/>
            <a:ext cx="8229600" cy="804863"/>
          </a:xfrm>
        </p:spPr>
        <p:txBody>
          <a:bodyPr/>
          <a:lstStyle/>
          <a:p>
            <a:pPr eaLnBrk="1" hangingPunct="1"/>
            <a:r>
              <a:rPr lang="en-US" altLang="en-US"/>
              <a:t>Acceptable payment methods</a:t>
            </a:r>
          </a:p>
        </p:txBody>
      </p:sp>
      <p:sp>
        <p:nvSpPr>
          <p:cNvPr id="37891" name="Content Placeholder 2">
            <a:extLst>
              <a:ext uri="{FF2B5EF4-FFF2-40B4-BE49-F238E27FC236}">
                <a16:creationId xmlns:a16="http://schemas.microsoft.com/office/drawing/2014/main" id="{D5D8198F-4E27-41E0-B7DA-F039977CEFA5}"/>
              </a:ext>
            </a:extLst>
          </p:cNvPr>
          <p:cNvSpPr>
            <a:spLocks noGrp="1" noChangeArrowheads="1"/>
          </p:cNvSpPr>
          <p:nvPr>
            <p:ph idx="1"/>
          </p:nvPr>
        </p:nvSpPr>
        <p:spPr>
          <a:xfrm>
            <a:off x="457200" y="1262063"/>
            <a:ext cx="8229600" cy="5029200"/>
          </a:xfrm>
        </p:spPr>
        <p:txBody>
          <a:bodyPr/>
          <a:lstStyle/>
          <a:p>
            <a:pPr eaLnBrk="1" hangingPunct="1"/>
            <a:r>
              <a:rPr lang="en-US" altLang="en-US" dirty="0"/>
              <a:t>Lump-sum: personal check or money order.</a:t>
            </a:r>
          </a:p>
          <a:p>
            <a:pPr eaLnBrk="1" hangingPunct="1"/>
            <a:r>
              <a:rPr lang="en-US" altLang="en-US" dirty="0"/>
              <a:t>Tax-deferred rollover(s) from:</a:t>
            </a:r>
          </a:p>
          <a:p>
            <a:pPr lvl="1" eaLnBrk="1" hangingPunct="1"/>
            <a:r>
              <a:rPr lang="en-US" altLang="en-US" dirty="0"/>
              <a:t>S.C. Deferred Compensation Program; or </a:t>
            </a:r>
          </a:p>
          <a:p>
            <a:pPr lvl="1" eaLnBrk="1" hangingPunct="1"/>
            <a:r>
              <a:rPr lang="en-US" altLang="en-US" dirty="0"/>
              <a:t>Other qualified retirement plans, like a 401(k), 401(a), 403(b), 457 or IRA.</a:t>
            </a:r>
          </a:p>
          <a:p>
            <a:pPr eaLnBrk="1" hangingPunct="1"/>
            <a:r>
              <a:rPr lang="en-US" altLang="en-US" dirty="0"/>
              <a:t>Installment Service Purchase Program (pretax or post-tax).</a:t>
            </a:r>
          </a:p>
          <a:p>
            <a:pPr eaLnBrk="1" hangingPunct="1"/>
            <a:endParaRPr lang="en-US" altLang="en-US" dirty="0"/>
          </a:p>
        </p:txBody>
      </p:sp>
      <p:sp>
        <p:nvSpPr>
          <p:cNvPr id="37892" name="Slide Number Placeholder 3">
            <a:extLst>
              <a:ext uri="{FF2B5EF4-FFF2-40B4-BE49-F238E27FC236}">
                <a16:creationId xmlns:a16="http://schemas.microsoft.com/office/drawing/2014/main" id="{EC39A09E-1DC8-4426-B435-AA35B46E3E1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9D8A4D8C-E3C3-4B8A-A5E2-0A8D44765231}"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2</a:t>
            </a:fld>
            <a:endParaRPr lang="en-US" altLang="en-US" sz="1400">
              <a:solidFill>
                <a:schemeClr val="bg1"/>
              </a:solidFill>
              <a:latin typeface="Times New Roman" panose="02020603050405020304" pitchFamily="18" charset="0"/>
            </a:endParaRPr>
          </a:p>
        </p:txBody>
      </p:sp>
      <p:pic>
        <p:nvPicPr>
          <p:cNvPr id="5" name="Audio 4">
            <a:hlinkClick r:id="" action="ppaction://media"/>
            <a:extLst>
              <a:ext uri="{FF2B5EF4-FFF2-40B4-BE49-F238E27FC236}">
                <a16:creationId xmlns:a16="http://schemas.microsoft.com/office/drawing/2014/main" id="{21C535D4-3138-4D46-24DC-16B87C4FCB4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3914"/>
    </mc:Choice>
    <mc:Fallback xmlns="">
      <p:transition spd="slow" advTm="439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6">
            <a:extLst>
              <a:ext uri="{FF2B5EF4-FFF2-40B4-BE49-F238E27FC236}">
                <a16:creationId xmlns:a16="http://schemas.microsoft.com/office/drawing/2014/main" id="{41411C5D-A81C-4615-B6BF-F64A84447992}"/>
              </a:ext>
            </a:extLst>
          </p:cNvPr>
          <p:cNvSpPr>
            <a:spLocks noGrp="1" noChangeArrowheads="1"/>
          </p:cNvSpPr>
          <p:nvPr>
            <p:ph type="title"/>
          </p:nvPr>
        </p:nvSpPr>
        <p:spPr>
          <a:xfrm>
            <a:off x="457200" y="228600"/>
            <a:ext cx="8229600" cy="804863"/>
          </a:xfrm>
        </p:spPr>
        <p:txBody>
          <a:bodyPr/>
          <a:lstStyle/>
          <a:p>
            <a:pPr eaLnBrk="1" hangingPunct="1"/>
            <a:r>
              <a:rPr lang="en-US" altLang="en-US"/>
              <a:t>Installment Service Purchase Program</a:t>
            </a:r>
          </a:p>
        </p:txBody>
      </p:sp>
      <p:sp>
        <p:nvSpPr>
          <p:cNvPr id="38915" name="Content Placeholder 2">
            <a:extLst>
              <a:ext uri="{FF2B5EF4-FFF2-40B4-BE49-F238E27FC236}">
                <a16:creationId xmlns:a16="http://schemas.microsoft.com/office/drawing/2014/main" id="{867DBFE5-3460-40A7-9943-80D6ECA18A4F}"/>
              </a:ext>
            </a:extLst>
          </p:cNvPr>
          <p:cNvSpPr>
            <a:spLocks noGrp="1" noChangeArrowheads="1"/>
          </p:cNvSpPr>
          <p:nvPr>
            <p:ph idx="1"/>
          </p:nvPr>
        </p:nvSpPr>
        <p:spPr>
          <a:xfrm>
            <a:off x="457200" y="1262063"/>
            <a:ext cx="8229600" cy="5029200"/>
          </a:xfrm>
        </p:spPr>
        <p:txBody>
          <a:bodyPr/>
          <a:lstStyle/>
          <a:p>
            <a:pPr eaLnBrk="1" hangingPunct="1"/>
            <a:r>
              <a:rPr lang="en-US" altLang="en-US" dirty="0"/>
              <a:t>Member may request installment service purchase cost estimate. </a:t>
            </a:r>
          </a:p>
          <a:p>
            <a:pPr eaLnBrk="1" hangingPunct="1"/>
            <a:r>
              <a:rPr lang="en-US" altLang="en-US" dirty="0"/>
              <a:t>May make payments through payroll deduction, either pretax or post-tax. </a:t>
            </a:r>
          </a:p>
          <a:p>
            <a:pPr eaLnBrk="1" hangingPunct="1"/>
            <a:r>
              <a:rPr lang="en-US" altLang="en-US" dirty="0"/>
              <a:t>Fiscal year 2024 interest rate: 10.25%.</a:t>
            </a:r>
          </a:p>
          <a:p>
            <a:pPr eaLnBrk="1" hangingPunct="1"/>
            <a:r>
              <a:rPr lang="en-US" altLang="en-US" dirty="0"/>
              <a:t>The minimum installment service purchase: $500.</a:t>
            </a:r>
          </a:p>
          <a:p>
            <a:pPr eaLnBrk="1" hangingPunct="1"/>
            <a:r>
              <a:rPr lang="en-US" altLang="en-US" dirty="0"/>
              <a:t>Minimum installment period: six months. </a:t>
            </a:r>
          </a:p>
          <a:p>
            <a:pPr eaLnBrk="1" hangingPunct="1"/>
            <a:r>
              <a:rPr lang="en-US" altLang="en-US" dirty="0"/>
              <a:t>Maximum installment period: twice the length of the service being purchased.</a:t>
            </a:r>
          </a:p>
          <a:p>
            <a:pPr eaLnBrk="1" hangingPunct="1"/>
            <a:endParaRPr lang="en-US" altLang="en-US" dirty="0"/>
          </a:p>
        </p:txBody>
      </p:sp>
      <p:sp>
        <p:nvSpPr>
          <p:cNvPr id="38916" name="Slide Number Placeholder 3">
            <a:extLst>
              <a:ext uri="{FF2B5EF4-FFF2-40B4-BE49-F238E27FC236}">
                <a16:creationId xmlns:a16="http://schemas.microsoft.com/office/drawing/2014/main" id="{64374E3E-5A15-45E5-BE83-8FB717F818A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B81E42D6-153D-4997-8B3B-FE16052EA93F}"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3</a:t>
            </a:fld>
            <a:endParaRPr lang="en-US" altLang="en-US" sz="1400">
              <a:solidFill>
                <a:schemeClr val="bg1"/>
              </a:solidFill>
              <a:latin typeface="Times New Roman" panose="02020603050405020304" pitchFamily="18" charset="0"/>
            </a:endParaRPr>
          </a:p>
        </p:txBody>
      </p:sp>
      <p:pic>
        <p:nvPicPr>
          <p:cNvPr id="4" name="Audio 3">
            <a:hlinkClick r:id="" action="ppaction://media"/>
            <a:extLst>
              <a:ext uri="{FF2B5EF4-FFF2-40B4-BE49-F238E27FC236}">
                <a16:creationId xmlns:a16="http://schemas.microsoft.com/office/drawing/2014/main" id="{E1888CB6-1108-08A3-3B53-BE09E3E6054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6234"/>
    </mc:Choice>
    <mc:Fallback xmlns="">
      <p:transition spd="slow" advTm="562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07A7B5B6-66DA-4E90-9E8A-02F76B72A6AB}"/>
              </a:ext>
            </a:extLst>
          </p:cNvPr>
          <p:cNvSpPr>
            <a:spLocks noGrp="1" noChangeArrowheads="1"/>
          </p:cNvSpPr>
          <p:nvPr>
            <p:ph type="title"/>
          </p:nvPr>
        </p:nvSpPr>
        <p:spPr>
          <a:xfrm>
            <a:off x="457200" y="228600"/>
            <a:ext cx="8229600" cy="804863"/>
          </a:xfrm>
        </p:spPr>
        <p:txBody>
          <a:bodyPr/>
          <a:lstStyle/>
          <a:p>
            <a:pPr eaLnBrk="1" hangingPunct="1"/>
            <a:r>
              <a:rPr lang="en-US" altLang="en-US"/>
              <a:t>Pretax installment payments</a:t>
            </a:r>
          </a:p>
        </p:txBody>
      </p:sp>
      <p:sp>
        <p:nvSpPr>
          <p:cNvPr id="39939" name="Content Placeholder 2">
            <a:extLst>
              <a:ext uri="{FF2B5EF4-FFF2-40B4-BE49-F238E27FC236}">
                <a16:creationId xmlns:a16="http://schemas.microsoft.com/office/drawing/2014/main" id="{1448D6D0-586D-4399-9717-F82EC13903A4}"/>
              </a:ext>
            </a:extLst>
          </p:cNvPr>
          <p:cNvSpPr>
            <a:spLocks noGrp="1" noChangeArrowheads="1"/>
          </p:cNvSpPr>
          <p:nvPr>
            <p:ph idx="1"/>
          </p:nvPr>
        </p:nvSpPr>
        <p:spPr>
          <a:xfrm>
            <a:off x="457200" y="1262063"/>
            <a:ext cx="8229600" cy="5029200"/>
          </a:xfrm>
        </p:spPr>
        <p:txBody>
          <a:bodyPr/>
          <a:lstStyle/>
          <a:p>
            <a:pPr eaLnBrk="1" hangingPunct="1"/>
            <a:r>
              <a:rPr lang="en-US" altLang="en-US" dirty="0"/>
              <a:t>Pretax agreements are irrevocable unless member:</a:t>
            </a:r>
          </a:p>
          <a:p>
            <a:pPr lvl="1" eaLnBrk="1" hangingPunct="1"/>
            <a:r>
              <a:rPr lang="en-US" altLang="en-US" dirty="0"/>
              <a:t>Retires;</a:t>
            </a:r>
          </a:p>
          <a:p>
            <a:pPr lvl="1" eaLnBrk="1" hangingPunct="1"/>
            <a:r>
              <a:rPr lang="en-US" altLang="en-US" dirty="0"/>
              <a:t>Terminates employment; or</a:t>
            </a:r>
          </a:p>
          <a:p>
            <a:pPr lvl="1" eaLnBrk="1" hangingPunct="1"/>
            <a:r>
              <a:rPr lang="en-US" altLang="en-US" dirty="0"/>
              <a:t>Provides evidence of unforeseeable emergency as defined by Internal Revenue Code Section 457.</a:t>
            </a:r>
          </a:p>
          <a:p>
            <a:pPr eaLnBrk="1" hangingPunct="1"/>
            <a:r>
              <a:rPr lang="en-US" altLang="en-US" dirty="0"/>
              <a:t>Additional principal payments not allowed.</a:t>
            </a:r>
          </a:p>
          <a:p>
            <a:pPr eaLnBrk="1" hangingPunct="1"/>
            <a:r>
              <a:rPr lang="en-US" altLang="en-US" dirty="0"/>
              <a:t>Member cannot increase or decrease the payment amount for remaining term.</a:t>
            </a:r>
          </a:p>
          <a:p>
            <a:pPr eaLnBrk="1" hangingPunct="1"/>
            <a:r>
              <a:rPr lang="en-US" altLang="en-US" dirty="0"/>
              <a:t>If a hardship occurs, member must submit written explanation of hardship circumstances to PEBA for review.</a:t>
            </a:r>
          </a:p>
        </p:txBody>
      </p:sp>
      <p:sp>
        <p:nvSpPr>
          <p:cNvPr id="39940" name="Slide Number Placeholder 3">
            <a:extLst>
              <a:ext uri="{FF2B5EF4-FFF2-40B4-BE49-F238E27FC236}">
                <a16:creationId xmlns:a16="http://schemas.microsoft.com/office/drawing/2014/main" id="{CCEFDEF3-ECE5-4426-B597-D75134AE228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4F737E8A-5186-4DDC-9D5E-622623958755}"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4</a:t>
            </a:fld>
            <a:endParaRPr lang="en-US" altLang="en-US" sz="1400">
              <a:solidFill>
                <a:schemeClr val="bg1"/>
              </a:solidFill>
              <a:latin typeface="Times New Roman" panose="02020603050405020304" pitchFamily="18" charset="0"/>
            </a:endParaRPr>
          </a:p>
        </p:txBody>
      </p:sp>
      <p:pic>
        <p:nvPicPr>
          <p:cNvPr id="3" name="Audio 2">
            <a:hlinkClick r:id="" action="ppaction://media"/>
            <a:extLst>
              <a:ext uri="{FF2B5EF4-FFF2-40B4-BE49-F238E27FC236}">
                <a16:creationId xmlns:a16="http://schemas.microsoft.com/office/drawing/2014/main" id="{22DBEDB2-3A08-0179-FC6E-3A2D083CC22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7952"/>
    </mc:Choice>
    <mc:Fallback xmlns="">
      <p:transition spd="slow" advTm="479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1053A8BC-6A80-4A07-9C8A-9D1715808654}"/>
              </a:ext>
            </a:extLst>
          </p:cNvPr>
          <p:cNvSpPr>
            <a:spLocks noGrp="1" noChangeArrowheads="1"/>
          </p:cNvSpPr>
          <p:nvPr>
            <p:ph type="title"/>
          </p:nvPr>
        </p:nvSpPr>
        <p:spPr>
          <a:xfrm>
            <a:off x="457200" y="228600"/>
            <a:ext cx="8229600" cy="804863"/>
          </a:xfrm>
        </p:spPr>
        <p:txBody>
          <a:bodyPr/>
          <a:lstStyle/>
          <a:p>
            <a:pPr eaLnBrk="1" hangingPunct="1"/>
            <a:r>
              <a:rPr lang="en-US" altLang="en-US"/>
              <a:t>Post-tax installment payments</a:t>
            </a:r>
          </a:p>
        </p:txBody>
      </p:sp>
      <p:sp>
        <p:nvSpPr>
          <p:cNvPr id="40963" name="Content Placeholder 2">
            <a:extLst>
              <a:ext uri="{FF2B5EF4-FFF2-40B4-BE49-F238E27FC236}">
                <a16:creationId xmlns:a16="http://schemas.microsoft.com/office/drawing/2014/main" id="{7AD245B5-B75D-42BA-9631-63C482FD8980}"/>
              </a:ext>
            </a:extLst>
          </p:cNvPr>
          <p:cNvSpPr>
            <a:spLocks noGrp="1" noChangeArrowheads="1"/>
          </p:cNvSpPr>
          <p:nvPr>
            <p:ph idx="1"/>
          </p:nvPr>
        </p:nvSpPr>
        <p:spPr>
          <a:xfrm>
            <a:off x="457200" y="1262063"/>
            <a:ext cx="8229600" cy="5029200"/>
          </a:xfrm>
        </p:spPr>
        <p:txBody>
          <a:bodyPr/>
          <a:lstStyle/>
          <a:p>
            <a:pPr eaLnBrk="1" hangingPunct="1"/>
            <a:r>
              <a:rPr lang="en-US" altLang="en-US" dirty="0"/>
              <a:t>Less restrictive than pretax plan.</a:t>
            </a:r>
          </a:p>
          <a:p>
            <a:pPr eaLnBrk="1" hangingPunct="1"/>
            <a:r>
              <a:rPr lang="en-US" altLang="en-US" dirty="0"/>
              <a:t>Additional principal payments accepted.</a:t>
            </a:r>
          </a:p>
          <a:p>
            <a:pPr eaLnBrk="1" hangingPunct="1"/>
            <a:r>
              <a:rPr lang="en-US" altLang="en-US" dirty="0"/>
              <a:t>Member can increase payment amount.</a:t>
            </a:r>
          </a:p>
          <a:p>
            <a:pPr eaLnBrk="1" hangingPunct="1"/>
            <a:r>
              <a:rPr lang="en-US" altLang="en-US" dirty="0"/>
              <a:t>Member can pay off at any time.</a:t>
            </a:r>
          </a:p>
          <a:p>
            <a:pPr eaLnBrk="1" hangingPunct="1"/>
            <a:r>
              <a:rPr lang="en-US" altLang="en-US" dirty="0"/>
              <a:t>Member can terminate installment at any time.</a:t>
            </a:r>
          </a:p>
        </p:txBody>
      </p:sp>
      <p:sp>
        <p:nvSpPr>
          <p:cNvPr id="40964" name="Slide Number Placeholder 3">
            <a:extLst>
              <a:ext uri="{FF2B5EF4-FFF2-40B4-BE49-F238E27FC236}">
                <a16:creationId xmlns:a16="http://schemas.microsoft.com/office/drawing/2014/main" id="{931F7C4F-B20E-490D-9DFD-57A76C0B1F2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9B773FCA-27DB-4A9E-940E-F8D77CA7A06F}"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5</a:t>
            </a:fld>
            <a:endParaRPr lang="en-US" altLang="en-US" sz="1400">
              <a:solidFill>
                <a:schemeClr val="bg1"/>
              </a:solidFill>
              <a:latin typeface="Times New Roman" panose="02020603050405020304" pitchFamily="18" charset="0"/>
            </a:endParaRPr>
          </a:p>
        </p:txBody>
      </p:sp>
      <p:pic>
        <p:nvPicPr>
          <p:cNvPr id="4" name="Audio 3">
            <a:hlinkClick r:id="" action="ppaction://media"/>
            <a:extLst>
              <a:ext uri="{FF2B5EF4-FFF2-40B4-BE49-F238E27FC236}">
                <a16:creationId xmlns:a16="http://schemas.microsoft.com/office/drawing/2014/main" id="{4DFB4919-D0E0-924B-E88D-1C575958055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8145"/>
    </mc:Choice>
    <mc:Fallback xmlns="">
      <p:transition spd="slow" advTm="181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9596CD5B-02CD-446C-B3CC-465DE85ECC22}"/>
              </a:ext>
            </a:extLst>
          </p:cNvPr>
          <p:cNvSpPr>
            <a:spLocks noGrp="1" noChangeArrowheads="1"/>
          </p:cNvSpPr>
          <p:nvPr>
            <p:ph type="title"/>
          </p:nvPr>
        </p:nvSpPr>
        <p:spPr>
          <a:xfrm>
            <a:off x="457200" y="228600"/>
            <a:ext cx="8229600" cy="804863"/>
          </a:xfrm>
        </p:spPr>
        <p:txBody>
          <a:bodyPr/>
          <a:lstStyle/>
          <a:p>
            <a:pPr eaLnBrk="1" hangingPunct="1"/>
            <a:r>
              <a:rPr lang="en-US" altLang="en-US"/>
              <a:t>Reporting installment payments </a:t>
            </a:r>
          </a:p>
        </p:txBody>
      </p:sp>
      <p:sp>
        <p:nvSpPr>
          <p:cNvPr id="41987" name="Content Placeholder 2">
            <a:extLst>
              <a:ext uri="{FF2B5EF4-FFF2-40B4-BE49-F238E27FC236}">
                <a16:creationId xmlns:a16="http://schemas.microsoft.com/office/drawing/2014/main" id="{AEF438AD-0C97-44A2-A99A-B8148EA68050}"/>
              </a:ext>
            </a:extLst>
          </p:cNvPr>
          <p:cNvSpPr>
            <a:spLocks noGrp="1" noChangeArrowheads="1"/>
          </p:cNvSpPr>
          <p:nvPr>
            <p:ph idx="1"/>
          </p:nvPr>
        </p:nvSpPr>
        <p:spPr>
          <a:xfrm>
            <a:off x="457200" y="1262063"/>
            <a:ext cx="8229600" cy="5029200"/>
          </a:xfrm>
        </p:spPr>
        <p:txBody>
          <a:bodyPr/>
          <a:lstStyle/>
          <a:p>
            <a:pPr eaLnBrk="1" hangingPunct="1"/>
            <a:r>
              <a:rPr lang="en-US" altLang="en-US"/>
              <a:t>For employers who report payroll through Comptroller General’s payroll system, SCEIS:</a:t>
            </a:r>
          </a:p>
          <a:p>
            <a:pPr lvl="1" eaLnBrk="1" hangingPunct="1"/>
            <a:r>
              <a:rPr lang="en-US" altLang="en-US"/>
              <a:t>Required to offer pretax installments.</a:t>
            </a:r>
          </a:p>
          <a:p>
            <a:pPr lvl="1" eaLnBrk="1" hangingPunct="1"/>
            <a:r>
              <a:rPr lang="en-US" altLang="en-US"/>
              <a:t>Complete </a:t>
            </a:r>
            <a:r>
              <a:rPr lang="en-US" altLang="en-US" i="1" u="sng">
                <a:hlinkClick r:id="rId4"/>
              </a:rPr>
              <a:t>Employer Resolution on Tax Deferred Payroll Deductions for Installment Service Purchase</a:t>
            </a:r>
            <a:r>
              <a:rPr lang="en-US" altLang="en-US"/>
              <a:t> (Form 3228).</a:t>
            </a:r>
          </a:p>
          <a:p>
            <a:pPr lvl="1" eaLnBrk="1" hangingPunct="1"/>
            <a:r>
              <a:rPr lang="en-US" altLang="en-US"/>
              <a:t>PEBA sends file to SCEIS to initiate and terminate payroll deductions.</a:t>
            </a:r>
          </a:p>
          <a:p>
            <a:pPr eaLnBrk="1" hangingPunct="1"/>
            <a:endParaRPr lang="en-US" altLang="en-US"/>
          </a:p>
        </p:txBody>
      </p:sp>
      <p:sp>
        <p:nvSpPr>
          <p:cNvPr id="41988" name="Slide Number Placeholder 3">
            <a:extLst>
              <a:ext uri="{FF2B5EF4-FFF2-40B4-BE49-F238E27FC236}">
                <a16:creationId xmlns:a16="http://schemas.microsoft.com/office/drawing/2014/main" id="{EC5D63B1-06B9-4541-99EA-07694CD2C99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BD5B9EB6-3123-4202-A7DA-07411E737147}"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6</a:t>
            </a:fld>
            <a:endParaRPr lang="en-US" altLang="en-US" sz="1400">
              <a:solidFill>
                <a:schemeClr val="bg1"/>
              </a:solidFill>
              <a:latin typeface="Times New Roman" panose="02020603050405020304" pitchFamily="18" charset="0"/>
            </a:endParaRPr>
          </a:p>
        </p:txBody>
      </p:sp>
      <p:pic>
        <p:nvPicPr>
          <p:cNvPr id="3" name="Audio 2">
            <a:hlinkClick r:id="" action="ppaction://media"/>
            <a:extLst>
              <a:ext uri="{FF2B5EF4-FFF2-40B4-BE49-F238E27FC236}">
                <a16:creationId xmlns:a16="http://schemas.microsoft.com/office/drawing/2014/main" id="{D9CB89F0-86A3-760B-AD5C-EC63706203A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7000"/>
    </mc:Choice>
    <mc:Fallback xmlns="">
      <p:transition spd="slow" advTm="3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9E38457F-69DE-45F7-A9AE-C481E5D0F161}"/>
              </a:ext>
            </a:extLst>
          </p:cNvPr>
          <p:cNvSpPr>
            <a:spLocks noGrp="1" noChangeArrowheads="1"/>
          </p:cNvSpPr>
          <p:nvPr>
            <p:ph type="title"/>
          </p:nvPr>
        </p:nvSpPr>
        <p:spPr>
          <a:xfrm>
            <a:off x="457200" y="228600"/>
            <a:ext cx="8229600" cy="804863"/>
          </a:xfrm>
        </p:spPr>
        <p:txBody>
          <a:bodyPr/>
          <a:lstStyle/>
          <a:p>
            <a:pPr eaLnBrk="1" hangingPunct="1"/>
            <a:r>
              <a:rPr lang="en-US" altLang="en-US"/>
              <a:t>Reporting installment payments</a:t>
            </a:r>
          </a:p>
        </p:txBody>
      </p:sp>
      <p:sp>
        <p:nvSpPr>
          <p:cNvPr id="43011" name="Content Placeholder 2">
            <a:extLst>
              <a:ext uri="{FF2B5EF4-FFF2-40B4-BE49-F238E27FC236}">
                <a16:creationId xmlns:a16="http://schemas.microsoft.com/office/drawing/2014/main" id="{45211EA5-F294-4A92-A143-52C58F13C351}"/>
              </a:ext>
            </a:extLst>
          </p:cNvPr>
          <p:cNvSpPr>
            <a:spLocks noGrp="1" noChangeArrowheads="1"/>
          </p:cNvSpPr>
          <p:nvPr>
            <p:ph idx="1"/>
          </p:nvPr>
        </p:nvSpPr>
        <p:spPr>
          <a:xfrm>
            <a:off x="457200" y="1262063"/>
            <a:ext cx="8229600" cy="5029200"/>
          </a:xfrm>
        </p:spPr>
        <p:txBody>
          <a:bodyPr/>
          <a:lstStyle/>
          <a:p>
            <a:pPr eaLnBrk="1" hangingPunct="1"/>
            <a:r>
              <a:rPr lang="en-US" altLang="en-US"/>
              <a:t>For all other employers:</a:t>
            </a:r>
          </a:p>
          <a:p>
            <a:pPr lvl="1" eaLnBrk="1" hangingPunct="1"/>
            <a:r>
              <a:rPr lang="en-US" altLang="en-US"/>
              <a:t>Responsible for withholding payroll deductions.</a:t>
            </a:r>
          </a:p>
          <a:p>
            <a:pPr lvl="1" eaLnBrk="1" hangingPunct="1"/>
            <a:r>
              <a:rPr lang="en-US" altLang="en-US"/>
              <a:t>Complete </a:t>
            </a:r>
            <a:r>
              <a:rPr lang="en-US" altLang="en-US" i="1" u="sng">
                <a:hlinkClick r:id="rId4"/>
              </a:rPr>
              <a:t>Employer Resolution on Tax Deferred Payroll Deductions for Installment Service Purchase</a:t>
            </a:r>
            <a:r>
              <a:rPr lang="en-US" altLang="en-US" i="1"/>
              <a:t> </a:t>
            </a:r>
            <a:r>
              <a:rPr lang="en-US" altLang="en-US"/>
              <a:t>(Form 3228) to participate in pretax installments.</a:t>
            </a:r>
          </a:p>
          <a:p>
            <a:pPr lvl="1" eaLnBrk="1" hangingPunct="1"/>
            <a:r>
              <a:rPr lang="en-US" altLang="en-US"/>
              <a:t>Do not include installment payments with monthly or quarterly payroll deposits.</a:t>
            </a:r>
          </a:p>
        </p:txBody>
      </p:sp>
      <p:sp>
        <p:nvSpPr>
          <p:cNvPr id="43012" name="Slide Number Placeholder 3">
            <a:extLst>
              <a:ext uri="{FF2B5EF4-FFF2-40B4-BE49-F238E27FC236}">
                <a16:creationId xmlns:a16="http://schemas.microsoft.com/office/drawing/2014/main" id="{14916FD8-FF4A-4C92-BA2D-CDB3B61871C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4652F9E6-98D7-44B0-98D8-939260DF3A9E}"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7</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9722EB32-B6FC-6412-C551-0D2957E7FA9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3112"/>
    </mc:Choice>
    <mc:Fallback xmlns="">
      <p:transition spd="slow" advTm="331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6338F8-9E8C-4A34-B030-99AFCE643382}"/>
              </a:ext>
            </a:extLst>
          </p:cNvPr>
          <p:cNvSpPr>
            <a:spLocks noGrp="1"/>
          </p:cNvSpPr>
          <p:nvPr>
            <p:ph type="title"/>
          </p:nvPr>
        </p:nvSpPr>
        <p:spPr/>
        <p:txBody>
          <a:bodyPr/>
          <a:lstStyle/>
          <a:p>
            <a:r>
              <a:rPr lang="en-US" altLang="en-US" dirty="0"/>
              <a:t>Reporting installment payments</a:t>
            </a:r>
            <a:r>
              <a:rPr lang="en-US" altLang="en-US" baseline="30000" dirty="0"/>
              <a:t>1</a:t>
            </a:r>
            <a:endParaRPr lang="en-US" baseline="30000" dirty="0"/>
          </a:p>
        </p:txBody>
      </p:sp>
      <p:sp>
        <p:nvSpPr>
          <p:cNvPr id="3" name="Content Placeholder 2">
            <a:extLst>
              <a:ext uri="{FF2B5EF4-FFF2-40B4-BE49-F238E27FC236}">
                <a16:creationId xmlns:a16="http://schemas.microsoft.com/office/drawing/2014/main" id="{AA572630-BD56-4E8C-8DC5-148C7A136D94}"/>
              </a:ext>
            </a:extLst>
          </p:cNvPr>
          <p:cNvSpPr>
            <a:spLocks noGrp="1"/>
          </p:cNvSpPr>
          <p:nvPr>
            <p:ph idx="1"/>
          </p:nvPr>
        </p:nvSpPr>
        <p:spPr>
          <a:xfrm>
            <a:off x="457200" y="1261872"/>
            <a:ext cx="8229600" cy="4845966"/>
          </a:xfrm>
        </p:spPr>
        <p:txBody>
          <a:bodyPr>
            <a:normAutofit fontScale="92500" lnSpcReduction="20000"/>
          </a:bodyPr>
          <a:lstStyle/>
          <a:p>
            <a:r>
              <a:rPr lang="en-US" altLang="en-US" dirty="0"/>
              <a:t>Create </a:t>
            </a:r>
            <a:r>
              <a:rPr lang="en-US" altLang="en-US" i="1" dirty="0"/>
              <a:t>Installment Service Purchase Remittance </a:t>
            </a:r>
            <a:r>
              <a:rPr lang="en-US" altLang="en-US" dirty="0"/>
              <a:t>(Form 3229) via Installment Accounting option in EES.</a:t>
            </a:r>
          </a:p>
          <a:p>
            <a:pPr lvl="1"/>
            <a:r>
              <a:rPr lang="en-US" altLang="en-US" dirty="0"/>
              <a:t>Enter actual payday and select Next.</a:t>
            </a:r>
          </a:p>
          <a:p>
            <a:pPr lvl="1"/>
            <a:r>
              <a:rPr lang="en-US" altLang="en-US" dirty="0"/>
              <a:t>Review information, make any necessary updates and select Calculate. </a:t>
            </a:r>
          </a:p>
          <a:p>
            <a:pPr lvl="1"/>
            <a:r>
              <a:rPr lang="en-US" altLang="en-US" dirty="0"/>
              <a:t>Select Create PDF. </a:t>
            </a:r>
          </a:p>
          <a:p>
            <a:pPr lvl="2"/>
            <a:r>
              <a:rPr lang="en-US" altLang="en-US" dirty="0"/>
              <a:t>Or manually complete </a:t>
            </a:r>
            <a:r>
              <a:rPr lang="en-US" altLang="en-US" i="1" dirty="0">
                <a:hlinkClick r:id="rId4"/>
              </a:rPr>
              <a:t>Installment Service Purchase Remittance</a:t>
            </a:r>
            <a:r>
              <a:rPr lang="en-US" altLang="en-US" i="1" dirty="0"/>
              <a:t> </a:t>
            </a:r>
            <a:r>
              <a:rPr lang="en-US" altLang="en-US" dirty="0"/>
              <a:t>(Form 3229). </a:t>
            </a:r>
          </a:p>
          <a:p>
            <a:r>
              <a:rPr lang="en-US" altLang="en-US" dirty="0"/>
              <a:t>Form and payment due to PEBA within five calendar days after each payday.</a:t>
            </a:r>
          </a:p>
          <a:p>
            <a:r>
              <a:rPr lang="en-US" altLang="en-US" dirty="0"/>
              <a:t>Send payments by:</a:t>
            </a:r>
          </a:p>
          <a:p>
            <a:pPr lvl="1"/>
            <a:r>
              <a:rPr lang="en-US" altLang="en-US" dirty="0"/>
              <a:t>Wire/ACH transfer; </a:t>
            </a:r>
          </a:p>
          <a:p>
            <a:pPr lvl="1"/>
            <a:r>
              <a:rPr lang="en-US" altLang="en-US" dirty="0"/>
              <a:t>ACH debit; or</a:t>
            </a:r>
          </a:p>
          <a:p>
            <a:pPr lvl="1"/>
            <a:r>
              <a:rPr lang="en-US" altLang="en-US" dirty="0"/>
              <a:t>Submitting check in PEBA-provided tan envelope.</a:t>
            </a:r>
          </a:p>
          <a:p>
            <a:r>
              <a:rPr lang="en-US" altLang="en-US" dirty="0"/>
              <a:t>Send remittance form via:</a:t>
            </a:r>
          </a:p>
          <a:p>
            <a:pPr lvl="1"/>
            <a:r>
              <a:rPr lang="en-US" altLang="en-US" dirty="0"/>
              <a:t>Email to </a:t>
            </a:r>
            <a:r>
              <a:rPr lang="en-US" altLang="en-US" dirty="0">
                <a:hlinkClick r:id="rId5"/>
              </a:rPr>
              <a:t>serviceaccounting@peba.sc.gov</a:t>
            </a:r>
            <a:r>
              <a:rPr lang="en-US" altLang="en-US" dirty="0"/>
              <a:t> for wire/ACH transfer and ACH debit.</a:t>
            </a:r>
          </a:p>
          <a:p>
            <a:pPr lvl="1"/>
            <a:r>
              <a:rPr lang="en-US" altLang="en-US" dirty="0"/>
              <a:t>Mail if paying by check.</a:t>
            </a:r>
          </a:p>
        </p:txBody>
      </p:sp>
      <p:sp>
        <p:nvSpPr>
          <p:cNvPr id="4" name="Slide Number Placeholder 3">
            <a:extLst>
              <a:ext uri="{FF2B5EF4-FFF2-40B4-BE49-F238E27FC236}">
                <a16:creationId xmlns:a16="http://schemas.microsoft.com/office/drawing/2014/main" id="{4428BDA2-7345-4C9E-A97C-B2587FE37EAE}"/>
              </a:ext>
            </a:extLst>
          </p:cNvPr>
          <p:cNvSpPr>
            <a:spLocks noGrp="1"/>
          </p:cNvSpPr>
          <p:nvPr>
            <p:ph type="sldNum" sz="quarter" idx="10"/>
          </p:nvPr>
        </p:nvSpPr>
        <p:spPr/>
        <p:txBody>
          <a:bodyPr/>
          <a:lstStyle/>
          <a:p>
            <a:fld id="{5635DF8F-AF02-4E60-AEEB-CA462B47A7C8}" type="slidenum">
              <a:rPr lang="en-US" smtClean="0"/>
              <a:pPr/>
              <a:t>8</a:t>
            </a:fld>
            <a:endParaRPr lang="en-US" dirty="0"/>
          </a:p>
        </p:txBody>
      </p:sp>
      <p:sp>
        <p:nvSpPr>
          <p:cNvPr id="8" name="Rectangle 4">
            <a:extLst>
              <a:ext uri="{FF2B5EF4-FFF2-40B4-BE49-F238E27FC236}">
                <a16:creationId xmlns:a16="http://schemas.microsoft.com/office/drawing/2014/main" id="{A1BE31DE-5A08-4F9C-8EC1-4498145E09EF}"/>
              </a:ext>
            </a:extLst>
          </p:cNvPr>
          <p:cNvSpPr>
            <a:spLocks noChangeArrowheads="1"/>
          </p:cNvSpPr>
          <p:nvPr/>
        </p:nvSpPr>
        <p:spPr bwMode="auto">
          <a:xfrm>
            <a:off x="457200" y="6034088"/>
            <a:ext cx="808513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7000"/>
              </a:lnSpc>
              <a:spcBef>
                <a:spcPct val="0"/>
              </a:spcBef>
              <a:spcAft>
                <a:spcPts val="800"/>
              </a:spcAft>
              <a:buFontTx/>
              <a:buNone/>
            </a:pPr>
            <a:r>
              <a:rPr lang="en-US" altLang="en-US" sz="1000" baseline="30000" dirty="0">
                <a:solidFill>
                  <a:schemeClr val="tx2"/>
                </a:solidFill>
                <a:ea typeface="Calibri" panose="020F0502020204030204" pitchFamily="34" charset="0"/>
                <a:cs typeface="Times New Roman" panose="02020603050405020304" pitchFamily="18" charset="0"/>
              </a:rPr>
              <a:t>1</a:t>
            </a:r>
            <a:r>
              <a:rPr lang="en-US" altLang="en-US" sz="1000" dirty="0">
                <a:solidFill>
                  <a:schemeClr val="tx2"/>
                </a:solidFill>
                <a:ea typeface="Calibri" panose="020F0502020204030204" pitchFamily="34" charset="0"/>
                <a:cs typeface="Times New Roman" panose="02020603050405020304" pitchFamily="18" charset="0"/>
              </a:rPr>
              <a:t>Not applicable to employers who report their payrolls through the Comptroller General’s payroll system.</a:t>
            </a:r>
          </a:p>
        </p:txBody>
      </p:sp>
      <p:pic>
        <p:nvPicPr>
          <p:cNvPr id="10" name="Audio 9">
            <a:hlinkClick r:id="" action="ppaction://media"/>
            <a:extLst>
              <a:ext uri="{FF2B5EF4-FFF2-40B4-BE49-F238E27FC236}">
                <a16:creationId xmlns:a16="http://schemas.microsoft.com/office/drawing/2014/main" id="{1102CC43-2568-98DF-17F6-A877B8C244B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69632735"/>
      </p:ext>
    </p:extLst>
  </p:cSld>
  <p:clrMapOvr>
    <a:masterClrMapping/>
  </p:clrMapOvr>
  <mc:AlternateContent xmlns:mc="http://schemas.openxmlformats.org/markup-compatibility/2006" xmlns:p14="http://schemas.microsoft.com/office/powerpoint/2010/main">
    <mc:Choice Requires="p14">
      <p:transition spd="slow" p14:dur="2000" advTm="87278"/>
    </mc:Choice>
    <mc:Fallback xmlns="">
      <p:transition spd="slow" advTm="872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B8AB6435-C145-47A3-A77F-BF870DCB0FB0}"/>
              </a:ext>
            </a:extLst>
          </p:cNvPr>
          <p:cNvSpPr>
            <a:spLocks noGrp="1" noChangeArrowheads="1"/>
          </p:cNvSpPr>
          <p:nvPr>
            <p:ph type="title"/>
          </p:nvPr>
        </p:nvSpPr>
        <p:spPr>
          <a:xfrm>
            <a:off x="457200" y="228600"/>
            <a:ext cx="8229600" cy="804863"/>
          </a:xfrm>
        </p:spPr>
        <p:txBody>
          <a:bodyPr/>
          <a:lstStyle/>
          <a:p>
            <a:pPr eaLnBrk="1" hangingPunct="1"/>
            <a:r>
              <a:rPr lang="en-US" altLang="en-US"/>
              <a:t>When installment purchase nears maturity</a:t>
            </a:r>
          </a:p>
        </p:txBody>
      </p:sp>
      <p:sp>
        <p:nvSpPr>
          <p:cNvPr id="45059" name="Content Placeholder 2">
            <a:extLst>
              <a:ext uri="{FF2B5EF4-FFF2-40B4-BE49-F238E27FC236}">
                <a16:creationId xmlns:a16="http://schemas.microsoft.com/office/drawing/2014/main" id="{0D1F76DE-924B-40E6-8C23-5F6DA6D47E4B}"/>
              </a:ext>
            </a:extLst>
          </p:cNvPr>
          <p:cNvSpPr>
            <a:spLocks noGrp="1" noChangeArrowheads="1"/>
          </p:cNvSpPr>
          <p:nvPr>
            <p:ph idx="1"/>
          </p:nvPr>
        </p:nvSpPr>
        <p:spPr>
          <a:xfrm>
            <a:off x="457200" y="1262063"/>
            <a:ext cx="8229600" cy="5029200"/>
          </a:xfrm>
        </p:spPr>
        <p:txBody>
          <a:bodyPr/>
          <a:lstStyle/>
          <a:p>
            <a:pPr eaLnBrk="1" hangingPunct="1"/>
            <a:r>
              <a:rPr lang="en-US" altLang="en-US" dirty="0"/>
              <a:t>Highlighted in yellow on </a:t>
            </a:r>
            <a:r>
              <a:rPr lang="en-US" altLang="en-US" i="1" dirty="0"/>
              <a:t>Installment Service Purchase Remittance</a:t>
            </a:r>
            <a:r>
              <a:rPr lang="en-US" altLang="en-US" dirty="0"/>
              <a:t> in EES.</a:t>
            </a:r>
          </a:p>
          <a:p>
            <a:pPr eaLnBrk="1" hangingPunct="1"/>
            <a:r>
              <a:rPr lang="en-US" altLang="en-US" dirty="0"/>
              <a:t>Form 3313 sent to notify you of final installment payment and due date.</a:t>
            </a:r>
          </a:p>
          <a:p>
            <a:pPr eaLnBrk="1" hangingPunct="1"/>
            <a:r>
              <a:rPr lang="en-US" altLang="en-US" dirty="0"/>
              <a:t>Form 3315 sent to you and member after final payment received.</a:t>
            </a:r>
          </a:p>
          <a:p>
            <a:pPr eaLnBrk="1" hangingPunct="1"/>
            <a:r>
              <a:rPr lang="en-US" altLang="en-US" dirty="0"/>
              <a:t>Do not send additional payments after receiving Form 3315.</a:t>
            </a:r>
          </a:p>
        </p:txBody>
      </p:sp>
      <p:sp>
        <p:nvSpPr>
          <p:cNvPr id="45060" name="Slide Number Placeholder 3">
            <a:extLst>
              <a:ext uri="{FF2B5EF4-FFF2-40B4-BE49-F238E27FC236}">
                <a16:creationId xmlns:a16="http://schemas.microsoft.com/office/drawing/2014/main" id="{1C5908BB-19BE-4365-BF91-48A7E6CB661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00E7F562-4E5F-47F9-B3E8-1E400BD1458B}"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9</a:t>
            </a:fld>
            <a:endParaRPr lang="en-US" altLang="en-US" sz="1400">
              <a:solidFill>
                <a:schemeClr val="bg1"/>
              </a:solidFill>
              <a:latin typeface="Times New Roman" panose="02020603050405020304" pitchFamily="18" charset="0"/>
            </a:endParaRPr>
          </a:p>
        </p:txBody>
      </p:sp>
      <p:pic>
        <p:nvPicPr>
          <p:cNvPr id="7" name="Audio 6">
            <a:hlinkClick r:id="" action="ppaction://media"/>
            <a:extLst>
              <a:ext uri="{FF2B5EF4-FFF2-40B4-BE49-F238E27FC236}">
                <a16:creationId xmlns:a16="http://schemas.microsoft.com/office/drawing/2014/main" id="{A2242870-1727-2521-648D-498F5857A36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3453"/>
    </mc:Choice>
    <mc:Fallback xmlns="">
      <p:transition spd="slow" advTm="334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9960687-C75A-420D-8DDD-D4595019A51F}" vid="{44207126-CA13-42C3-9B79-86376552E6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6ED33922082D04E98B0A4C8FFE77B6B" ma:contentTypeVersion="2" ma:contentTypeDescription="Create a new document." ma:contentTypeScope="" ma:versionID="e8a49f1981f64c56bf4560a8b48083a6">
  <xsd:schema xmlns:xsd="http://www.w3.org/2001/XMLSchema" xmlns:xs="http://www.w3.org/2001/XMLSchema" xmlns:p="http://schemas.microsoft.com/office/2006/metadata/properties" xmlns:ns3="6372cdc4-f744-429b-98bc-2e1a1398f9c7" targetNamespace="http://schemas.microsoft.com/office/2006/metadata/properties" ma:root="true" ma:fieldsID="648e3355773803a202aeaf27c6a1fb9c" ns3:_="">
    <xsd:import namespace="6372cdc4-f744-429b-98bc-2e1a1398f9c7"/>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72cdc4-f744-429b-98bc-2e1a1398f9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72B7B7-E5FF-4111-ADFC-BAC594E1746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372cdc4-f744-429b-98bc-2e1a1398f9c7"/>
    <ds:schemaRef ds:uri="http://www.w3.org/XML/1998/namespace"/>
    <ds:schemaRef ds:uri="http://purl.org/dc/dcmitype/"/>
  </ds:schemaRefs>
</ds:datastoreItem>
</file>

<file path=customXml/itemProps2.xml><?xml version="1.0" encoding="utf-8"?>
<ds:datastoreItem xmlns:ds="http://schemas.openxmlformats.org/officeDocument/2006/customXml" ds:itemID="{A66F5D0E-B4D4-465F-8587-535B1D01C37F}">
  <ds:schemaRefs>
    <ds:schemaRef ds:uri="http://schemas.microsoft.com/sharepoint/v3/contenttype/forms"/>
  </ds:schemaRefs>
</ds:datastoreItem>
</file>

<file path=customXml/itemProps3.xml><?xml version="1.0" encoding="utf-8"?>
<ds:datastoreItem xmlns:ds="http://schemas.openxmlformats.org/officeDocument/2006/customXml" ds:itemID="{C0294C53-3EC1-4EF2-8A41-047311871F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72cdc4-f744-429b-98bc-2e1a1398f9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PEBA Academy Presentation Template</Template>
  <TotalTime>630</TotalTime>
  <Words>556</Words>
  <Application>Microsoft Office PowerPoint</Application>
  <PresentationFormat>On-screen Show (4:3)</PresentationFormat>
  <Paragraphs>75</Paragraphs>
  <Slides>11</Slides>
  <Notes>1</Notes>
  <HiddenSlides>0</HiddenSlides>
  <MMClips>10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Times New Roman</vt:lpstr>
      <vt:lpstr>Tw Cen MT Condensed</vt:lpstr>
      <vt:lpstr>Office Theme</vt:lpstr>
      <vt:lpstr>Service purchase: payments</vt:lpstr>
      <vt:lpstr>Acceptable payment methods</vt:lpstr>
      <vt:lpstr>Installment Service Purchase Program</vt:lpstr>
      <vt:lpstr>Pretax installment payments</vt:lpstr>
      <vt:lpstr>Post-tax installment payments</vt:lpstr>
      <vt:lpstr>Reporting installment payments </vt:lpstr>
      <vt:lpstr>Reporting installment payments</vt:lpstr>
      <vt:lpstr>Reporting installment payments1</vt:lpstr>
      <vt:lpstr>When installment purchase nears maturity</vt:lpstr>
      <vt:lpstr>Refunding excess installment payments</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H. Young</dc:creator>
  <cp:lastModifiedBy>George M. Hazin</cp:lastModifiedBy>
  <cp:revision>48</cp:revision>
  <cp:lastPrinted>2019-12-11T18:59:44Z</cp:lastPrinted>
  <dcterms:created xsi:type="dcterms:W3CDTF">2020-03-31T13:24:57Z</dcterms:created>
  <dcterms:modified xsi:type="dcterms:W3CDTF">2023-06-19T16:06:12Z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0x01010036ED33922082D04E98B0A4C8FFE77B6B</vt:lpwstr>
  </property>
</Properties>
</file>