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9" r:id="rId3"/>
    <p:sldId id="470" r:id="rId4"/>
    <p:sldId id="471" r:id="rId5"/>
    <p:sldId id="472" r:id="rId6"/>
    <p:sldId id="474" r:id="rId7"/>
    <p:sldId id="473" r:id="rId8"/>
    <p:sldId id="475" r:id="rId9"/>
    <p:sldId id="476" r:id="rId10"/>
    <p:sldId id="477" r:id="rId11"/>
    <p:sldId id="263"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9815D3A0-1C81-1687-278E-4E602DE74D09}" name="Karen Rawl" initials="KR" userId="S::rsandk@peba.sc.gov::9d93eb5c-3224-48e5-84b6-14a249af7f48"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9" clrIdx="0">
    <p:extLst>
      <p:ext uri="{19B8F6BF-5375-455C-9EA6-DF929625EA0E}">
        <p15:presenceInfo xmlns:p15="http://schemas.microsoft.com/office/powerpoint/2012/main" userId="S::ryounh@peba.sc.gov::9a85b619-8fd1-4dec-b439-2514df7fe89a" providerId="AD"/>
      </p:ext>
    </p:extLst>
  </p:cmAuthor>
  <p:cmAuthor id="2" name="Lori A. Black" initials="LAB" lastIdx="17" clrIdx="1">
    <p:extLst>
      <p:ext uri="{19B8F6BF-5375-455C-9EA6-DF929625EA0E}">
        <p15:presenceInfo xmlns:p15="http://schemas.microsoft.com/office/powerpoint/2012/main" userId="S::rblacl@peba.sc.gov::ce3d0310-1744-48c0-ba53-89825765248b" providerId="AD"/>
      </p:ext>
    </p:extLst>
  </p:cmAuthor>
  <p:cmAuthor id="3" name="Jessica Moak" initials="JM" lastIdx="8" clrIdx="2">
    <p:extLst>
      <p:ext uri="{19B8F6BF-5375-455C-9EA6-DF929625EA0E}">
        <p15:presenceInfo xmlns:p15="http://schemas.microsoft.com/office/powerpoint/2012/main" userId="S::rmoakj@peba.sc.gov::aefcb452-2607-4fbc-8c60-dfa075c160aa" providerId="AD"/>
      </p:ext>
    </p:extLst>
  </p:cmAuthor>
  <p:cmAuthor id="4" name="Jennifer S. Dolder" initials="JSD" lastIdx="16"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eba.sc.gov/monthly-premiums" TargetMode="Externa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peba.sc.gov/sites/default/files/survivor_noe.pdf" TargetMode="External"/><Relationship Id="rId2" Type="http://schemas.openxmlformats.org/officeDocument/2006/relationships/hyperlink" Target="https://www.peba.sc.gov/sites/default/files/er_checklist_death_employee.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peba.sc.gov/sites/default/files/ba_manual.pdf" TargetMode="External"/><Relationship Id="rId2" Type="http://schemas.openxmlformats.org/officeDocument/2006/relationships/hyperlink" Target="https://online.metlife.com/edge/web/public/uslogin?accesstype=employer" TargetMode="External"/><Relationship Id="rId1" Type="http://schemas.openxmlformats.org/officeDocument/2006/relationships/slideLayout" Target="../slideLayouts/slideLayout3.xml"/><Relationship Id="rId5" Type="http://schemas.openxmlformats.org/officeDocument/2006/relationships/hyperlink" Target="https://peba.sc.gov/sites/default/files/life_claim.pdf" TargetMode="External"/><Relationship Id="rId4" Type="http://schemas.openxmlformats.org/officeDocument/2006/relationships/hyperlink" Target="https://peba.sc.gov/sites/default/files/metlink_user_guide.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peba.sc.gov/sites/default/files/metlife_advantages.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Death</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Retirement, Disability and Death</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3190"/>
    </mc:Choice>
    <mc:Fallback xmlns="">
      <p:transition spd="slow" advTm="1319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1807A-1A36-4A92-BF04-F9E628295478}"/>
              </a:ext>
            </a:extLst>
          </p:cNvPr>
          <p:cNvSpPr>
            <a:spLocks noGrp="1"/>
          </p:cNvSpPr>
          <p:nvPr>
            <p:ph type="title"/>
          </p:nvPr>
        </p:nvSpPr>
        <p:spPr/>
        <p:txBody>
          <a:bodyPr/>
          <a:lstStyle/>
          <a:p>
            <a:r>
              <a:rPr lang="en-US" dirty="0"/>
              <a:t>Survivor premiums</a:t>
            </a:r>
          </a:p>
        </p:txBody>
      </p:sp>
      <p:sp>
        <p:nvSpPr>
          <p:cNvPr id="3" name="Content Placeholder 2">
            <a:extLst>
              <a:ext uri="{FF2B5EF4-FFF2-40B4-BE49-F238E27FC236}">
                <a16:creationId xmlns:a16="http://schemas.microsoft.com/office/drawing/2014/main" id="{F15288D8-7E22-446C-AD12-4554B86E728E}"/>
              </a:ext>
            </a:extLst>
          </p:cNvPr>
          <p:cNvSpPr>
            <a:spLocks noGrp="1"/>
          </p:cNvSpPr>
          <p:nvPr>
            <p:ph idx="1"/>
          </p:nvPr>
        </p:nvSpPr>
        <p:spPr/>
        <p:txBody>
          <a:bodyPr/>
          <a:lstStyle/>
          <a:p>
            <a:r>
              <a:rPr lang="en-US" altLang="en-US" dirty="0"/>
              <a:t>Survivors of active employees, funded and partially funded</a:t>
            </a:r>
            <a:r>
              <a:rPr lang="en-US" altLang="en-US" baseline="30000" dirty="0"/>
              <a:t>1</a:t>
            </a:r>
            <a:r>
              <a:rPr lang="en-US" altLang="en-US" dirty="0"/>
              <a:t> retirees receive a 12-month waiver of health premiums:</a:t>
            </a:r>
          </a:p>
          <a:p>
            <a:pPr lvl="1"/>
            <a:r>
              <a:rPr lang="en-US" altLang="en-US" dirty="0"/>
              <a:t>After the waiver, survivors pay the full non-funded survivor premium.</a:t>
            </a:r>
            <a:r>
              <a:rPr lang="en-US" altLang="en-US" baseline="30000" dirty="0"/>
              <a:t>2</a:t>
            </a:r>
          </a:p>
          <a:p>
            <a:r>
              <a:rPr lang="en-US" altLang="en-US" dirty="0"/>
              <a:t>Survivors of non-funded retirees pay full cost of premiums from date of retiree’s death.</a:t>
            </a:r>
          </a:p>
          <a:p>
            <a:r>
              <a:rPr lang="en-US" altLang="en-US" dirty="0"/>
              <a:t>Survivors pay full cost of dental and vision premiums from date of employee’s</a:t>
            </a:r>
            <a:r>
              <a:rPr lang="en-US" altLang="en-US" dirty="0">
                <a:solidFill>
                  <a:srgbClr val="FF0000"/>
                </a:solidFill>
              </a:rPr>
              <a:t> </a:t>
            </a:r>
            <a:r>
              <a:rPr lang="en-US" altLang="en-US" dirty="0"/>
              <a:t>or</a:t>
            </a:r>
            <a:r>
              <a:rPr lang="en-US" altLang="en-US" dirty="0">
                <a:solidFill>
                  <a:srgbClr val="FF0000"/>
                </a:solidFill>
              </a:rPr>
              <a:t> </a:t>
            </a:r>
            <a:r>
              <a:rPr lang="en-US" altLang="en-US" dirty="0"/>
              <a:t>retiree’s death.</a:t>
            </a:r>
          </a:p>
          <a:p>
            <a:r>
              <a:rPr lang="en-US" altLang="en-US" dirty="0"/>
              <a:t>Survivors of optional employer active employees and retirees must contact employer for premiums.</a:t>
            </a:r>
          </a:p>
          <a:p>
            <a:r>
              <a:rPr lang="en-US" altLang="en-US" dirty="0"/>
              <a:t>View monthly premiums at </a:t>
            </a:r>
            <a:r>
              <a:rPr lang="en-US" altLang="en-US" dirty="0">
                <a:hlinkClick r:id="rId3"/>
              </a:rPr>
              <a:t>peba.sc.gov/monthly-premiums</a:t>
            </a:r>
            <a:r>
              <a:rPr lang="en-US" altLang="en-US" dirty="0"/>
              <a:t>.</a:t>
            </a:r>
          </a:p>
        </p:txBody>
      </p:sp>
      <p:sp>
        <p:nvSpPr>
          <p:cNvPr id="4" name="Slide Number Placeholder 3">
            <a:extLst>
              <a:ext uri="{FF2B5EF4-FFF2-40B4-BE49-F238E27FC236}">
                <a16:creationId xmlns:a16="http://schemas.microsoft.com/office/drawing/2014/main" id="{B828A6D1-DDDF-46F4-9D0C-5134DEECC5BF}"/>
              </a:ext>
            </a:extLst>
          </p:cNvPr>
          <p:cNvSpPr>
            <a:spLocks noGrp="1"/>
          </p:cNvSpPr>
          <p:nvPr>
            <p:ph type="sldNum" sz="quarter" idx="12"/>
          </p:nvPr>
        </p:nvSpPr>
        <p:spPr/>
        <p:txBody>
          <a:bodyPr/>
          <a:lstStyle/>
          <a:p>
            <a:fld id="{28024367-D536-4F59-B2ED-0E7825EDA9AF}" type="slidenum">
              <a:rPr lang="en-US" smtClean="0"/>
              <a:pPr/>
              <a:t>10</a:t>
            </a:fld>
            <a:endParaRPr lang="en-US" dirty="0"/>
          </a:p>
        </p:txBody>
      </p:sp>
      <p:sp>
        <p:nvSpPr>
          <p:cNvPr id="7" name="Text Box 4">
            <a:extLst>
              <a:ext uri="{FF2B5EF4-FFF2-40B4-BE49-F238E27FC236}">
                <a16:creationId xmlns:a16="http://schemas.microsoft.com/office/drawing/2014/main" id="{9B756586-324C-4B2B-BA5C-2C258807A8D5}"/>
              </a:ext>
            </a:extLst>
          </p:cNvPr>
          <p:cNvSpPr txBox="1">
            <a:spLocks noChangeArrowheads="1"/>
          </p:cNvSpPr>
          <p:nvPr>
            <p:custDataLst>
              <p:tags r:id="rId1"/>
            </p:custDataLst>
          </p:nvPr>
        </p:nvSpPr>
        <p:spPr bwMode="auto">
          <a:xfrm>
            <a:off x="457198" y="5890962"/>
            <a:ext cx="8305800" cy="400110"/>
          </a:xfrm>
          <a:prstGeom prst="rect">
            <a:avLst/>
          </a:prstGeom>
          <a:noFill/>
          <a:ln w="9525">
            <a:noFill/>
            <a:miter lim="800000"/>
            <a:headEnd/>
            <a:tailEnd/>
          </a:ln>
        </p:spPr>
        <p:txBody>
          <a:bodyPr>
            <a:spAutoFit/>
          </a:bodyPr>
          <a:lstStyle/>
          <a:p>
            <a:pPr>
              <a:defRPr/>
            </a:pPr>
            <a:r>
              <a:rPr lang="en-US" altLang="en-US" sz="1000" kern="0" baseline="30000" dirty="0">
                <a:solidFill>
                  <a:schemeClr val="tx2"/>
                </a:solidFill>
              </a:rPr>
              <a:t>1</a:t>
            </a:r>
            <a:r>
              <a:rPr lang="en-US" sz="1000" dirty="0">
                <a:solidFill>
                  <a:schemeClr val="tx2"/>
                </a:solidFill>
              </a:rPr>
              <a:t>Survivors of partially funded retirees pay half the employer share during the waiver year. </a:t>
            </a:r>
          </a:p>
          <a:p>
            <a:pPr>
              <a:defRPr/>
            </a:pPr>
            <a:r>
              <a:rPr lang="en-US" altLang="en-US" sz="1000" kern="0" baseline="30000" dirty="0">
                <a:solidFill>
                  <a:schemeClr val="tx2"/>
                </a:solidFill>
              </a:rPr>
              <a:t>2</a:t>
            </a:r>
            <a:r>
              <a:rPr lang="en-US" sz="1000" dirty="0">
                <a:solidFill>
                  <a:schemeClr val="tx2"/>
                </a:solidFill>
              </a:rPr>
              <a:t>Survivors of an active employee who was killed in the line of duty pay the funded survivor premium after the waiver ends.</a:t>
            </a:r>
            <a:endParaRPr lang="en-US" altLang="en-US" sz="1000" kern="0" dirty="0">
              <a:solidFill>
                <a:schemeClr val="tx2"/>
              </a:solidFill>
            </a:endParaRPr>
          </a:p>
        </p:txBody>
      </p:sp>
    </p:spTree>
    <p:extLst>
      <p:ext uri="{BB962C8B-B14F-4D97-AF65-F5344CB8AC3E}">
        <p14:creationId xmlns:p14="http://schemas.microsoft.com/office/powerpoint/2010/main" val="2811085594"/>
      </p:ext>
    </p:extLst>
  </p:cSld>
  <p:clrMapOvr>
    <a:masterClrMapping/>
  </p:clrMapOvr>
  <mc:AlternateContent xmlns:mc="http://schemas.openxmlformats.org/markup-compatibility/2006" xmlns:p14="http://schemas.microsoft.com/office/powerpoint/2010/main">
    <mc:Choice Requires="p14">
      <p:transition spd="slow" p14:dur="2000" advTm="81171"/>
    </mc:Choice>
    <mc:Fallback xmlns="">
      <p:transition spd="slow" advTm="8117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11</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1262"/>
    </mc:Choice>
    <mc:Fallback xmlns="">
      <p:transition spd="slow" advTm="126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altLang="en-US" dirty="0"/>
              <a:t>The plan of benefits documents and benefits contracts contain complete descriptions of the health and dental plans and all other insurance benefits. Their terms and conditions govern all health benefits offered by or through PEBA. </a:t>
            </a:r>
          </a:p>
          <a:p>
            <a:endParaRPr lang="en-US" alt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41821"/>
    </mc:Choice>
    <mc:Fallback xmlns="">
      <p:transition spd="slow" advTm="4182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700E-2557-41FF-8460-7F4EC2069AEC}"/>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89B6F4BC-C32B-4178-A0A0-F087AF78A03A}"/>
              </a:ext>
            </a:extLst>
          </p:cNvPr>
          <p:cNvSpPr>
            <a:spLocks noGrp="1"/>
          </p:cNvSpPr>
          <p:nvPr>
            <p:ph idx="1"/>
          </p:nvPr>
        </p:nvSpPr>
        <p:spPr/>
        <p:txBody>
          <a:bodyPr/>
          <a:lstStyle/>
          <a:p>
            <a:r>
              <a:rPr lang="en-US" dirty="0"/>
              <a:t>Death benefits.</a:t>
            </a:r>
          </a:p>
          <a:p>
            <a:r>
              <a:rPr lang="en-US" dirty="0"/>
              <a:t>Life insurance.</a:t>
            </a:r>
          </a:p>
          <a:p>
            <a:r>
              <a:rPr lang="en-US" dirty="0"/>
              <a:t>MetLife Advantages.</a:t>
            </a:r>
          </a:p>
          <a:p>
            <a:r>
              <a:rPr lang="en-US" dirty="0"/>
              <a:t>Supplemental Long Term Disability.</a:t>
            </a:r>
          </a:p>
          <a:p>
            <a:r>
              <a:rPr lang="en-US" dirty="0"/>
              <a:t>Survivor coverage.</a:t>
            </a:r>
          </a:p>
        </p:txBody>
      </p:sp>
      <p:sp>
        <p:nvSpPr>
          <p:cNvPr id="4" name="Slide Number Placeholder 3">
            <a:extLst>
              <a:ext uri="{FF2B5EF4-FFF2-40B4-BE49-F238E27FC236}">
                <a16:creationId xmlns:a16="http://schemas.microsoft.com/office/drawing/2014/main" id="{EEA41F95-0823-40C8-B5CD-73B17EF344B3}"/>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712417379"/>
      </p:ext>
    </p:extLst>
  </p:cSld>
  <p:clrMapOvr>
    <a:masterClrMapping/>
  </p:clrMapOvr>
  <mc:AlternateContent xmlns:mc="http://schemas.openxmlformats.org/markup-compatibility/2006" xmlns:p14="http://schemas.microsoft.com/office/powerpoint/2010/main">
    <mc:Choice Requires="p14">
      <p:transition spd="slow" p14:dur="2000" advTm="16007"/>
    </mc:Choice>
    <mc:Fallback xmlns="">
      <p:transition spd="slow" advTm="160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07132-8E95-43E9-A514-7B3B4FFAA2EB}"/>
              </a:ext>
            </a:extLst>
          </p:cNvPr>
          <p:cNvSpPr>
            <a:spLocks noGrp="1"/>
          </p:cNvSpPr>
          <p:nvPr>
            <p:ph type="title"/>
          </p:nvPr>
        </p:nvSpPr>
        <p:spPr/>
        <p:txBody>
          <a:bodyPr/>
          <a:lstStyle/>
          <a:p>
            <a:r>
              <a:rPr lang="en-US" dirty="0"/>
              <a:t>How to administer death benefits</a:t>
            </a:r>
          </a:p>
        </p:txBody>
      </p:sp>
      <p:sp>
        <p:nvSpPr>
          <p:cNvPr id="3" name="Content Placeholder 2">
            <a:extLst>
              <a:ext uri="{FF2B5EF4-FFF2-40B4-BE49-F238E27FC236}">
                <a16:creationId xmlns:a16="http://schemas.microsoft.com/office/drawing/2014/main" id="{9B4F3D76-A53E-4451-903C-B0158BA56AE3}"/>
              </a:ext>
            </a:extLst>
          </p:cNvPr>
          <p:cNvSpPr>
            <a:spLocks noGrp="1"/>
          </p:cNvSpPr>
          <p:nvPr>
            <p:ph idx="1"/>
          </p:nvPr>
        </p:nvSpPr>
        <p:spPr/>
        <p:txBody>
          <a:bodyPr/>
          <a:lstStyle/>
          <a:p>
            <a:r>
              <a:rPr lang="en-US" dirty="0"/>
              <a:t>View the </a:t>
            </a:r>
            <a:r>
              <a:rPr lang="en-US" i="1" dirty="0">
                <a:hlinkClick r:id="rId2"/>
              </a:rPr>
              <a:t>Death of a covered employee</a:t>
            </a:r>
            <a:r>
              <a:rPr lang="en-US" i="1" dirty="0"/>
              <a:t> </a:t>
            </a:r>
            <a:r>
              <a:rPr lang="en-US" dirty="0"/>
              <a:t>life event checklist.</a:t>
            </a:r>
          </a:p>
          <a:p>
            <a:r>
              <a:rPr lang="en-US" dirty="0"/>
              <a:t>Submit termination in EBS.</a:t>
            </a:r>
          </a:p>
          <a:p>
            <a:r>
              <a:rPr lang="en-US" dirty="0"/>
              <a:t>Termination date is day after death for all coverage, except Optional Life. </a:t>
            </a:r>
          </a:p>
          <a:p>
            <a:r>
              <a:rPr lang="en-US" dirty="0"/>
              <a:t>Termination date for Optional Life is date of death.</a:t>
            </a:r>
          </a:p>
          <a:p>
            <a:r>
              <a:rPr lang="en-US" dirty="0"/>
              <a:t>Eligible survivors may continue coverage by completing a </a:t>
            </a:r>
            <a:r>
              <a:rPr lang="en-US" i="1" dirty="0">
                <a:hlinkClick r:id="rId3"/>
              </a:rPr>
              <a:t>Survivor Notice of Election</a:t>
            </a:r>
            <a:r>
              <a:rPr lang="en-US" dirty="0">
                <a:solidFill>
                  <a:srgbClr val="FF0000"/>
                </a:solidFill>
              </a:rPr>
              <a:t> </a:t>
            </a:r>
            <a:r>
              <a:rPr lang="en-US" dirty="0"/>
              <a:t>form</a:t>
            </a:r>
            <a:r>
              <a:rPr lang="en-US" dirty="0">
                <a:solidFill>
                  <a:srgbClr val="FF0000"/>
                </a:solidFill>
              </a:rPr>
              <a:t> </a:t>
            </a:r>
            <a:r>
              <a:rPr lang="en-US" dirty="0"/>
              <a:t>within 31 days of date of death.</a:t>
            </a:r>
          </a:p>
          <a:p>
            <a:endParaRPr lang="en-US" dirty="0"/>
          </a:p>
        </p:txBody>
      </p:sp>
      <p:sp>
        <p:nvSpPr>
          <p:cNvPr id="4" name="Slide Number Placeholder 3">
            <a:extLst>
              <a:ext uri="{FF2B5EF4-FFF2-40B4-BE49-F238E27FC236}">
                <a16:creationId xmlns:a16="http://schemas.microsoft.com/office/drawing/2014/main" id="{507C9B33-6449-4F66-B8F3-CE7694CB18D0}"/>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161507510"/>
      </p:ext>
    </p:extLst>
  </p:cSld>
  <p:clrMapOvr>
    <a:masterClrMapping/>
  </p:clrMapOvr>
  <mc:AlternateContent xmlns:mc="http://schemas.openxmlformats.org/markup-compatibility/2006" xmlns:p14="http://schemas.microsoft.com/office/powerpoint/2010/main">
    <mc:Choice Requires="p14">
      <p:transition spd="slow" p14:dur="2000" advTm="42151"/>
    </mc:Choice>
    <mc:Fallback xmlns="">
      <p:transition spd="slow" advTm="4215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4E84-896F-4841-BDD8-B3D34AC83EF0}"/>
              </a:ext>
            </a:extLst>
          </p:cNvPr>
          <p:cNvSpPr>
            <a:spLocks noGrp="1"/>
          </p:cNvSpPr>
          <p:nvPr>
            <p:ph type="title"/>
          </p:nvPr>
        </p:nvSpPr>
        <p:spPr/>
        <p:txBody>
          <a:bodyPr/>
          <a:lstStyle/>
          <a:p>
            <a:r>
              <a:rPr lang="en-US" dirty="0"/>
              <a:t>Life insurance</a:t>
            </a:r>
          </a:p>
        </p:txBody>
      </p:sp>
      <p:sp>
        <p:nvSpPr>
          <p:cNvPr id="3" name="Content Placeholder 2">
            <a:extLst>
              <a:ext uri="{FF2B5EF4-FFF2-40B4-BE49-F238E27FC236}">
                <a16:creationId xmlns:a16="http://schemas.microsoft.com/office/drawing/2014/main" id="{121B626E-EAD0-4F49-AF18-600DD015B205}"/>
              </a:ext>
            </a:extLst>
          </p:cNvPr>
          <p:cNvSpPr>
            <a:spLocks noGrp="1"/>
          </p:cNvSpPr>
          <p:nvPr>
            <p:ph idx="1"/>
          </p:nvPr>
        </p:nvSpPr>
        <p:spPr/>
        <p:txBody>
          <a:bodyPr>
            <a:normAutofit/>
          </a:bodyPr>
          <a:lstStyle/>
          <a:p>
            <a:r>
              <a:rPr lang="en-US" altLang="en-US" dirty="0"/>
              <a:t>Complete and submit the claim via </a:t>
            </a:r>
            <a:r>
              <a:rPr lang="en-US" altLang="en-US" dirty="0">
                <a:hlinkClick r:id="rId2"/>
              </a:rPr>
              <a:t>MetLink</a:t>
            </a:r>
            <a:r>
              <a:rPr lang="en-US" altLang="en-US" dirty="0"/>
              <a:t>.</a:t>
            </a:r>
          </a:p>
          <a:p>
            <a:pPr lvl="1"/>
            <a:r>
              <a:rPr lang="en-US" altLang="en-US" dirty="0"/>
              <a:t>See the Claims and appeals chapter of the </a:t>
            </a:r>
            <a:r>
              <a:rPr lang="en-US" altLang="en-US" i="1" dirty="0">
                <a:hlinkClick r:id="rId3"/>
              </a:rPr>
              <a:t>Benefits Administrator Manual</a:t>
            </a:r>
            <a:r>
              <a:rPr lang="en-US" altLang="en-US" i="1" dirty="0"/>
              <a:t> </a:t>
            </a:r>
            <a:r>
              <a:rPr lang="en-US" altLang="en-US" dirty="0"/>
              <a:t>and the </a:t>
            </a:r>
            <a:r>
              <a:rPr lang="en-US" altLang="en-US" i="1" dirty="0">
                <a:hlinkClick r:id="rId4"/>
              </a:rPr>
              <a:t>MetLink User Guide</a:t>
            </a:r>
            <a:r>
              <a:rPr lang="en-US" altLang="en-US" i="1" dirty="0"/>
              <a:t> </a:t>
            </a:r>
            <a:r>
              <a:rPr lang="en-US" altLang="en-US" dirty="0"/>
              <a:t>for details. </a:t>
            </a:r>
          </a:p>
          <a:p>
            <a:pPr lvl="1"/>
            <a:r>
              <a:rPr lang="en-US" altLang="en-US" dirty="0"/>
              <a:t>Can also submit MetLife’s </a:t>
            </a:r>
            <a:r>
              <a:rPr lang="en-US" altLang="en-US" i="1" dirty="0">
                <a:hlinkClick r:id="rId5"/>
              </a:rPr>
              <a:t>Life Insurance Claim</a:t>
            </a:r>
            <a:r>
              <a:rPr lang="en-US" altLang="en-US" i="1" dirty="0"/>
              <a:t> </a:t>
            </a:r>
            <a:r>
              <a:rPr lang="en-US" altLang="en-US" dirty="0"/>
              <a:t>form or call MetLife at 800.638.6420.</a:t>
            </a:r>
          </a:p>
          <a:p>
            <a:r>
              <a:rPr lang="en-US" altLang="en-US" dirty="0"/>
              <a:t>MetLife will contact the beneficiary.</a:t>
            </a:r>
          </a:p>
          <a:p>
            <a:r>
              <a:rPr lang="en-US" dirty="0"/>
              <a:t>MetLife will pay Accidental Death and Dismemberment benefits, when applicable.</a:t>
            </a:r>
          </a:p>
          <a:p>
            <a:pPr lvl="1"/>
            <a:r>
              <a:rPr lang="en-US" altLang="en-US" dirty="0"/>
              <a:t>Benefit amount based on percentage of the amount of life insurance coverage elected. </a:t>
            </a:r>
          </a:p>
          <a:p>
            <a:pPr lvl="1"/>
            <a:r>
              <a:rPr lang="en-US" altLang="en-US" dirty="0"/>
              <a:t>Percentage determined by type of loss.</a:t>
            </a:r>
          </a:p>
          <a:p>
            <a:r>
              <a:rPr lang="en-US" altLang="en-US" dirty="0"/>
              <a:t>Dependent Life coverage ends on the subscriber’s date of death. </a:t>
            </a:r>
          </a:p>
          <a:p>
            <a:endParaRPr lang="en-US" altLang="en-US" dirty="0"/>
          </a:p>
          <a:p>
            <a:endParaRPr lang="en-US" dirty="0"/>
          </a:p>
        </p:txBody>
      </p:sp>
      <p:sp>
        <p:nvSpPr>
          <p:cNvPr id="4" name="Slide Number Placeholder 3">
            <a:extLst>
              <a:ext uri="{FF2B5EF4-FFF2-40B4-BE49-F238E27FC236}">
                <a16:creationId xmlns:a16="http://schemas.microsoft.com/office/drawing/2014/main" id="{E2896112-0CA1-4B60-B824-52B1C6E0E9A7}"/>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788867019"/>
      </p:ext>
    </p:extLst>
  </p:cSld>
  <p:clrMapOvr>
    <a:masterClrMapping/>
  </p:clrMapOvr>
  <mc:AlternateContent xmlns:mc="http://schemas.openxmlformats.org/markup-compatibility/2006" xmlns:p14="http://schemas.microsoft.com/office/powerpoint/2010/main">
    <mc:Choice Requires="p14">
      <p:transition spd="slow" p14:dur="2000" advTm="25715"/>
    </mc:Choice>
    <mc:Fallback xmlns="">
      <p:transition spd="slow" advTm="2571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52B40-AC30-4ADA-86FC-4641DE39A7A6}"/>
              </a:ext>
            </a:extLst>
          </p:cNvPr>
          <p:cNvSpPr>
            <a:spLocks noGrp="1"/>
          </p:cNvSpPr>
          <p:nvPr>
            <p:ph type="title"/>
          </p:nvPr>
        </p:nvSpPr>
        <p:spPr/>
        <p:txBody>
          <a:bodyPr/>
          <a:lstStyle/>
          <a:p>
            <a:r>
              <a:rPr lang="en-US" dirty="0"/>
              <a:t>MetLife Advantages</a:t>
            </a:r>
          </a:p>
        </p:txBody>
      </p:sp>
      <p:sp>
        <p:nvSpPr>
          <p:cNvPr id="3" name="Content Placeholder 2">
            <a:extLst>
              <a:ext uri="{FF2B5EF4-FFF2-40B4-BE49-F238E27FC236}">
                <a16:creationId xmlns:a16="http://schemas.microsoft.com/office/drawing/2014/main" id="{4862431E-3FAC-4D1B-BF65-56364C9F22BE}"/>
              </a:ext>
            </a:extLst>
          </p:cNvPr>
          <p:cNvSpPr>
            <a:spLocks noGrp="1"/>
          </p:cNvSpPr>
          <p:nvPr>
            <p:ph idx="1"/>
          </p:nvPr>
        </p:nvSpPr>
        <p:spPr/>
        <p:txBody>
          <a:bodyPr/>
          <a:lstStyle/>
          <a:p>
            <a:r>
              <a:rPr lang="en-US" dirty="0"/>
              <a:t>MetLife offers to all members:</a:t>
            </a:r>
          </a:p>
          <a:p>
            <a:pPr lvl="1"/>
            <a:r>
              <a:rPr lang="en-US" dirty="0"/>
              <a:t>Funeral assistance, planning and discount services.</a:t>
            </a:r>
          </a:p>
          <a:p>
            <a:pPr lvl="1"/>
            <a:r>
              <a:rPr lang="en-US" dirty="0"/>
              <a:t>Beneficiary claim assistance.</a:t>
            </a:r>
          </a:p>
          <a:p>
            <a:pPr lvl="1"/>
            <a:r>
              <a:rPr lang="en-US" dirty="0"/>
              <a:t>Estate resolution services. </a:t>
            </a:r>
          </a:p>
          <a:p>
            <a:r>
              <a:rPr lang="en-US" dirty="0"/>
              <a:t>MetLife offers to employees with Basic Life insurance:</a:t>
            </a:r>
          </a:p>
          <a:p>
            <a:pPr lvl="1"/>
            <a:r>
              <a:rPr lang="en-US" dirty="0"/>
              <a:t>Grief counseling.</a:t>
            </a:r>
          </a:p>
          <a:p>
            <a:r>
              <a:rPr lang="en-US" dirty="0"/>
              <a:t>MetLife offers to employees with Optional Life insurance:</a:t>
            </a:r>
          </a:p>
          <a:p>
            <a:pPr lvl="1"/>
            <a:r>
              <a:rPr lang="en-US" dirty="0"/>
              <a:t>Will preparation service.</a:t>
            </a:r>
          </a:p>
          <a:p>
            <a:r>
              <a:rPr lang="en-US" dirty="0"/>
              <a:t>Share </a:t>
            </a:r>
            <a:r>
              <a:rPr lang="en-US" i="1" dirty="0">
                <a:hlinkClick r:id="rId2"/>
              </a:rPr>
              <a:t>MetLife Advantages: No-cost Services When You Need Them Most</a:t>
            </a:r>
            <a:r>
              <a:rPr lang="en-US" i="1" dirty="0"/>
              <a:t> </a:t>
            </a:r>
            <a:r>
              <a:rPr lang="en-US" dirty="0"/>
              <a:t>flyer. </a:t>
            </a:r>
          </a:p>
          <a:p>
            <a:pPr marL="0" indent="0">
              <a:buNone/>
            </a:pPr>
            <a:endParaRPr lang="en-US" dirty="0"/>
          </a:p>
        </p:txBody>
      </p:sp>
      <p:sp>
        <p:nvSpPr>
          <p:cNvPr id="4" name="Slide Number Placeholder 3">
            <a:extLst>
              <a:ext uri="{FF2B5EF4-FFF2-40B4-BE49-F238E27FC236}">
                <a16:creationId xmlns:a16="http://schemas.microsoft.com/office/drawing/2014/main" id="{BBB7A985-1A73-4F09-9D18-1259F4F7F63B}"/>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927175013"/>
      </p:ext>
    </p:extLst>
  </p:cSld>
  <p:clrMapOvr>
    <a:masterClrMapping/>
  </p:clrMapOvr>
  <mc:AlternateContent xmlns:mc="http://schemas.openxmlformats.org/markup-compatibility/2006" xmlns:p14="http://schemas.microsoft.com/office/powerpoint/2010/main">
    <mc:Choice Requires="p14">
      <p:transition spd="slow" p14:dur="2000" advTm="41713"/>
    </mc:Choice>
    <mc:Fallback xmlns="">
      <p:transition spd="slow" advTm="4171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C10E-D5FA-45AD-80D9-4B91128BB130}"/>
              </a:ext>
            </a:extLst>
          </p:cNvPr>
          <p:cNvSpPr>
            <a:spLocks noGrp="1"/>
          </p:cNvSpPr>
          <p:nvPr>
            <p:ph type="title"/>
          </p:nvPr>
        </p:nvSpPr>
        <p:spPr/>
        <p:txBody>
          <a:bodyPr/>
          <a:lstStyle/>
          <a:p>
            <a:r>
              <a:rPr lang="en-US" dirty="0"/>
              <a:t>Supplemental Long Term Disability</a:t>
            </a:r>
          </a:p>
        </p:txBody>
      </p:sp>
      <p:sp>
        <p:nvSpPr>
          <p:cNvPr id="3" name="Content Placeholder 2">
            <a:extLst>
              <a:ext uri="{FF2B5EF4-FFF2-40B4-BE49-F238E27FC236}">
                <a16:creationId xmlns:a16="http://schemas.microsoft.com/office/drawing/2014/main" id="{F69EDB97-EDB5-4A7C-A0F4-B75638A00DFC}"/>
              </a:ext>
            </a:extLst>
          </p:cNvPr>
          <p:cNvSpPr>
            <a:spLocks noGrp="1"/>
          </p:cNvSpPr>
          <p:nvPr>
            <p:ph idx="1"/>
          </p:nvPr>
        </p:nvSpPr>
        <p:spPr/>
        <p:txBody>
          <a:bodyPr/>
          <a:lstStyle/>
          <a:p>
            <a:r>
              <a:rPr lang="en-US" dirty="0"/>
              <a:t>If member dies while SLTD benefits are payable, The Standard will pay any remaining unpaid benefit to eligible survivor. </a:t>
            </a:r>
          </a:p>
          <a:p>
            <a:r>
              <a:rPr lang="en-US" dirty="0"/>
              <a:t>Benefit equal to three months of SLTD benefit, not reduced by deductible income. </a:t>
            </a:r>
          </a:p>
          <a:p>
            <a:pPr lvl="1"/>
            <a:r>
              <a:rPr lang="en-US" dirty="0"/>
              <a:t>Not available if benefits and claim have reached maximum.</a:t>
            </a:r>
          </a:p>
          <a:p>
            <a:pPr lvl="1"/>
            <a:r>
              <a:rPr lang="en-US" dirty="0"/>
              <a:t>Not available if approved for or receiving lifetime security benefit. </a:t>
            </a:r>
          </a:p>
          <a:p>
            <a:endParaRPr lang="en-US" dirty="0"/>
          </a:p>
        </p:txBody>
      </p:sp>
      <p:sp>
        <p:nvSpPr>
          <p:cNvPr id="4" name="Slide Number Placeholder 3">
            <a:extLst>
              <a:ext uri="{FF2B5EF4-FFF2-40B4-BE49-F238E27FC236}">
                <a16:creationId xmlns:a16="http://schemas.microsoft.com/office/drawing/2014/main" id="{E0C92C32-ADFE-4898-93A9-0E7C2233FCA6}"/>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3082110331"/>
      </p:ext>
    </p:extLst>
  </p:cSld>
  <p:clrMapOvr>
    <a:masterClrMapping/>
  </p:clrMapOvr>
  <mc:AlternateContent xmlns:mc="http://schemas.openxmlformats.org/markup-compatibility/2006" xmlns:p14="http://schemas.microsoft.com/office/powerpoint/2010/main">
    <mc:Choice Requires="p14">
      <p:transition spd="slow" p14:dur="2000" advTm="40497"/>
    </mc:Choice>
    <mc:Fallback xmlns="">
      <p:transition spd="slow" advTm="4049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CC775-B6E0-419A-9C4A-B8EE71C23E02}"/>
              </a:ext>
            </a:extLst>
          </p:cNvPr>
          <p:cNvSpPr>
            <a:spLocks noGrp="1"/>
          </p:cNvSpPr>
          <p:nvPr>
            <p:ph type="title"/>
          </p:nvPr>
        </p:nvSpPr>
        <p:spPr/>
        <p:txBody>
          <a:bodyPr/>
          <a:lstStyle/>
          <a:p>
            <a:r>
              <a:rPr lang="en-US" dirty="0"/>
              <a:t>Survivor coverage</a:t>
            </a:r>
          </a:p>
        </p:txBody>
      </p:sp>
      <p:sp>
        <p:nvSpPr>
          <p:cNvPr id="3" name="Content Placeholder 2">
            <a:extLst>
              <a:ext uri="{FF2B5EF4-FFF2-40B4-BE49-F238E27FC236}">
                <a16:creationId xmlns:a16="http://schemas.microsoft.com/office/drawing/2014/main" id="{7822158E-F005-4862-9CF6-FB1E55A1423B}"/>
              </a:ext>
            </a:extLst>
          </p:cNvPr>
          <p:cNvSpPr>
            <a:spLocks noGrp="1"/>
          </p:cNvSpPr>
          <p:nvPr>
            <p:ph idx="1"/>
          </p:nvPr>
        </p:nvSpPr>
        <p:spPr/>
        <p:txBody>
          <a:bodyPr/>
          <a:lstStyle/>
          <a:p>
            <a:r>
              <a:rPr lang="en-US" altLang="en-US" dirty="0"/>
              <a:t>Ends when:</a:t>
            </a:r>
          </a:p>
          <a:p>
            <a:pPr lvl="1"/>
            <a:r>
              <a:rPr lang="en-US" altLang="en-US" dirty="0"/>
              <a:t>Surviving spouse drops all PEBA-sponsored coverage.</a:t>
            </a:r>
          </a:p>
          <a:p>
            <a:pPr lvl="1"/>
            <a:r>
              <a:rPr lang="en-US" altLang="en-US" dirty="0"/>
              <a:t>Surviving spouse remarries or fails to pay premium.</a:t>
            </a:r>
          </a:p>
          <a:p>
            <a:pPr lvl="1"/>
            <a:r>
              <a:rPr lang="en-US" altLang="en-US" dirty="0"/>
              <a:t>Surviving child is no longer eligible as a dependent or fails to pay premium.</a:t>
            </a:r>
          </a:p>
          <a:p>
            <a:r>
              <a:rPr lang="en-US" dirty="0"/>
              <a:t>Survivor eligible for COBRA continuation of coverage if a dependent with health, dental or vision coverage.</a:t>
            </a:r>
            <a:endParaRPr lang="en-US" altLang="en-US" dirty="0"/>
          </a:p>
          <a:p>
            <a:pPr lvl="1"/>
            <a:endParaRPr lang="en-US" altLang="en-US" dirty="0"/>
          </a:p>
          <a:p>
            <a:endParaRPr lang="en-US" dirty="0"/>
          </a:p>
        </p:txBody>
      </p:sp>
      <p:sp>
        <p:nvSpPr>
          <p:cNvPr id="4" name="Slide Number Placeholder 3">
            <a:extLst>
              <a:ext uri="{FF2B5EF4-FFF2-40B4-BE49-F238E27FC236}">
                <a16:creationId xmlns:a16="http://schemas.microsoft.com/office/drawing/2014/main" id="{AAE9B265-3387-4D3B-8A39-CBAF4426666A}"/>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1126767950"/>
      </p:ext>
    </p:extLst>
  </p:cSld>
  <p:clrMapOvr>
    <a:masterClrMapping/>
  </p:clrMapOvr>
  <mc:AlternateContent xmlns:mc="http://schemas.openxmlformats.org/markup-compatibility/2006" xmlns:p14="http://schemas.microsoft.com/office/powerpoint/2010/main">
    <mc:Choice Requires="p14">
      <p:transition spd="slow" p14:dur="2000" advTm="38164"/>
    </mc:Choice>
    <mc:Fallback xmlns="">
      <p:transition spd="slow" advTm="3816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2A8F-32AE-4D2D-9092-298EA0FD79B0}"/>
              </a:ext>
            </a:extLst>
          </p:cNvPr>
          <p:cNvSpPr>
            <a:spLocks noGrp="1"/>
          </p:cNvSpPr>
          <p:nvPr>
            <p:ph type="title"/>
          </p:nvPr>
        </p:nvSpPr>
        <p:spPr/>
        <p:txBody>
          <a:bodyPr/>
          <a:lstStyle/>
          <a:p>
            <a:r>
              <a:rPr lang="en-US" dirty="0"/>
              <a:t>Survivor enrollment</a:t>
            </a:r>
          </a:p>
        </p:txBody>
      </p:sp>
      <p:sp>
        <p:nvSpPr>
          <p:cNvPr id="3" name="Content Placeholder 2">
            <a:extLst>
              <a:ext uri="{FF2B5EF4-FFF2-40B4-BE49-F238E27FC236}">
                <a16:creationId xmlns:a16="http://schemas.microsoft.com/office/drawing/2014/main" id="{0440F890-3141-4919-B49F-42C9470E0468}"/>
              </a:ext>
            </a:extLst>
          </p:cNvPr>
          <p:cNvSpPr>
            <a:spLocks noGrp="1"/>
          </p:cNvSpPr>
          <p:nvPr>
            <p:ph idx="1"/>
          </p:nvPr>
        </p:nvSpPr>
        <p:spPr/>
        <p:txBody>
          <a:bodyPr/>
          <a:lstStyle/>
          <a:p>
            <a:r>
              <a:rPr lang="en-US" altLang="en-US" dirty="0"/>
              <a:t>PEBA assists with enrollment of survivors of active employees and retirees of:</a:t>
            </a:r>
          </a:p>
          <a:p>
            <a:pPr lvl="1"/>
            <a:r>
              <a:rPr lang="en-US" altLang="en-US" dirty="0"/>
              <a:t>State agencies;</a:t>
            </a:r>
          </a:p>
          <a:p>
            <a:pPr lvl="1"/>
            <a:r>
              <a:rPr lang="en-US" altLang="en-US" dirty="0"/>
              <a:t>Public higher education institutions;</a:t>
            </a:r>
          </a:p>
          <a:p>
            <a:pPr lvl="1"/>
            <a:r>
              <a:rPr lang="en-US" altLang="en-US" dirty="0"/>
              <a:t>Public school districts; and</a:t>
            </a:r>
          </a:p>
          <a:p>
            <a:pPr lvl="1"/>
            <a:r>
              <a:rPr lang="en-US" altLang="en-US" dirty="0"/>
              <a:t>Charter schools that participate in both insurance and retirement.</a:t>
            </a:r>
          </a:p>
          <a:p>
            <a:r>
              <a:rPr lang="en-US" altLang="en-US" dirty="0"/>
              <a:t>Optional employers and charter schools that participate in insurance only</a:t>
            </a:r>
            <a:r>
              <a:rPr lang="en-US" altLang="en-US" dirty="0">
                <a:solidFill>
                  <a:srgbClr val="FF0000"/>
                </a:solidFill>
              </a:rPr>
              <a:t> </a:t>
            </a:r>
            <a:r>
              <a:rPr lang="en-US" altLang="en-US" dirty="0"/>
              <a:t>assist with enrollment of survivors of their active employees and retirees.</a:t>
            </a:r>
          </a:p>
          <a:p>
            <a:endParaRPr lang="en-US" dirty="0"/>
          </a:p>
        </p:txBody>
      </p:sp>
      <p:sp>
        <p:nvSpPr>
          <p:cNvPr id="4" name="Slide Number Placeholder 3">
            <a:extLst>
              <a:ext uri="{FF2B5EF4-FFF2-40B4-BE49-F238E27FC236}">
                <a16:creationId xmlns:a16="http://schemas.microsoft.com/office/drawing/2014/main" id="{DA164AE5-9F35-41D5-B4E4-7CD3E543272B}"/>
              </a:ext>
            </a:extLst>
          </p:cNvPr>
          <p:cNvSpPr>
            <a:spLocks noGrp="1"/>
          </p:cNvSpPr>
          <p:nvPr>
            <p:ph type="sldNum" sz="quarter" idx="12"/>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3818989532"/>
      </p:ext>
    </p:extLst>
  </p:cSld>
  <p:clrMapOvr>
    <a:masterClrMapping/>
  </p:clrMapOvr>
  <mc:AlternateContent xmlns:mc="http://schemas.openxmlformats.org/markup-compatibility/2006" xmlns:p14="http://schemas.microsoft.com/office/powerpoint/2010/main">
    <mc:Choice Requires="p14">
      <p:transition spd="slow" p14:dur="2000" advTm="30463"/>
    </mc:Choice>
    <mc:Fallback xmlns="">
      <p:transition spd="slow" advTm="3046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2&quot;/&gt;&lt;/TableIndex&gt;&lt;/ShapeTextInfo&gt;"/>
  <p:tag name="HTML_SHAPEINFO" val="&lt;ThreeDShapeInfo&gt;&lt;uuid val=&quot;{72EBB6D6-F854-4296-B7DF-ED00EA43865F}&quot;/&gt;&lt;isInvalidForFieldText val=&quot;0&quot;/&gt;&lt;Image&gt;&lt;filename val=&quot;C:\Users\rscald\AppData\Local\Temp\CP17684170892406Session\CPTrustFolder17684170892421\PPTImport17684171035750\data\asimages\{72EBB6D6-F854-4296-B7DF-ED00EA43865F}_15.png&quot;/&gt;&lt;left val=&quot;44&quot;/&gt;&lt;top val=&quot;672&quot;/&gt;&lt;width val=&quot;876&quot;/&gt;&lt;height val=&quot;46&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5466</TotalTime>
  <Words>636</Words>
  <Application>Microsoft Office PowerPoint</Application>
  <PresentationFormat>On-screen Show (4:3)</PresentationFormat>
  <Paragraphs>77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Tw Cen MT Condensed</vt:lpstr>
      <vt:lpstr>Office Theme</vt:lpstr>
      <vt:lpstr>Death</vt:lpstr>
      <vt:lpstr>Important information</vt:lpstr>
      <vt:lpstr>Topics</vt:lpstr>
      <vt:lpstr>How to administer death benefits</vt:lpstr>
      <vt:lpstr>Life insurance</vt:lpstr>
      <vt:lpstr>MetLife Advantages</vt:lpstr>
      <vt:lpstr>Supplemental Long Term Disability</vt:lpstr>
      <vt:lpstr>Survivor coverage</vt:lpstr>
      <vt:lpstr>Survivor enrollment</vt:lpstr>
      <vt:lpstr>Survivor premiums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71</cp:revision>
  <cp:lastPrinted>2019-12-11T18:59:44Z</cp:lastPrinted>
  <dcterms:created xsi:type="dcterms:W3CDTF">2020-07-16T13:39:51Z</dcterms:created>
  <dcterms:modified xsi:type="dcterms:W3CDTF">2023-11-29T17:00:38Z</dcterms:modified>
</cp:coreProperties>
</file>