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handoutMasterIdLst>
    <p:handoutMasterId r:id="rId16"/>
  </p:handoutMasterIdLst>
  <p:sldIdLst>
    <p:sldId id="256" r:id="rId2"/>
    <p:sldId id="269" r:id="rId3"/>
    <p:sldId id="456" r:id="rId4"/>
    <p:sldId id="458" r:id="rId5"/>
    <p:sldId id="385" r:id="rId6"/>
    <p:sldId id="459" r:id="rId7"/>
    <p:sldId id="457" r:id="rId8"/>
    <p:sldId id="460" r:id="rId9"/>
    <p:sldId id="461" r:id="rId10"/>
    <p:sldId id="462" r:id="rId11"/>
    <p:sldId id="467" r:id="rId12"/>
    <p:sldId id="468" r:id="rId13"/>
    <p:sldId id="263" r:id="rId14"/>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97E5F28-656C-8C20-6516-2A2596813B2D}" name="Jennifer S. Dolder" initials="JSD" userId="S::rdoldj@peba.sc.gov::adc8f237-6518-4fda-a594-f6aaccffabfd" providerId="AD"/>
  <p188:author id="{2662FCED-3CB1-522E-15EA-062129AC35EB}" name="Jacalin C. Shealy" initials="JCS" userId="S::rsheaj@peba.sc.gov::f84f2503-b769-474a-82a5-577d5644449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eather H. Young" initials="HHY" lastIdx="7" clrIdx="0">
    <p:extLst>
      <p:ext uri="{19B8F6BF-5375-455C-9EA6-DF929625EA0E}">
        <p15:presenceInfo xmlns:p15="http://schemas.microsoft.com/office/powerpoint/2012/main" userId="S::ryounh@peba.sc.gov::9a85b619-8fd1-4dec-b439-2514df7fe89a" providerId="AD"/>
      </p:ext>
    </p:extLst>
  </p:cmAuthor>
  <p:cmAuthor id="2" name="Lori A. Black" initials="LAB" lastIdx="14" clrIdx="1">
    <p:extLst>
      <p:ext uri="{19B8F6BF-5375-455C-9EA6-DF929625EA0E}">
        <p15:presenceInfo xmlns:p15="http://schemas.microsoft.com/office/powerpoint/2012/main" userId="S::rblacl@peba.sc.gov::ce3d0310-1744-48c0-ba53-89825765248b" providerId="AD"/>
      </p:ext>
    </p:extLst>
  </p:cmAuthor>
  <p:cmAuthor id="3" name="Jessica Moak" initials="JM" lastIdx="8" clrIdx="2">
    <p:extLst>
      <p:ext uri="{19B8F6BF-5375-455C-9EA6-DF929625EA0E}">
        <p15:presenceInfo xmlns:p15="http://schemas.microsoft.com/office/powerpoint/2012/main" userId="S::rmoakj@peba.sc.gov::aefcb452-2607-4fbc-8c60-dfa075c160aa" providerId="AD"/>
      </p:ext>
    </p:extLst>
  </p:cmAuthor>
  <p:cmAuthor id="4" name="Jennifer S. Dolder" initials="JSD" lastIdx="12" clrIdx="3">
    <p:extLst>
      <p:ext uri="{19B8F6BF-5375-455C-9EA6-DF929625EA0E}">
        <p15:presenceInfo xmlns:p15="http://schemas.microsoft.com/office/powerpoint/2012/main" userId="S::rdoldj@peba.sc.gov::adc8f237-6518-4fda-a594-f6aaccffabf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A50000"/>
    <a:srgbClr val="595959"/>
    <a:srgbClr val="006D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5652" autoAdjust="0"/>
  </p:normalViewPr>
  <p:slideViewPr>
    <p:cSldViewPr snapToGrid="0">
      <p:cViewPr varScale="1">
        <p:scale>
          <a:sx n="114" d="100"/>
          <a:sy n="114" d="100"/>
        </p:scale>
        <p:origin x="1506" y="102"/>
      </p:cViewPr>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65" d="100"/>
          <a:sy n="65" d="100"/>
        </p:scale>
        <p:origin x="3082"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CC20F16F-8811-4B51-BB31-320552CC85AF}" type="datetimeFigureOut">
              <a:rPr lang="en-US" smtClean="0"/>
              <a:t>11/29/2023</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193DC886-A8FF-4ABE-9C42-E1F14DBEB2B0}" type="slidenum">
              <a:rPr lang="en-US" smtClean="0"/>
              <a:t>‹#›</a:t>
            </a:fld>
            <a:endParaRPr lang="en-US"/>
          </a:p>
        </p:txBody>
      </p:sp>
    </p:spTree>
    <p:extLst>
      <p:ext uri="{BB962C8B-B14F-4D97-AF65-F5344CB8AC3E}">
        <p14:creationId xmlns:p14="http://schemas.microsoft.com/office/powerpoint/2010/main" val="36038373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6B005CDC-F66A-4EA3-93A4-41602AB21081}" type="datetimeFigureOut">
              <a:rPr lang="en-US" smtClean="0"/>
              <a:t>11/29/2023</a:t>
            </a:fld>
            <a:endParaRPr lang="en-US"/>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036C5A97-FE1B-4EFC-9C73-B1258035E011}" type="slidenum">
              <a:rPr lang="en-US" smtClean="0"/>
              <a:t>‹#›</a:t>
            </a:fld>
            <a:endParaRPr lang="en-US"/>
          </a:p>
        </p:txBody>
      </p:sp>
    </p:spTree>
    <p:extLst>
      <p:ext uri="{BB962C8B-B14F-4D97-AF65-F5344CB8AC3E}">
        <p14:creationId xmlns:p14="http://schemas.microsoft.com/office/powerpoint/2010/main" val="3717717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hyperlink" Target="peba.sc.gov/contact" TargetMode="External"/><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8" Type="http://schemas.openxmlformats.org/officeDocument/2006/relationships/hyperlink" Target="http://www.twitter.com/scpeba" TargetMode="External"/><Relationship Id="rId3" Type="http://schemas.openxmlformats.org/officeDocument/2006/relationships/image" Target="../media/image6.png"/><Relationship Id="rId7" Type="http://schemas.openxmlformats.org/officeDocument/2006/relationships/image" Target="../media/image3.png"/><Relationship Id="rId12" Type="http://schemas.openxmlformats.org/officeDocument/2006/relationships/hyperlink" Target="https://www.instagram.com/s.c.peba/" TargetMode="External"/><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9.png"/><Relationship Id="rId11" Type="http://schemas.openxmlformats.org/officeDocument/2006/relationships/hyperlink" Target="http://www.linkedin.com/company/south-carolina-public-employee-benefit-authority/" TargetMode="External"/><Relationship Id="rId5" Type="http://schemas.openxmlformats.org/officeDocument/2006/relationships/image" Target="../media/image8.png"/><Relationship Id="rId10" Type="http://schemas.openxmlformats.org/officeDocument/2006/relationships/hyperlink" Target="http://www.youtube.com/c/pebatv" TargetMode="External"/><Relationship Id="rId4" Type="http://schemas.openxmlformats.org/officeDocument/2006/relationships/image" Target="../media/image7.png"/><Relationship Id="rId9" Type="http://schemas.openxmlformats.org/officeDocument/2006/relationships/hyperlink" Target="http://www.facebook.com/scpeba" TargetMode="Externa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E053CD0-4157-422F-B7CE-6EF7B499C11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7" cy="6857998"/>
          </a:xfrm>
          <a:prstGeom prst="rect">
            <a:avLst/>
          </a:prstGeom>
        </p:spPr>
      </p:pic>
      <p:sp>
        <p:nvSpPr>
          <p:cNvPr id="2" name="Title 1"/>
          <p:cNvSpPr>
            <a:spLocks noGrp="1"/>
          </p:cNvSpPr>
          <p:nvPr>
            <p:ph type="ctrTitle" hasCustomPrompt="1"/>
          </p:nvPr>
        </p:nvSpPr>
        <p:spPr>
          <a:xfrm>
            <a:off x="1645920" y="2286000"/>
            <a:ext cx="6641869" cy="2286000"/>
          </a:xfrm>
        </p:spPr>
        <p:txBody>
          <a:bodyPr anchor="ctr" anchorCtr="0">
            <a:normAutofit/>
          </a:bodyPr>
          <a:lstStyle>
            <a:lvl1pPr algn="l">
              <a:defRPr sz="5000" b="1">
                <a:solidFill>
                  <a:schemeClr val="accent2"/>
                </a:solidFill>
                <a:latin typeface="Times New Roman" panose="02020603050405020304" pitchFamily="18" charset="0"/>
                <a:cs typeface="Times New Roman" panose="02020603050405020304" pitchFamily="18" charset="0"/>
              </a:defRPr>
            </a:lvl1pPr>
          </a:lstStyle>
          <a:p>
            <a:r>
              <a:rPr lang="en-US" dirty="0"/>
              <a:t>Click to edit title</a:t>
            </a:r>
          </a:p>
        </p:txBody>
      </p:sp>
      <p:sp>
        <p:nvSpPr>
          <p:cNvPr id="3" name="Subtitle 2"/>
          <p:cNvSpPr>
            <a:spLocks noGrp="1"/>
          </p:cNvSpPr>
          <p:nvPr>
            <p:ph type="subTitle" idx="1" hasCustomPrompt="1"/>
          </p:nvPr>
        </p:nvSpPr>
        <p:spPr>
          <a:xfrm>
            <a:off x="1645920" y="4754880"/>
            <a:ext cx="6641869" cy="1463040"/>
          </a:xfrm>
        </p:spPr>
        <p:txBody>
          <a:bodyPr anchor="t" anchorCtr="0">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a:t>
            </a:r>
          </a:p>
        </p:txBody>
      </p:sp>
    </p:spTree>
    <p:extLst>
      <p:ext uri="{BB962C8B-B14F-4D97-AF65-F5344CB8AC3E}">
        <p14:creationId xmlns:p14="http://schemas.microsoft.com/office/powerpoint/2010/main" val="1215254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3E83DF9-E00E-4BB3-A617-E96FA563FA9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2" name="Title 1"/>
          <p:cNvSpPr>
            <a:spLocks noGrp="1"/>
          </p:cNvSpPr>
          <p:nvPr>
            <p:ph type="title" hasCustomPrompt="1"/>
          </p:nvPr>
        </p:nvSpPr>
        <p:spPr>
          <a:xfrm>
            <a:off x="1645920" y="1828800"/>
            <a:ext cx="6693408" cy="2286000"/>
          </a:xfrm>
        </p:spPr>
        <p:txBody>
          <a:bodyPr anchor="ctr">
            <a:normAutofit/>
          </a:bodyPr>
          <a:lstStyle>
            <a:lvl1pPr>
              <a:defRPr sz="4000" b="1" baseline="0">
                <a:solidFill>
                  <a:schemeClr val="accent2"/>
                </a:solidFill>
                <a:latin typeface="Times New Roman" panose="02020603050405020304" pitchFamily="18" charset="0"/>
                <a:cs typeface="Times New Roman" panose="02020603050405020304" pitchFamily="18" charset="0"/>
              </a:defRPr>
            </a:lvl1pPr>
          </a:lstStyle>
          <a:p>
            <a:r>
              <a:rPr lang="en-US" dirty="0"/>
              <a:t>Click to section title</a:t>
            </a:r>
          </a:p>
        </p:txBody>
      </p:sp>
      <p:sp>
        <p:nvSpPr>
          <p:cNvPr id="10" name="Slide Number Placeholder 5"/>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Subtitle 2"/>
          <p:cNvSpPr>
            <a:spLocks noGrp="1"/>
          </p:cNvSpPr>
          <p:nvPr>
            <p:ph type="subTitle" idx="13" hasCustomPrompt="1"/>
          </p:nvPr>
        </p:nvSpPr>
        <p:spPr>
          <a:xfrm>
            <a:off x="1645920" y="4297680"/>
            <a:ext cx="6693408" cy="1368398"/>
          </a:xfrm>
        </p:spPr>
        <p:txBody>
          <a:bodyPr anchor="t" anchorCtr="0">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section subtitle</a:t>
            </a:r>
          </a:p>
        </p:txBody>
      </p:sp>
    </p:spTree>
    <p:extLst>
      <p:ext uri="{BB962C8B-B14F-4D97-AF65-F5344CB8AC3E}">
        <p14:creationId xmlns:p14="http://schemas.microsoft.com/office/powerpoint/2010/main" val="89538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75D3039-9B0D-4456-A1DB-A81F3165AFB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2" name="Title 1"/>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
        <p:nvSpPr>
          <p:cNvPr id="3" name="Content Placeholder 2"/>
          <p:cNvSpPr>
            <a:spLocks noGrp="1"/>
          </p:cNvSpPr>
          <p:nvPr>
            <p:ph idx="1" hasCustomPrompt="1"/>
          </p:nvPr>
        </p:nvSpPr>
        <p:spPr>
          <a:xfrm>
            <a:off x="457200" y="1261872"/>
            <a:ext cx="82296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7F681053-E020-4BA7-96D6-1E07BEE664E2}"/>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388190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C440424-D210-4D0E-B3A0-673BF781CDB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3" name="Content Placeholder 2"/>
          <p:cNvSpPr>
            <a:spLocks noGrp="1"/>
          </p:cNvSpPr>
          <p:nvPr>
            <p:ph sz="half" idx="1" hasCustomPrompt="1"/>
          </p:nvPr>
        </p:nvSpPr>
        <p:spPr>
          <a:xfrm>
            <a:off x="4572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8006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5">
            <a:extLst>
              <a:ext uri="{FF2B5EF4-FFF2-40B4-BE49-F238E27FC236}">
                <a16:creationId xmlns:a16="http://schemas.microsoft.com/office/drawing/2014/main" id="{40A2396F-3FAF-4628-96FD-7ED599577BCD}"/>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Title 1">
            <a:extLst>
              <a:ext uri="{FF2B5EF4-FFF2-40B4-BE49-F238E27FC236}">
                <a16:creationId xmlns:a16="http://schemas.microsoft.com/office/drawing/2014/main" id="{5BDE5EEF-D87C-4062-B64E-D346A0C26839}"/>
              </a:ext>
            </a:extLst>
          </p:cNvPr>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855418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5D8F1E-466F-49AA-81A5-A2C1CA2EA29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5" name="Slide Number Placeholder 5">
            <a:extLst>
              <a:ext uri="{FF2B5EF4-FFF2-40B4-BE49-F238E27FC236}">
                <a16:creationId xmlns:a16="http://schemas.microsoft.com/office/drawing/2014/main" id="{960478C3-43ED-4BF0-AFF0-4AB2FD7EA703}"/>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6" name="Title 1">
            <a:extLst>
              <a:ext uri="{FF2B5EF4-FFF2-40B4-BE49-F238E27FC236}">
                <a16:creationId xmlns:a16="http://schemas.microsoft.com/office/drawing/2014/main" id="{D708F6D9-0E1E-4E48-8553-B6D1AE6B5DC4}"/>
              </a:ext>
            </a:extLst>
          </p:cNvPr>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792909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F8A359-9373-4FC2-92EF-41E6DE378A9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4" name="Slide Number Placeholder 5">
            <a:extLst>
              <a:ext uri="{FF2B5EF4-FFF2-40B4-BE49-F238E27FC236}">
                <a16:creationId xmlns:a16="http://schemas.microsoft.com/office/drawing/2014/main" id="{24A80341-3CF6-4ECA-8F57-62F112F7AB8F}"/>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3811158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C472C92-C186-4D7A-9A08-38B1239B37F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7" name="TextBox 6"/>
          <p:cNvSpPr txBox="1"/>
          <p:nvPr userDrawn="1"/>
        </p:nvSpPr>
        <p:spPr>
          <a:xfrm>
            <a:off x="457198" y="1261872"/>
            <a:ext cx="8229600" cy="2268826"/>
          </a:xfrm>
          <a:prstGeom prst="rect">
            <a:avLst/>
          </a:prstGeom>
          <a:noFill/>
        </p:spPr>
        <p:txBody>
          <a:bodyPr wrap="square" rtlCol="0">
            <a:sp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2"/>
                </a:solidFill>
                <a:effectLst/>
                <a:uLnTx/>
                <a:uFillTx/>
                <a:latin typeface="+mn-lt"/>
                <a:ea typeface="+mn-ea"/>
                <a:cs typeface="+mn-cs"/>
              </a:rPr>
              <a:t>Contact us: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hlinkClick r:id="rId3" action="ppaction://hlinkfile"/>
              </a:rPr>
              <a:t>peba.sc.gov/contact</a:t>
            </a:r>
            <a:r>
              <a:rPr kumimoji="0" lang="en-US" sz="2000" b="0" i="0" u="none" strike="noStrike" kern="1200" cap="none" spc="0" normalizeH="0" baseline="0" noProof="0" dirty="0">
                <a:ln>
                  <a:noFill/>
                </a:ln>
                <a:solidFill>
                  <a:schemeClr val="tx2"/>
                </a:solidFill>
                <a:effectLst/>
                <a:uLnTx/>
                <a:uFillTx/>
                <a:latin typeface="+mn-lt"/>
                <a:ea typeface="+mn-ea"/>
                <a:cs typeface="+mn-cs"/>
              </a:rPr>
              <a:t>. </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rPr>
              <a:t>803.737.6800 or 888.260.9430.</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2"/>
                </a:solidFill>
                <a:effectLst/>
                <a:uLnTx/>
                <a:uFillTx/>
                <a:latin typeface="+mn-lt"/>
                <a:ea typeface="+mn-ea"/>
                <a:cs typeface="+mn-cs"/>
              </a:rPr>
              <a:t>Visit us: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rPr>
              <a:t>202 Arbor Lake Drive</a:t>
            </a:r>
            <a:br>
              <a:rPr kumimoji="0" lang="en-US" sz="2000" b="0" i="0" u="none" strike="noStrike" kern="1200" cap="none" spc="0" normalizeH="0" baseline="0" noProof="0" dirty="0">
                <a:ln>
                  <a:noFill/>
                </a:ln>
                <a:solidFill>
                  <a:schemeClr val="tx2"/>
                </a:solidFill>
                <a:effectLst/>
                <a:uLnTx/>
                <a:uFillTx/>
                <a:latin typeface="+mn-lt"/>
                <a:ea typeface="+mn-ea"/>
                <a:cs typeface="+mn-cs"/>
              </a:rPr>
            </a:br>
            <a:r>
              <a:rPr kumimoji="0" lang="en-US" sz="2000" b="0" i="0" u="none" strike="noStrike" kern="1200" cap="none" spc="0" normalizeH="0" baseline="0" noProof="0" dirty="0">
                <a:ln>
                  <a:noFill/>
                </a:ln>
                <a:solidFill>
                  <a:schemeClr val="tx2"/>
                </a:solidFill>
                <a:effectLst/>
                <a:uLnTx/>
                <a:uFillTx/>
                <a:latin typeface="+mn-lt"/>
                <a:ea typeface="+mn-ea"/>
                <a:cs typeface="+mn-cs"/>
              </a:rPr>
              <a:t>Columbia, SC 29223</a:t>
            </a:r>
          </a:p>
        </p:txBody>
      </p:sp>
      <p:sp>
        <p:nvSpPr>
          <p:cNvPr id="6" name="TextBox 5">
            <a:extLst>
              <a:ext uri="{FF2B5EF4-FFF2-40B4-BE49-F238E27FC236}">
                <a16:creationId xmlns:a16="http://schemas.microsoft.com/office/drawing/2014/main" id="{D47F7788-45C2-4D4E-A228-2E4396CB023D}"/>
              </a:ext>
            </a:extLst>
          </p:cNvPr>
          <p:cNvSpPr txBox="1"/>
          <p:nvPr userDrawn="1"/>
        </p:nvSpPr>
        <p:spPr>
          <a:xfrm>
            <a:off x="457199" y="369326"/>
            <a:ext cx="7614460"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Get in touch with PEBA</a:t>
            </a:r>
          </a:p>
        </p:txBody>
      </p:sp>
      <p:sp>
        <p:nvSpPr>
          <p:cNvPr id="10" name="Slide Number Placeholder 5">
            <a:extLst>
              <a:ext uri="{FF2B5EF4-FFF2-40B4-BE49-F238E27FC236}">
                <a16:creationId xmlns:a16="http://schemas.microsoft.com/office/drawing/2014/main" id="{AE028D9D-C7FB-4D10-A446-0FF2D89D867E}"/>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1513161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ocial media">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8E64BB3D-0633-454E-AE94-E7592A06CCA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47172" y="1261870"/>
            <a:ext cx="548640" cy="548640"/>
          </a:xfrm>
          <a:prstGeom prst="rect">
            <a:avLst/>
          </a:prstGeom>
        </p:spPr>
      </p:pic>
      <p:pic>
        <p:nvPicPr>
          <p:cNvPr id="23" name="Picture 22">
            <a:extLst>
              <a:ext uri="{FF2B5EF4-FFF2-40B4-BE49-F238E27FC236}">
                <a16:creationId xmlns:a16="http://schemas.microsoft.com/office/drawing/2014/main" id="{79B78537-09EC-4D54-939C-22B9CE8CF17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47796" y="2179838"/>
            <a:ext cx="548640" cy="548640"/>
          </a:xfrm>
          <a:prstGeom prst="rect">
            <a:avLst/>
          </a:prstGeom>
        </p:spPr>
      </p:pic>
      <p:pic>
        <p:nvPicPr>
          <p:cNvPr id="21" name="Picture 20">
            <a:extLst>
              <a:ext uri="{FF2B5EF4-FFF2-40B4-BE49-F238E27FC236}">
                <a16:creationId xmlns:a16="http://schemas.microsoft.com/office/drawing/2014/main" id="{A56D338D-10BB-47FE-BB41-B27D672C1968}"/>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57199" y="2187441"/>
            <a:ext cx="548640" cy="548640"/>
          </a:xfrm>
          <a:prstGeom prst="rect">
            <a:avLst/>
          </a:prstGeom>
        </p:spPr>
      </p:pic>
      <p:pic>
        <p:nvPicPr>
          <p:cNvPr id="13" name="Picture 12">
            <a:extLst>
              <a:ext uri="{FF2B5EF4-FFF2-40B4-BE49-F238E27FC236}">
                <a16:creationId xmlns:a16="http://schemas.microsoft.com/office/drawing/2014/main" id="{B9216F0E-1C07-4004-BB8F-759178270C34}"/>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57199" y="1261870"/>
            <a:ext cx="548640" cy="548640"/>
          </a:xfrm>
          <a:prstGeom prst="rect">
            <a:avLst/>
          </a:prstGeom>
        </p:spPr>
      </p:pic>
      <p:pic>
        <p:nvPicPr>
          <p:cNvPr id="18" name="Picture 17">
            <a:extLst>
              <a:ext uri="{FF2B5EF4-FFF2-40B4-BE49-F238E27FC236}">
                <a16:creationId xmlns:a16="http://schemas.microsoft.com/office/drawing/2014/main" id="{D692D7C3-28D1-4C6E-830C-427DE7E29354}"/>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57199" y="3113015"/>
            <a:ext cx="548640" cy="548640"/>
          </a:xfrm>
          <a:prstGeom prst="rect">
            <a:avLst/>
          </a:prstGeom>
        </p:spPr>
      </p:pic>
      <p:pic>
        <p:nvPicPr>
          <p:cNvPr id="6" name="Picture 5">
            <a:extLst>
              <a:ext uri="{FF2B5EF4-FFF2-40B4-BE49-F238E27FC236}">
                <a16:creationId xmlns:a16="http://schemas.microsoft.com/office/drawing/2014/main" id="{7C381571-1525-4007-B97A-5E39E293ED49}"/>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grpSp>
        <p:nvGrpSpPr>
          <p:cNvPr id="12" name="Group 11">
            <a:extLst>
              <a:ext uri="{FF2B5EF4-FFF2-40B4-BE49-F238E27FC236}">
                <a16:creationId xmlns:a16="http://schemas.microsoft.com/office/drawing/2014/main" id="{49E69B81-F380-4DCC-A842-84DC1C0AD457}"/>
              </a:ext>
            </a:extLst>
          </p:cNvPr>
          <p:cNvGrpSpPr/>
          <p:nvPr userDrawn="1"/>
        </p:nvGrpSpPr>
        <p:grpSpPr>
          <a:xfrm>
            <a:off x="1085421" y="1305360"/>
            <a:ext cx="7253907" cy="2312807"/>
            <a:chOff x="1085421" y="957888"/>
            <a:chExt cx="7253907" cy="2312807"/>
          </a:xfrm>
        </p:grpSpPr>
        <p:sp>
          <p:nvSpPr>
            <p:cNvPr id="55" name="TextBox 54"/>
            <p:cNvSpPr txBox="1"/>
            <p:nvPr userDrawn="1"/>
          </p:nvSpPr>
          <p:spPr>
            <a:xfrm>
              <a:off x="1085421" y="1883460"/>
              <a:ext cx="1354661" cy="461665"/>
            </a:xfrm>
            <a:prstGeom prst="rect">
              <a:avLst/>
            </a:prstGeom>
            <a:noFill/>
          </p:spPr>
          <p:txBody>
            <a:bodyPr wrap="square" rtlCol="0">
              <a:spAutoFit/>
            </a:bodyPr>
            <a:lstStyle/>
            <a:p>
              <a:r>
                <a:rPr lang="en-US" sz="2400" dirty="0">
                  <a:hlinkClick r:id="rId8"/>
                </a:rPr>
                <a:t>SCPEBA</a:t>
              </a:r>
              <a:endParaRPr lang="en-US" sz="2400" dirty="0"/>
            </a:p>
          </p:txBody>
        </p:sp>
        <p:sp>
          <p:nvSpPr>
            <p:cNvPr id="59" name="TextBox 58"/>
            <p:cNvSpPr txBox="1"/>
            <p:nvPr userDrawn="1"/>
          </p:nvSpPr>
          <p:spPr>
            <a:xfrm>
              <a:off x="1085421" y="957888"/>
              <a:ext cx="2082794" cy="461665"/>
            </a:xfrm>
            <a:prstGeom prst="rect">
              <a:avLst/>
            </a:prstGeom>
            <a:noFill/>
          </p:spPr>
          <p:txBody>
            <a:bodyPr wrap="square" rtlCol="0">
              <a:spAutoFit/>
            </a:bodyPr>
            <a:lstStyle/>
            <a:p>
              <a:r>
                <a:rPr lang="en-US" sz="2400" dirty="0">
                  <a:hlinkClick r:id="rId9"/>
                </a:rPr>
                <a:t>SCPEBA</a:t>
              </a:r>
              <a:endParaRPr lang="en-US" sz="2400" dirty="0"/>
            </a:p>
          </p:txBody>
        </p:sp>
        <p:sp>
          <p:nvSpPr>
            <p:cNvPr id="61" name="TextBox 60"/>
            <p:cNvSpPr txBox="1"/>
            <p:nvPr userDrawn="1"/>
          </p:nvSpPr>
          <p:spPr>
            <a:xfrm>
              <a:off x="3875393" y="1870070"/>
              <a:ext cx="1574794" cy="461665"/>
            </a:xfrm>
            <a:prstGeom prst="rect">
              <a:avLst/>
            </a:prstGeom>
            <a:noFill/>
          </p:spPr>
          <p:txBody>
            <a:bodyPr wrap="square" rtlCol="0">
              <a:spAutoFit/>
            </a:bodyPr>
            <a:lstStyle/>
            <a:p>
              <a:r>
                <a:rPr lang="en-US" sz="2400" u="sng" dirty="0">
                  <a:hlinkClick r:id="rId10"/>
                </a:rPr>
                <a:t>PEBA TV</a:t>
              </a:r>
              <a:endParaRPr lang="en-US" sz="2400" dirty="0"/>
            </a:p>
          </p:txBody>
        </p:sp>
        <p:sp>
          <p:nvSpPr>
            <p:cNvPr id="63" name="TextBox 62"/>
            <p:cNvSpPr txBox="1"/>
            <p:nvPr userDrawn="1"/>
          </p:nvSpPr>
          <p:spPr>
            <a:xfrm>
              <a:off x="1085421" y="2809030"/>
              <a:ext cx="7253907" cy="461665"/>
            </a:xfrm>
            <a:prstGeom prst="rect">
              <a:avLst/>
            </a:prstGeom>
            <a:noFill/>
          </p:spPr>
          <p:txBody>
            <a:bodyPr wrap="square" rtlCol="0">
              <a:spAutoFit/>
            </a:bodyPr>
            <a:lstStyle/>
            <a:p>
              <a:r>
                <a:rPr lang="en-US" sz="2400" u="sng" kern="1200" dirty="0">
                  <a:solidFill>
                    <a:schemeClr val="tx1"/>
                  </a:solidFill>
                  <a:effectLst/>
                  <a:latin typeface="+mn-lt"/>
                  <a:ea typeface="+mn-ea"/>
                  <a:cs typeface="+mn-cs"/>
                  <a:hlinkClick r:id="rId11"/>
                </a:rPr>
                <a:t>South Carolina Public Employee Benefit Authority</a:t>
              </a:r>
              <a:endParaRPr lang="en-US" sz="3600" dirty="0"/>
            </a:p>
          </p:txBody>
        </p:sp>
      </p:grpSp>
      <p:sp>
        <p:nvSpPr>
          <p:cNvPr id="16" name="TextBox 15">
            <a:extLst>
              <a:ext uri="{FF2B5EF4-FFF2-40B4-BE49-F238E27FC236}">
                <a16:creationId xmlns:a16="http://schemas.microsoft.com/office/drawing/2014/main" id="{054746A6-CB1C-498D-A553-5CC55DC319AF}"/>
              </a:ext>
            </a:extLst>
          </p:cNvPr>
          <p:cNvSpPr txBox="1"/>
          <p:nvPr userDrawn="1"/>
        </p:nvSpPr>
        <p:spPr>
          <a:xfrm>
            <a:off x="457199" y="369326"/>
            <a:ext cx="7614460"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Get social with PEBA</a:t>
            </a:r>
          </a:p>
        </p:txBody>
      </p:sp>
      <p:sp>
        <p:nvSpPr>
          <p:cNvPr id="24" name="Slide Number Placeholder 5">
            <a:extLst>
              <a:ext uri="{FF2B5EF4-FFF2-40B4-BE49-F238E27FC236}">
                <a16:creationId xmlns:a16="http://schemas.microsoft.com/office/drawing/2014/main" id="{A69210C4-1B2A-43A7-8BB3-748962BE955C}"/>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33" name="TextBox 32">
            <a:extLst>
              <a:ext uri="{FF2B5EF4-FFF2-40B4-BE49-F238E27FC236}">
                <a16:creationId xmlns:a16="http://schemas.microsoft.com/office/drawing/2014/main" id="{66857D2E-B04A-4DDB-B1CA-FBBA1CE5BA85}"/>
              </a:ext>
            </a:extLst>
          </p:cNvPr>
          <p:cNvSpPr txBox="1"/>
          <p:nvPr userDrawn="1"/>
        </p:nvSpPr>
        <p:spPr>
          <a:xfrm>
            <a:off x="3874769" y="1305337"/>
            <a:ext cx="1354661" cy="461665"/>
          </a:xfrm>
          <a:prstGeom prst="rect">
            <a:avLst/>
          </a:prstGeom>
          <a:noFill/>
        </p:spPr>
        <p:txBody>
          <a:bodyPr wrap="square" rtlCol="0">
            <a:spAutoFit/>
          </a:bodyPr>
          <a:lstStyle/>
          <a:p>
            <a:r>
              <a:rPr lang="en-US" sz="2400" dirty="0">
                <a:hlinkClick r:id="rId12"/>
              </a:rPr>
              <a:t>s.c.peba</a:t>
            </a:r>
            <a:endParaRPr lang="en-US" sz="2400" dirty="0"/>
          </a:p>
        </p:txBody>
      </p:sp>
    </p:spTree>
    <p:extLst>
      <p:ext uri="{BB962C8B-B14F-4D97-AF65-F5344CB8AC3E}">
        <p14:creationId xmlns:p14="http://schemas.microsoft.com/office/powerpoint/2010/main" val="2190281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F538F7D-0DAC-4159-8884-6F731C74E4C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8" name="Rectangle 7"/>
          <p:cNvSpPr/>
          <p:nvPr userDrawn="1"/>
        </p:nvSpPr>
        <p:spPr>
          <a:xfrm>
            <a:off x="457198" y="1261872"/>
            <a:ext cx="8229600" cy="5029200"/>
          </a:xfrm>
          <a:prstGeom prst="rect">
            <a:avLst/>
          </a:prstGeom>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400" dirty="0">
                <a:solidFill>
                  <a:schemeClr val="tx2"/>
                </a:solidFill>
              </a:rPr>
              <a:t>This presentation does not constitute a comprehensive or binding representation of the employee benefit programs PEBA administers. The terms and conditions of the employee benefit programs PEBA administers are set out in the applicable statutes and plan documents and are subject to change. Benefits administrators and others chosen by your employer to assist you with your participation in these employee benefit programs are not agents or employees of PEBA and are not authorized to bind PEBA or make representations on behalf of PEBA. Please contact PEBA for the most current information. The language used in this presentation does not create any contractual rights or entitlements for any person.</a:t>
            </a:r>
          </a:p>
        </p:txBody>
      </p:sp>
      <p:sp>
        <p:nvSpPr>
          <p:cNvPr id="3" name="TextBox 2">
            <a:extLst>
              <a:ext uri="{FF2B5EF4-FFF2-40B4-BE49-F238E27FC236}">
                <a16:creationId xmlns:a16="http://schemas.microsoft.com/office/drawing/2014/main" id="{3E9535F1-BFC0-4D25-ABA9-1F4411D72C0E}"/>
              </a:ext>
            </a:extLst>
          </p:cNvPr>
          <p:cNvSpPr txBox="1"/>
          <p:nvPr userDrawn="1"/>
        </p:nvSpPr>
        <p:spPr>
          <a:xfrm>
            <a:off x="457198" y="369326"/>
            <a:ext cx="3325091"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Disclaimer</a:t>
            </a:r>
          </a:p>
        </p:txBody>
      </p:sp>
      <p:sp>
        <p:nvSpPr>
          <p:cNvPr id="11" name="Slide Number Placeholder 5">
            <a:extLst>
              <a:ext uri="{FF2B5EF4-FFF2-40B4-BE49-F238E27FC236}">
                <a16:creationId xmlns:a16="http://schemas.microsoft.com/office/drawing/2014/main" id="{8CBD1319-6E18-42EF-8558-AD8D26572B16}"/>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476863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400">
                <a:solidFill>
                  <a:schemeClr val="bg2">
                    <a:lumMod val="75000"/>
                  </a:schemeClr>
                </a:solidFill>
                <a:latin typeface="Tw Cen MT Condensed" panose="020B0606020104020203" pitchFamily="34"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867359225"/>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2" r:id="rId3"/>
    <p:sldLayoutId id="2147483664" r:id="rId4"/>
    <p:sldLayoutId id="2147483666" r:id="rId5"/>
    <p:sldLayoutId id="2147483667" r:id="rId6"/>
    <p:sldLayoutId id="2147483672" r:id="rId7"/>
    <p:sldLayoutId id="2147483670" r:id="rId8"/>
    <p:sldLayoutId id="2147483669" r:id="rId9"/>
  </p:sldLayoutIdLst>
  <p:hf hdr="0" ft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tags" Target="../tags/tag10.xml"/><Relationship Id="rId4"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hyperlink" Target="http://www.standard.com/mybenefits/scpeba" TargetMode="Externa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hyperlink" Target="https://peba.sc.gov/sites/default/files/2024_ibg.pdf" TargetMode="External"/><Relationship Id="rId5" Type="http://schemas.openxmlformats.org/officeDocument/2006/relationships/hyperlink" Target="https://peba.sc.gov/sites/default/files/ba_manual.pdf" TargetMode="External"/><Relationship Id="rId4"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5" Type="http://schemas.openxmlformats.org/officeDocument/2006/relationships/hyperlink" Target="http://www.workplacepossibilities.com/blog" TargetMode="External"/><Relationship Id="rId4"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peba.sc.gov/sites/default/files/ba_manual.pdf" TargetMode="External"/><Relationship Id="rId2" Type="http://schemas.openxmlformats.org/officeDocument/2006/relationships/hyperlink" Target="https://peba.sc.gov/forms"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peba.sc.gov/sites/default/files/ba_manual.pdf" TargetMode="External"/><Relationship Id="rId2" Type="http://schemas.openxmlformats.org/officeDocument/2006/relationships/hyperlink" Target="https://online.metlife.com/edge/web/public/uslogin?accesstype=employer" TargetMode="External"/><Relationship Id="rId1" Type="http://schemas.openxmlformats.org/officeDocument/2006/relationships/slideLayout" Target="../slideLayouts/slideLayout3.xml"/><Relationship Id="rId5" Type="http://schemas.openxmlformats.org/officeDocument/2006/relationships/hyperlink" Target="https://peba.sc.gov/sites/default/files/accelerated_benefit_option.pdf" TargetMode="External"/><Relationship Id="rId4" Type="http://schemas.openxmlformats.org/officeDocument/2006/relationships/hyperlink" Target="https://peba.sc.gov/sites/default/files/metlink_user_guide.pdf"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www.peba.sc.gov/publications"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0A76B-F8C9-407A-9DC5-396A93772CF0}"/>
              </a:ext>
            </a:extLst>
          </p:cNvPr>
          <p:cNvSpPr>
            <a:spLocks noGrp="1"/>
          </p:cNvSpPr>
          <p:nvPr>
            <p:ph type="ctrTitle"/>
          </p:nvPr>
        </p:nvSpPr>
        <p:spPr/>
        <p:txBody>
          <a:bodyPr/>
          <a:lstStyle/>
          <a:p>
            <a:r>
              <a:rPr lang="en-US" dirty="0"/>
              <a:t>Disability</a:t>
            </a:r>
          </a:p>
        </p:txBody>
      </p:sp>
      <p:sp>
        <p:nvSpPr>
          <p:cNvPr id="3" name="Subtitle 2">
            <a:extLst>
              <a:ext uri="{FF2B5EF4-FFF2-40B4-BE49-F238E27FC236}">
                <a16:creationId xmlns:a16="http://schemas.microsoft.com/office/drawing/2014/main" id="{90ACF85E-64A5-4C68-AF44-F5E54E32A1E1}"/>
              </a:ext>
            </a:extLst>
          </p:cNvPr>
          <p:cNvSpPr>
            <a:spLocks noGrp="1"/>
          </p:cNvSpPr>
          <p:nvPr>
            <p:ph type="subTitle" idx="1"/>
          </p:nvPr>
        </p:nvSpPr>
        <p:spPr/>
        <p:txBody>
          <a:bodyPr/>
          <a:lstStyle/>
          <a:p>
            <a:r>
              <a:rPr lang="en-US" dirty="0"/>
              <a:t>Retirement, Disability and Death</a:t>
            </a:r>
          </a:p>
          <a:p>
            <a:r>
              <a:rPr lang="en-US" dirty="0"/>
              <a:t>2024</a:t>
            </a:r>
          </a:p>
        </p:txBody>
      </p:sp>
    </p:spTree>
    <p:extLst>
      <p:ext uri="{BB962C8B-B14F-4D97-AF65-F5344CB8AC3E}">
        <p14:creationId xmlns:p14="http://schemas.microsoft.com/office/powerpoint/2010/main" val="3567362697"/>
      </p:ext>
    </p:extLst>
  </p:cSld>
  <p:clrMapOvr>
    <a:masterClrMapping/>
  </p:clrMapOvr>
  <mc:AlternateContent xmlns:mc="http://schemas.openxmlformats.org/markup-compatibility/2006" xmlns:p14="http://schemas.microsoft.com/office/powerpoint/2010/main">
    <mc:Choice Requires="p14">
      <p:transition spd="slow" p14:dur="2000" advTm="10407"/>
    </mc:Choice>
    <mc:Fallback xmlns="">
      <p:transition spd="slow" advTm="10407"/>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32EF25-7F76-4DC5-8D13-0D5ED2FD3A54}"/>
              </a:ext>
            </a:extLst>
          </p:cNvPr>
          <p:cNvSpPr>
            <a:spLocks noGrp="1"/>
          </p:cNvSpPr>
          <p:nvPr>
            <p:ph type="title"/>
          </p:nvPr>
        </p:nvSpPr>
        <p:spPr/>
        <p:txBody>
          <a:bodyPr/>
          <a:lstStyle/>
          <a:p>
            <a:r>
              <a:rPr lang="en-US" dirty="0"/>
              <a:t>Basic Long Term Disability</a:t>
            </a:r>
          </a:p>
        </p:txBody>
      </p:sp>
      <p:sp>
        <p:nvSpPr>
          <p:cNvPr id="3" name="Content Placeholder 2">
            <a:extLst>
              <a:ext uri="{FF2B5EF4-FFF2-40B4-BE49-F238E27FC236}">
                <a16:creationId xmlns:a16="http://schemas.microsoft.com/office/drawing/2014/main" id="{DC4700FB-9654-4BDC-8DE6-95016D2B57AC}"/>
              </a:ext>
            </a:extLst>
          </p:cNvPr>
          <p:cNvSpPr>
            <a:spLocks noGrp="1"/>
          </p:cNvSpPr>
          <p:nvPr>
            <p:ph idx="1"/>
          </p:nvPr>
        </p:nvSpPr>
        <p:spPr/>
        <p:txBody>
          <a:bodyPr/>
          <a:lstStyle/>
          <a:p>
            <a:r>
              <a:rPr lang="en-US" dirty="0"/>
              <a:t>Employer-funded.</a:t>
            </a:r>
          </a:p>
          <a:p>
            <a:pPr lvl="0"/>
            <a:r>
              <a:rPr lang="en-US" dirty="0"/>
              <a:t>Employee automatically enrolled if enrolled in health insurance.</a:t>
            </a:r>
          </a:p>
          <a:p>
            <a:pPr lvl="0"/>
            <a:r>
              <a:rPr lang="en-US" dirty="0"/>
              <a:t>90-day benefit waiting period.</a:t>
            </a:r>
          </a:p>
          <a:p>
            <a:pPr lvl="0"/>
            <a:r>
              <a:rPr lang="en-US" dirty="0"/>
              <a:t>Monthly benefit of up to 62.5% of </a:t>
            </a:r>
            <a:r>
              <a:rPr lang="en-US" dirty="0" err="1"/>
              <a:t>predisability</a:t>
            </a:r>
            <a:r>
              <a:rPr lang="en-US" dirty="0"/>
              <a:t> earnings.</a:t>
            </a:r>
          </a:p>
          <a:p>
            <a:pPr lvl="0"/>
            <a:r>
              <a:rPr lang="en-US" dirty="0"/>
              <a:t>Maximum $800 monthly benefit.</a:t>
            </a:r>
          </a:p>
        </p:txBody>
      </p:sp>
      <p:sp>
        <p:nvSpPr>
          <p:cNvPr id="4" name="Slide Number Placeholder 3">
            <a:extLst>
              <a:ext uri="{FF2B5EF4-FFF2-40B4-BE49-F238E27FC236}">
                <a16:creationId xmlns:a16="http://schemas.microsoft.com/office/drawing/2014/main" id="{37E3C433-9993-4336-A83A-D78E04A6D8C4}"/>
              </a:ext>
            </a:extLst>
          </p:cNvPr>
          <p:cNvSpPr>
            <a:spLocks noGrp="1"/>
          </p:cNvSpPr>
          <p:nvPr>
            <p:ph type="sldNum" sz="quarter" idx="12"/>
          </p:nvPr>
        </p:nvSpPr>
        <p:spPr/>
        <p:txBody>
          <a:bodyPr/>
          <a:lstStyle/>
          <a:p>
            <a:fld id="{28024367-D536-4F59-B2ED-0E7825EDA9AF}" type="slidenum">
              <a:rPr lang="en-US" smtClean="0"/>
              <a:pPr/>
              <a:t>10</a:t>
            </a:fld>
            <a:endParaRPr lang="en-US" dirty="0"/>
          </a:p>
        </p:txBody>
      </p:sp>
    </p:spTree>
    <p:extLst>
      <p:ext uri="{BB962C8B-B14F-4D97-AF65-F5344CB8AC3E}">
        <p14:creationId xmlns:p14="http://schemas.microsoft.com/office/powerpoint/2010/main" val="642656254"/>
      </p:ext>
    </p:extLst>
  </p:cSld>
  <p:clrMapOvr>
    <a:masterClrMapping/>
  </p:clrMapOvr>
  <mc:AlternateContent xmlns:mc="http://schemas.openxmlformats.org/markup-compatibility/2006" xmlns:p14="http://schemas.microsoft.com/office/powerpoint/2010/main">
    <mc:Choice Requires="p14">
      <p:transition spd="slow" p14:dur="2000" advTm="27187"/>
    </mc:Choice>
    <mc:Fallback xmlns="">
      <p:transition spd="slow" advTm="27187"/>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a:t>Supplemental Long Term Disability</a:t>
            </a:r>
          </a:p>
        </p:txBody>
      </p:sp>
      <p:sp>
        <p:nvSpPr>
          <p:cNvPr id="3" name="Content Placeholder 2"/>
          <p:cNvSpPr>
            <a:spLocks noGrp="1"/>
          </p:cNvSpPr>
          <p:nvPr>
            <p:ph idx="1"/>
            <p:custDataLst>
              <p:tags r:id="rId2"/>
            </p:custDataLst>
          </p:nvPr>
        </p:nvSpPr>
        <p:spPr/>
        <p:txBody>
          <a:bodyPr/>
          <a:lstStyle/>
          <a:p>
            <a:pPr lvl="0"/>
            <a:r>
              <a:rPr lang="en-US" dirty="0"/>
              <a:t>Additional, optional coverage.</a:t>
            </a:r>
          </a:p>
          <a:p>
            <a:pPr lvl="0"/>
            <a:r>
              <a:rPr lang="en-US" dirty="0"/>
              <a:t>Choice of two plans:</a:t>
            </a:r>
          </a:p>
          <a:p>
            <a:pPr lvl="1"/>
            <a:r>
              <a:rPr lang="en-US" dirty="0"/>
              <a:t>90-day benefit waiting period; or </a:t>
            </a:r>
          </a:p>
          <a:p>
            <a:pPr lvl="1"/>
            <a:r>
              <a:rPr lang="en-US" dirty="0"/>
              <a:t>180-day benefit waiting period.</a:t>
            </a:r>
          </a:p>
          <a:p>
            <a:pPr lvl="0"/>
            <a:r>
              <a:rPr lang="en-US" dirty="0"/>
              <a:t>Monthly benefit of up to 65% of </a:t>
            </a:r>
            <a:r>
              <a:rPr lang="en-US" dirty="0" err="1"/>
              <a:t>predisability</a:t>
            </a:r>
            <a:r>
              <a:rPr lang="en-US" dirty="0"/>
              <a:t> earnings, reduced by deductible income. </a:t>
            </a:r>
          </a:p>
          <a:p>
            <a:pPr lvl="0"/>
            <a:r>
              <a:rPr lang="en-US" dirty="0"/>
              <a:t>Maximum $8,000 monthly benefit.</a:t>
            </a:r>
          </a:p>
          <a:p>
            <a:pPr lvl="0"/>
            <a:r>
              <a:rPr lang="en-US" dirty="0"/>
              <a:t>Maximum benefit period is determined by employee’s age when disability begins.</a:t>
            </a:r>
          </a:p>
        </p:txBody>
      </p:sp>
      <p:sp>
        <p:nvSpPr>
          <p:cNvPr id="4" name="Slide Number Placeholder 3"/>
          <p:cNvSpPr>
            <a:spLocks noGrp="1"/>
          </p:cNvSpPr>
          <p:nvPr>
            <p:ph type="sldNum" sz="quarter" idx="12"/>
            <p:custDataLst>
              <p:tags r:id="rId3"/>
            </p:custDataLst>
          </p:nvPr>
        </p:nvSpPr>
        <p:spPr/>
        <p:txBody>
          <a:bodyPr/>
          <a:lstStyle/>
          <a:p>
            <a:fld id="{28024367-D536-4F59-B2ED-0E7825EDA9AF}" type="slidenum">
              <a:rPr lang="en-US" smtClean="0"/>
              <a:pPr/>
              <a:t>11</a:t>
            </a:fld>
            <a:endParaRPr lang="en-US" dirty="0"/>
          </a:p>
        </p:txBody>
      </p:sp>
    </p:spTree>
    <p:extLst>
      <p:ext uri="{BB962C8B-B14F-4D97-AF65-F5344CB8AC3E}">
        <p14:creationId xmlns:p14="http://schemas.microsoft.com/office/powerpoint/2010/main" val="1909378913"/>
      </p:ext>
    </p:extLst>
  </p:cSld>
  <p:clrMapOvr>
    <a:masterClrMapping/>
  </p:clrMapOvr>
  <mc:AlternateContent xmlns:mc="http://schemas.openxmlformats.org/markup-compatibility/2006" xmlns:p14="http://schemas.microsoft.com/office/powerpoint/2010/main">
    <mc:Choice Requires="p14">
      <p:transition spd="slow" p14:dur="2000" advTm="33085"/>
    </mc:Choice>
    <mc:Fallback xmlns="">
      <p:transition spd="slow" advTm="33085"/>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622CF-233F-4265-8C60-CB3B95CFF943}"/>
              </a:ext>
            </a:extLst>
          </p:cNvPr>
          <p:cNvSpPr>
            <a:spLocks noGrp="1"/>
          </p:cNvSpPr>
          <p:nvPr>
            <p:ph type="title"/>
          </p:nvPr>
        </p:nvSpPr>
        <p:spPr/>
        <p:txBody>
          <a:bodyPr/>
          <a:lstStyle/>
          <a:p>
            <a:r>
              <a:rPr lang="en-US" dirty="0"/>
              <a:t>Long term disability application process</a:t>
            </a:r>
          </a:p>
        </p:txBody>
      </p:sp>
      <p:sp>
        <p:nvSpPr>
          <p:cNvPr id="3" name="Content Placeholder 2">
            <a:extLst>
              <a:ext uri="{FF2B5EF4-FFF2-40B4-BE49-F238E27FC236}">
                <a16:creationId xmlns:a16="http://schemas.microsoft.com/office/drawing/2014/main" id="{92FD335E-3BD2-4324-9AF3-433DD2731387}"/>
              </a:ext>
            </a:extLst>
          </p:cNvPr>
          <p:cNvSpPr>
            <a:spLocks noGrp="1"/>
          </p:cNvSpPr>
          <p:nvPr>
            <p:ph idx="1"/>
          </p:nvPr>
        </p:nvSpPr>
        <p:spPr/>
        <p:txBody>
          <a:bodyPr/>
          <a:lstStyle/>
          <a:p>
            <a:r>
              <a:rPr lang="en-US" dirty="0"/>
              <a:t>Three ways to file a claim within 90 days after the end of benefit waiting period:</a:t>
            </a:r>
          </a:p>
          <a:p>
            <a:pPr lvl="1"/>
            <a:r>
              <a:rPr lang="en-US" dirty="0"/>
              <a:t>Phone;</a:t>
            </a:r>
          </a:p>
          <a:p>
            <a:pPr lvl="1"/>
            <a:r>
              <a:rPr lang="en-US" dirty="0"/>
              <a:t>Online; or </a:t>
            </a:r>
          </a:p>
          <a:p>
            <a:pPr lvl="1"/>
            <a:r>
              <a:rPr lang="en-US" dirty="0"/>
              <a:t>Paper claim form.</a:t>
            </a:r>
          </a:p>
          <a:p>
            <a:r>
              <a:rPr lang="en-US" dirty="0"/>
              <a:t>Learn more at </a:t>
            </a:r>
            <a:r>
              <a:rPr lang="en-US" dirty="0">
                <a:hlinkClick r:id="rId2"/>
              </a:rPr>
              <a:t>www.standard.com/mybenefits/scpeba</a:t>
            </a:r>
            <a:r>
              <a:rPr lang="en-US" dirty="0"/>
              <a:t>.</a:t>
            </a:r>
          </a:p>
          <a:p>
            <a:r>
              <a:rPr lang="en-US" dirty="0"/>
              <a:t>If approved, The Standard will notify employee, benefits administrator and PEBA. </a:t>
            </a:r>
          </a:p>
          <a:p>
            <a:r>
              <a:rPr lang="en-US" dirty="0"/>
              <a:t>PEBA will process the SLTD premium waiver.</a:t>
            </a:r>
          </a:p>
        </p:txBody>
      </p:sp>
      <p:sp>
        <p:nvSpPr>
          <p:cNvPr id="4" name="Slide Number Placeholder 3">
            <a:extLst>
              <a:ext uri="{FF2B5EF4-FFF2-40B4-BE49-F238E27FC236}">
                <a16:creationId xmlns:a16="http://schemas.microsoft.com/office/drawing/2014/main" id="{997551B5-7A0A-4DDE-A8A2-CCAB70ADF14F}"/>
              </a:ext>
            </a:extLst>
          </p:cNvPr>
          <p:cNvSpPr>
            <a:spLocks noGrp="1"/>
          </p:cNvSpPr>
          <p:nvPr>
            <p:ph type="sldNum" sz="quarter" idx="12"/>
          </p:nvPr>
        </p:nvSpPr>
        <p:spPr/>
        <p:txBody>
          <a:bodyPr/>
          <a:lstStyle/>
          <a:p>
            <a:fld id="{28024367-D536-4F59-B2ED-0E7825EDA9AF}" type="slidenum">
              <a:rPr lang="en-US" smtClean="0"/>
              <a:pPr/>
              <a:t>12</a:t>
            </a:fld>
            <a:endParaRPr lang="en-US" dirty="0"/>
          </a:p>
        </p:txBody>
      </p:sp>
    </p:spTree>
    <p:extLst>
      <p:ext uri="{BB962C8B-B14F-4D97-AF65-F5344CB8AC3E}">
        <p14:creationId xmlns:p14="http://schemas.microsoft.com/office/powerpoint/2010/main" val="3365228963"/>
      </p:ext>
    </p:extLst>
  </p:cSld>
  <p:clrMapOvr>
    <a:masterClrMapping/>
  </p:clrMapOvr>
  <mc:AlternateContent xmlns:mc="http://schemas.openxmlformats.org/markup-compatibility/2006" xmlns:p14="http://schemas.microsoft.com/office/powerpoint/2010/main">
    <mc:Choice Requires="p14">
      <p:transition spd="slow" p14:dur="2000" advTm="41854"/>
    </mc:Choice>
    <mc:Fallback xmlns="">
      <p:transition spd="slow" advTm="41854"/>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8024367-D536-4F59-B2ED-0E7825EDA9AF}" type="slidenum">
              <a:rPr lang="en-US" smtClean="0"/>
              <a:pPr/>
              <a:t>13</a:t>
            </a:fld>
            <a:endParaRPr lang="en-US" dirty="0"/>
          </a:p>
        </p:txBody>
      </p:sp>
    </p:spTree>
    <p:extLst>
      <p:ext uri="{BB962C8B-B14F-4D97-AF65-F5344CB8AC3E}">
        <p14:creationId xmlns:p14="http://schemas.microsoft.com/office/powerpoint/2010/main" val="3669356624"/>
      </p:ext>
    </p:extLst>
  </p:cSld>
  <p:clrMapOvr>
    <a:masterClrMapping/>
  </p:clrMapOvr>
  <mc:AlternateContent xmlns:mc="http://schemas.openxmlformats.org/markup-compatibility/2006" xmlns:p14="http://schemas.microsoft.com/office/powerpoint/2010/main">
    <mc:Choice Requires="p14">
      <p:transition spd="slow" p14:dur="2000" advTm="2421"/>
    </mc:Choice>
    <mc:Fallback xmlns="">
      <p:transition spd="slow" advTm="2421"/>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ltLang="en-US" dirty="0"/>
              <a:t>Important information</a:t>
            </a:r>
            <a:endParaRPr lang="en-US" dirty="0"/>
          </a:p>
        </p:txBody>
      </p:sp>
      <p:sp>
        <p:nvSpPr>
          <p:cNvPr id="3" name="Content Placeholder 2"/>
          <p:cNvSpPr>
            <a:spLocks noGrp="1"/>
          </p:cNvSpPr>
          <p:nvPr>
            <p:ph idx="1"/>
            <p:custDataLst>
              <p:tags r:id="rId2"/>
            </p:custDataLst>
          </p:nvPr>
        </p:nvSpPr>
        <p:spPr/>
        <p:txBody>
          <a:bodyPr/>
          <a:lstStyle/>
          <a:p>
            <a:r>
              <a:rPr lang="en-US" altLang="en-US" dirty="0"/>
              <a:t>This overview is not meant to serve as a comprehensive description of the insurance benefits offered by PEBA.</a:t>
            </a:r>
          </a:p>
          <a:p>
            <a:r>
              <a:rPr lang="en-US" altLang="en-US" dirty="0"/>
              <a:t>More information can be found in the following:</a:t>
            </a:r>
          </a:p>
          <a:p>
            <a:pPr lvl="1"/>
            <a:r>
              <a:rPr lang="en-US" altLang="en-US" i="1" dirty="0">
                <a:hlinkClick r:id="rId5"/>
              </a:rPr>
              <a:t>Benefits Administrator Manual</a:t>
            </a:r>
            <a:r>
              <a:rPr lang="en-US" altLang="en-US" dirty="0"/>
              <a:t>; and</a:t>
            </a:r>
          </a:p>
          <a:p>
            <a:pPr lvl="1"/>
            <a:r>
              <a:rPr lang="en-US" altLang="en-US" i="1" dirty="0">
                <a:hlinkClick r:id="rId6"/>
              </a:rPr>
              <a:t>Insurance Benefits Guide</a:t>
            </a:r>
            <a:r>
              <a:rPr lang="en-US" altLang="en-US" dirty="0"/>
              <a:t>.</a:t>
            </a:r>
          </a:p>
          <a:p>
            <a:r>
              <a:rPr lang="en-US" altLang="en-US" dirty="0"/>
              <a:t>The plan of benefits documents and benefits contracts contain complete descriptions of the health and dental plans and all other insurance benefits. Their terms and conditions govern all health benefits offered by or through PEBA. </a:t>
            </a:r>
          </a:p>
          <a:p>
            <a:endParaRPr lang="en-US" altLang="en-US" dirty="0"/>
          </a:p>
        </p:txBody>
      </p:sp>
      <p:sp>
        <p:nvSpPr>
          <p:cNvPr id="4" name="Slide Number Placeholder 3"/>
          <p:cNvSpPr>
            <a:spLocks noGrp="1"/>
          </p:cNvSpPr>
          <p:nvPr>
            <p:ph type="sldNum" sz="quarter" idx="12"/>
            <p:custDataLst>
              <p:tags r:id="rId3"/>
            </p:custDataLst>
          </p:nvPr>
        </p:nvSpPr>
        <p:spPr/>
        <p:txBody>
          <a:bodyPr/>
          <a:lstStyle/>
          <a:p>
            <a:fld id="{83D9B1D2-31E5-4727-860E-1CCC1A3DB9CB}" type="slidenum">
              <a:rPr lang="en-US" smtClean="0"/>
              <a:pPr/>
              <a:t>2</a:t>
            </a:fld>
            <a:endParaRPr lang="en-US" dirty="0"/>
          </a:p>
        </p:txBody>
      </p:sp>
    </p:spTree>
    <p:extLst>
      <p:ext uri="{BB962C8B-B14F-4D97-AF65-F5344CB8AC3E}">
        <p14:creationId xmlns:p14="http://schemas.microsoft.com/office/powerpoint/2010/main" val="2211761758"/>
      </p:ext>
    </p:extLst>
  </p:cSld>
  <p:clrMapOvr>
    <a:masterClrMapping/>
  </p:clrMapOvr>
  <mc:AlternateContent xmlns:mc="http://schemas.openxmlformats.org/markup-compatibility/2006" xmlns:p14="http://schemas.microsoft.com/office/powerpoint/2010/main">
    <mc:Choice Requires="p14">
      <p:transition spd="slow" p14:dur="2000" advTm="41359"/>
    </mc:Choice>
    <mc:Fallback xmlns="">
      <p:transition spd="slow" advTm="41359"/>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EBE9A-F538-4998-A1CA-FFFE38038BCB}"/>
              </a:ext>
            </a:extLst>
          </p:cNvPr>
          <p:cNvSpPr>
            <a:spLocks noGrp="1"/>
          </p:cNvSpPr>
          <p:nvPr>
            <p:ph type="title"/>
          </p:nvPr>
        </p:nvSpPr>
        <p:spPr/>
        <p:txBody>
          <a:bodyPr/>
          <a:lstStyle/>
          <a:p>
            <a:r>
              <a:rPr lang="en-US" dirty="0"/>
              <a:t>Topics</a:t>
            </a:r>
          </a:p>
        </p:txBody>
      </p:sp>
      <p:sp>
        <p:nvSpPr>
          <p:cNvPr id="3" name="Content Placeholder 2">
            <a:extLst>
              <a:ext uri="{FF2B5EF4-FFF2-40B4-BE49-F238E27FC236}">
                <a16:creationId xmlns:a16="http://schemas.microsoft.com/office/drawing/2014/main" id="{44D3F39B-8996-4458-A1D0-9BE5CCC0EB22}"/>
              </a:ext>
            </a:extLst>
          </p:cNvPr>
          <p:cNvSpPr>
            <a:spLocks noGrp="1"/>
          </p:cNvSpPr>
          <p:nvPr>
            <p:ph idx="1"/>
          </p:nvPr>
        </p:nvSpPr>
        <p:spPr/>
        <p:txBody>
          <a:bodyPr/>
          <a:lstStyle/>
          <a:p>
            <a:r>
              <a:rPr lang="en-US" dirty="0"/>
              <a:t>Workplace Possibilities.</a:t>
            </a:r>
          </a:p>
          <a:p>
            <a:r>
              <a:rPr lang="en-US" dirty="0"/>
              <a:t>Disability benefits.</a:t>
            </a:r>
          </a:p>
          <a:p>
            <a:r>
              <a:rPr lang="en-US" dirty="0"/>
              <a:t>Optional Life benefits.</a:t>
            </a:r>
          </a:p>
          <a:p>
            <a:r>
              <a:rPr lang="en-US" dirty="0"/>
              <a:t>Long term disability benefits.</a:t>
            </a:r>
          </a:p>
        </p:txBody>
      </p:sp>
      <p:sp>
        <p:nvSpPr>
          <p:cNvPr id="4" name="Slide Number Placeholder 3">
            <a:extLst>
              <a:ext uri="{FF2B5EF4-FFF2-40B4-BE49-F238E27FC236}">
                <a16:creationId xmlns:a16="http://schemas.microsoft.com/office/drawing/2014/main" id="{ACE85804-C6D5-4DF9-AC1B-215C1E90B810}"/>
              </a:ext>
            </a:extLst>
          </p:cNvPr>
          <p:cNvSpPr>
            <a:spLocks noGrp="1"/>
          </p:cNvSpPr>
          <p:nvPr>
            <p:ph type="sldNum" sz="quarter" idx="12"/>
          </p:nvPr>
        </p:nvSpPr>
        <p:spPr/>
        <p:txBody>
          <a:bodyPr/>
          <a:lstStyle/>
          <a:p>
            <a:fld id="{28024367-D536-4F59-B2ED-0E7825EDA9AF}" type="slidenum">
              <a:rPr lang="en-US" smtClean="0"/>
              <a:pPr/>
              <a:t>3</a:t>
            </a:fld>
            <a:endParaRPr lang="en-US" dirty="0"/>
          </a:p>
        </p:txBody>
      </p:sp>
    </p:spTree>
    <p:extLst>
      <p:ext uri="{BB962C8B-B14F-4D97-AF65-F5344CB8AC3E}">
        <p14:creationId xmlns:p14="http://schemas.microsoft.com/office/powerpoint/2010/main" val="1048589356"/>
      </p:ext>
    </p:extLst>
  </p:cSld>
  <p:clrMapOvr>
    <a:masterClrMapping/>
  </p:clrMapOvr>
  <mc:AlternateContent xmlns:mc="http://schemas.openxmlformats.org/markup-compatibility/2006" xmlns:p14="http://schemas.microsoft.com/office/powerpoint/2010/main">
    <mc:Choice Requires="p14">
      <p:transition spd="slow" p14:dur="2000" advTm="12906"/>
    </mc:Choice>
    <mc:Fallback xmlns="">
      <p:transition spd="slow" advTm="12906"/>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ltLang="en-US" dirty="0"/>
              <a:t>The Standard’s Workplace Possibilities program</a:t>
            </a:r>
            <a:endParaRPr lang="en-US" dirty="0"/>
          </a:p>
        </p:txBody>
      </p:sp>
      <p:sp>
        <p:nvSpPr>
          <p:cNvPr id="3" name="Content Placeholder 2"/>
          <p:cNvSpPr>
            <a:spLocks noGrp="1"/>
          </p:cNvSpPr>
          <p:nvPr>
            <p:ph idx="1"/>
            <p:custDataLst>
              <p:tags r:id="rId2"/>
            </p:custDataLst>
          </p:nvPr>
        </p:nvSpPr>
        <p:spPr/>
        <p:txBody>
          <a:bodyPr/>
          <a:lstStyle/>
          <a:p>
            <a:r>
              <a:rPr lang="en-US" dirty="0"/>
              <a:t>Proactive disability management program that provides specialists to work directly with employees, employers and physicians to:</a:t>
            </a:r>
          </a:p>
          <a:p>
            <a:pPr lvl="1"/>
            <a:r>
              <a:rPr lang="en-US" dirty="0"/>
              <a:t>Increase employee productivity;</a:t>
            </a:r>
          </a:p>
          <a:p>
            <a:pPr lvl="1"/>
            <a:r>
              <a:rPr lang="en-US" dirty="0"/>
              <a:t>Reduce the cost, duration and impact of disability, FMLA and other absence/disability programs; and </a:t>
            </a:r>
          </a:p>
          <a:p>
            <a:pPr lvl="1"/>
            <a:r>
              <a:rPr lang="en-US" dirty="0"/>
              <a:t>Support employee participation in health management programs. </a:t>
            </a:r>
          </a:p>
        </p:txBody>
      </p:sp>
      <p:sp>
        <p:nvSpPr>
          <p:cNvPr id="4" name="Slide Number Placeholder 3"/>
          <p:cNvSpPr>
            <a:spLocks noGrp="1"/>
          </p:cNvSpPr>
          <p:nvPr>
            <p:ph type="sldNum" sz="quarter" idx="12"/>
            <p:custDataLst>
              <p:tags r:id="rId3"/>
            </p:custDataLst>
          </p:nvPr>
        </p:nvSpPr>
        <p:spPr/>
        <p:txBody>
          <a:bodyPr/>
          <a:lstStyle/>
          <a:p>
            <a:fld id="{83D9B1D2-31E5-4727-860E-1CCC1A3DB9CB}" type="slidenum">
              <a:rPr lang="en-US" smtClean="0"/>
              <a:pPr/>
              <a:t>4</a:t>
            </a:fld>
            <a:endParaRPr lang="en-US" dirty="0"/>
          </a:p>
        </p:txBody>
      </p:sp>
    </p:spTree>
    <p:extLst>
      <p:ext uri="{BB962C8B-B14F-4D97-AF65-F5344CB8AC3E}">
        <p14:creationId xmlns:p14="http://schemas.microsoft.com/office/powerpoint/2010/main" val="2818631818"/>
      </p:ext>
    </p:extLst>
  </p:cSld>
  <p:clrMapOvr>
    <a:masterClrMapping/>
  </p:clrMapOvr>
  <mc:AlternateContent xmlns:mc="http://schemas.openxmlformats.org/markup-compatibility/2006" xmlns:p14="http://schemas.microsoft.com/office/powerpoint/2010/main">
    <mc:Choice Requires="p14">
      <p:transition spd="slow" p14:dur="2000" advTm="30459"/>
    </mc:Choice>
    <mc:Fallback xmlns="">
      <p:transition spd="slow" advTm="30459"/>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ltLang="en-US" dirty="0"/>
              <a:t>The Standard’s Workplace Possibilities program</a:t>
            </a:r>
            <a:endParaRPr lang="en-US" dirty="0"/>
          </a:p>
        </p:txBody>
      </p:sp>
      <p:sp>
        <p:nvSpPr>
          <p:cNvPr id="3" name="Content Placeholder 2"/>
          <p:cNvSpPr>
            <a:spLocks noGrp="1"/>
          </p:cNvSpPr>
          <p:nvPr>
            <p:ph idx="1"/>
            <p:custDataLst>
              <p:tags r:id="rId2"/>
            </p:custDataLst>
          </p:nvPr>
        </p:nvSpPr>
        <p:spPr/>
        <p:txBody>
          <a:bodyPr/>
          <a:lstStyle/>
          <a:p>
            <a:r>
              <a:rPr lang="en-US" dirty="0"/>
              <a:t>Stay-at-Work services:</a:t>
            </a:r>
          </a:p>
          <a:p>
            <a:pPr lvl="1"/>
            <a:r>
              <a:rPr lang="en-US" dirty="0"/>
              <a:t>Services are provided while employee is still working.</a:t>
            </a:r>
          </a:p>
          <a:p>
            <a:pPr lvl="1"/>
            <a:r>
              <a:rPr lang="en-US" dirty="0"/>
              <a:t>Goal is to help the employee perform work tasks.</a:t>
            </a:r>
          </a:p>
          <a:p>
            <a:r>
              <a:rPr lang="en-US" dirty="0"/>
              <a:t>Return-to-Work services:</a:t>
            </a:r>
          </a:p>
          <a:p>
            <a:pPr lvl="1"/>
            <a:r>
              <a:rPr lang="en-US" dirty="0"/>
              <a:t>Services are provided soon after an employee goes out of work.</a:t>
            </a:r>
          </a:p>
          <a:p>
            <a:pPr lvl="1"/>
            <a:r>
              <a:rPr lang="en-US" dirty="0"/>
              <a:t>Goal is to quickly return employee to work.</a:t>
            </a:r>
          </a:p>
          <a:p>
            <a:r>
              <a:rPr lang="en-US" dirty="0"/>
              <a:t>View and subscribe to The Standard's workplace possibilities blog at </a:t>
            </a:r>
            <a:r>
              <a:rPr lang="en-US" dirty="0">
                <a:hlinkClick r:id="rId5"/>
              </a:rPr>
              <a:t>www.workplacepossibilities.com/blog</a:t>
            </a:r>
            <a:r>
              <a:rPr lang="en-US" dirty="0"/>
              <a:t>.</a:t>
            </a:r>
          </a:p>
        </p:txBody>
      </p:sp>
      <p:sp>
        <p:nvSpPr>
          <p:cNvPr id="4" name="Slide Number Placeholder 3"/>
          <p:cNvSpPr>
            <a:spLocks noGrp="1"/>
          </p:cNvSpPr>
          <p:nvPr>
            <p:ph type="sldNum" sz="quarter" idx="12"/>
            <p:custDataLst>
              <p:tags r:id="rId3"/>
            </p:custDataLst>
          </p:nvPr>
        </p:nvSpPr>
        <p:spPr/>
        <p:txBody>
          <a:bodyPr/>
          <a:lstStyle/>
          <a:p>
            <a:fld id="{83D9B1D2-31E5-4727-860E-1CCC1A3DB9CB}" type="slidenum">
              <a:rPr lang="en-US" smtClean="0"/>
              <a:pPr/>
              <a:t>5</a:t>
            </a:fld>
            <a:endParaRPr lang="en-US" dirty="0"/>
          </a:p>
        </p:txBody>
      </p:sp>
    </p:spTree>
    <p:extLst>
      <p:ext uri="{BB962C8B-B14F-4D97-AF65-F5344CB8AC3E}">
        <p14:creationId xmlns:p14="http://schemas.microsoft.com/office/powerpoint/2010/main" val="136439735"/>
      </p:ext>
    </p:extLst>
  </p:cSld>
  <p:clrMapOvr>
    <a:masterClrMapping/>
  </p:clrMapOvr>
  <mc:AlternateContent xmlns:mc="http://schemas.openxmlformats.org/markup-compatibility/2006" xmlns:p14="http://schemas.microsoft.com/office/powerpoint/2010/main">
    <mc:Choice Requires="p14">
      <p:transition spd="slow" p14:dur="2000" advTm="35880"/>
    </mc:Choice>
    <mc:Fallback xmlns="">
      <p:transition spd="slow" advTm="3588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456DE5-1FF3-4215-A3FC-7F8B306D8B35}"/>
              </a:ext>
            </a:extLst>
          </p:cNvPr>
          <p:cNvSpPr>
            <a:spLocks noGrp="1"/>
          </p:cNvSpPr>
          <p:nvPr>
            <p:ph type="title"/>
          </p:nvPr>
        </p:nvSpPr>
        <p:spPr/>
        <p:txBody>
          <a:bodyPr/>
          <a:lstStyle/>
          <a:p>
            <a:r>
              <a:rPr lang="en-US" dirty="0"/>
              <a:t>Disability benefits</a:t>
            </a:r>
          </a:p>
        </p:txBody>
      </p:sp>
      <p:sp>
        <p:nvSpPr>
          <p:cNvPr id="3" name="Content Placeholder 2">
            <a:extLst>
              <a:ext uri="{FF2B5EF4-FFF2-40B4-BE49-F238E27FC236}">
                <a16:creationId xmlns:a16="http://schemas.microsoft.com/office/drawing/2014/main" id="{13092BDB-3376-462B-A766-654672897F16}"/>
              </a:ext>
            </a:extLst>
          </p:cNvPr>
          <p:cNvSpPr>
            <a:spLocks noGrp="1"/>
          </p:cNvSpPr>
          <p:nvPr>
            <p:ph idx="1"/>
          </p:nvPr>
        </p:nvSpPr>
        <p:spPr/>
        <p:txBody>
          <a:bodyPr/>
          <a:lstStyle/>
          <a:p>
            <a:r>
              <a:rPr lang="en-US" dirty="0"/>
              <a:t>Must apply for benefits before leaving covered employment.</a:t>
            </a:r>
          </a:p>
          <a:p>
            <a:r>
              <a:rPr lang="en-US" dirty="0"/>
              <a:t>Submit </a:t>
            </a:r>
            <a:r>
              <a:rPr lang="en-US" i="1" dirty="0">
                <a:hlinkClick r:id="rId2"/>
              </a:rPr>
              <a:t>Application for Disability Retirement</a:t>
            </a:r>
            <a:r>
              <a:rPr lang="en-US" dirty="0"/>
              <a:t> for your retirement system to PEBA, if applicable.</a:t>
            </a:r>
          </a:p>
          <a:p>
            <a:pPr lvl="1"/>
            <a:r>
              <a:rPr lang="en-US" dirty="0"/>
              <a:t>SCRS members must be approved for disability benefits from the Social Security Administration.</a:t>
            </a:r>
          </a:p>
          <a:p>
            <a:r>
              <a:rPr lang="en-US" dirty="0"/>
              <a:t>Optional Life insurance benefits through MetLife.</a:t>
            </a:r>
          </a:p>
          <a:p>
            <a:r>
              <a:rPr lang="en-US" dirty="0"/>
              <a:t>Long term disability benefits through The Standard.</a:t>
            </a:r>
          </a:p>
          <a:p>
            <a:r>
              <a:rPr lang="en-US" dirty="0"/>
              <a:t>See the Disability subscribers chapter in the </a:t>
            </a:r>
            <a:r>
              <a:rPr lang="en-US" i="1" dirty="0">
                <a:solidFill>
                  <a:schemeClr val="accent1"/>
                </a:solidFill>
                <a:hlinkClick r:id="rId3">
                  <a:extLst>
                    <a:ext uri="{A12FA001-AC4F-418D-AE19-62706E023703}">
                      <ahyp:hlinkClr xmlns:ahyp="http://schemas.microsoft.com/office/drawing/2018/hyperlinkcolor" val="tx"/>
                    </a:ext>
                  </a:extLst>
                </a:hlinkClick>
              </a:rPr>
              <a:t>Benefits Administrator Manual</a:t>
            </a:r>
            <a:r>
              <a:rPr lang="en-US" i="1" dirty="0">
                <a:solidFill>
                  <a:schemeClr val="accent1"/>
                </a:solidFill>
              </a:rPr>
              <a:t> </a:t>
            </a:r>
            <a:r>
              <a:rPr lang="en-US" dirty="0"/>
              <a:t>for details.</a:t>
            </a:r>
          </a:p>
        </p:txBody>
      </p:sp>
      <p:sp>
        <p:nvSpPr>
          <p:cNvPr id="4" name="Slide Number Placeholder 3">
            <a:extLst>
              <a:ext uri="{FF2B5EF4-FFF2-40B4-BE49-F238E27FC236}">
                <a16:creationId xmlns:a16="http://schemas.microsoft.com/office/drawing/2014/main" id="{78A34F1D-9EED-4B8C-8AEF-BEB2919A8E40}"/>
              </a:ext>
            </a:extLst>
          </p:cNvPr>
          <p:cNvSpPr>
            <a:spLocks noGrp="1"/>
          </p:cNvSpPr>
          <p:nvPr>
            <p:ph type="sldNum" sz="quarter" idx="12"/>
          </p:nvPr>
        </p:nvSpPr>
        <p:spPr/>
        <p:txBody>
          <a:bodyPr/>
          <a:lstStyle/>
          <a:p>
            <a:fld id="{28024367-D536-4F59-B2ED-0E7825EDA9AF}" type="slidenum">
              <a:rPr lang="en-US" smtClean="0"/>
              <a:pPr/>
              <a:t>6</a:t>
            </a:fld>
            <a:endParaRPr lang="en-US" dirty="0"/>
          </a:p>
        </p:txBody>
      </p:sp>
    </p:spTree>
    <p:extLst>
      <p:ext uri="{BB962C8B-B14F-4D97-AF65-F5344CB8AC3E}">
        <p14:creationId xmlns:p14="http://schemas.microsoft.com/office/powerpoint/2010/main" val="495619598"/>
      </p:ext>
    </p:extLst>
  </p:cSld>
  <p:clrMapOvr>
    <a:masterClrMapping/>
  </p:clrMapOvr>
  <mc:AlternateContent xmlns:mc="http://schemas.openxmlformats.org/markup-compatibility/2006" xmlns:p14="http://schemas.microsoft.com/office/powerpoint/2010/main">
    <mc:Choice Requires="p14">
      <p:transition spd="slow" p14:dur="2000" advTm="44168"/>
    </mc:Choice>
    <mc:Fallback xmlns="">
      <p:transition spd="slow" advTm="44168"/>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9BCDD-67C0-423C-A2B1-2A77B3D89A17}"/>
              </a:ext>
            </a:extLst>
          </p:cNvPr>
          <p:cNvSpPr>
            <a:spLocks noGrp="1"/>
          </p:cNvSpPr>
          <p:nvPr>
            <p:ph type="title"/>
          </p:nvPr>
        </p:nvSpPr>
        <p:spPr/>
        <p:txBody>
          <a:bodyPr/>
          <a:lstStyle/>
          <a:p>
            <a:r>
              <a:rPr lang="en-US" dirty="0"/>
              <a:t>Optional Life insurance</a:t>
            </a:r>
          </a:p>
        </p:txBody>
      </p:sp>
      <p:sp>
        <p:nvSpPr>
          <p:cNvPr id="3" name="Content Placeholder 2">
            <a:extLst>
              <a:ext uri="{FF2B5EF4-FFF2-40B4-BE49-F238E27FC236}">
                <a16:creationId xmlns:a16="http://schemas.microsoft.com/office/drawing/2014/main" id="{66CBC1C7-1377-4FB8-A861-0CF8364008A2}"/>
              </a:ext>
            </a:extLst>
          </p:cNvPr>
          <p:cNvSpPr>
            <a:spLocks noGrp="1"/>
          </p:cNvSpPr>
          <p:nvPr>
            <p:ph idx="1"/>
          </p:nvPr>
        </p:nvSpPr>
        <p:spPr/>
        <p:txBody>
          <a:bodyPr/>
          <a:lstStyle/>
          <a:p>
            <a:r>
              <a:rPr lang="en-US" dirty="0"/>
              <a:t>If on leave due to disability, coverage continues for up to 12 months by paying premiums.</a:t>
            </a:r>
          </a:p>
          <a:p>
            <a:pPr lvl="1"/>
            <a:r>
              <a:rPr lang="en-US" dirty="0"/>
              <a:t>Begins the first of the month after the last day worked.</a:t>
            </a:r>
          </a:p>
          <a:p>
            <a:r>
              <a:rPr lang="en-US" dirty="0"/>
              <a:t>If employee does not return to work at end of 12 months, terminate coverage.</a:t>
            </a:r>
          </a:p>
          <a:p>
            <a:pPr lvl="1"/>
            <a:r>
              <a:rPr lang="en-US" dirty="0"/>
              <a:t>Conversion and/or continuation options offered by MetLife.</a:t>
            </a:r>
          </a:p>
        </p:txBody>
      </p:sp>
      <p:sp>
        <p:nvSpPr>
          <p:cNvPr id="4" name="Slide Number Placeholder 3">
            <a:extLst>
              <a:ext uri="{FF2B5EF4-FFF2-40B4-BE49-F238E27FC236}">
                <a16:creationId xmlns:a16="http://schemas.microsoft.com/office/drawing/2014/main" id="{D64E9563-2FE6-4649-AA09-91D5392AD05F}"/>
              </a:ext>
            </a:extLst>
          </p:cNvPr>
          <p:cNvSpPr>
            <a:spLocks noGrp="1"/>
          </p:cNvSpPr>
          <p:nvPr>
            <p:ph type="sldNum" sz="quarter" idx="12"/>
          </p:nvPr>
        </p:nvSpPr>
        <p:spPr/>
        <p:txBody>
          <a:bodyPr/>
          <a:lstStyle/>
          <a:p>
            <a:fld id="{28024367-D536-4F59-B2ED-0E7825EDA9AF}" type="slidenum">
              <a:rPr lang="en-US" smtClean="0"/>
              <a:pPr/>
              <a:t>7</a:t>
            </a:fld>
            <a:endParaRPr lang="en-US" dirty="0"/>
          </a:p>
        </p:txBody>
      </p:sp>
    </p:spTree>
    <p:extLst>
      <p:ext uri="{BB962C8B-B14F-4D97-AF65-F5344CB8AC3E}">
        <p14:creationId xmlns:p14="http://schemas.microsoft.com/office/powerpoint/2010/main" val="535768506"/>
      </p:ext>
    </p:extLst>
  </p:cSld>
  <p:clrMapOvr>
    <a:masterClrMapping/>
  </p:clrMapOvr>
  <mc:AlternateContent xmlns:mc="http://schemas.openxmlformats.org/markup-compatibility/2006" xmlns:p14="http://schemas.microsoft.com/office/powerpoint/2010/main">
    <mc:Choice Requires="p14">
      <p:transition spd="slow" p14:dur="2000" advTm="30280"/>
    </mc:Choice>
    <mc:Fallback xmlns="">
      <p:transition spd="slow" advTm="3028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4B23EC-59CF-4984-B74F-B28A4E2C6970}"/>
              </a:ext>
            </a:extLst>
          </p:cNvPr>
          <p:cNvSpPr>
            <a:spLocks noGrp="1"/>
          </p:cNvSpPr>
          <p:nvPr>
            <p:ph type="title"/>
          </p:nvPr>
        </p:nvSpPr>
        <p:spPr/>
        <p:txBody>
          <a:bodyPr/>
          <a:lstStyle/>
          <a:p>
            <a:r>
              <a:rPr lang="en-US" dirty="0"/>
              <a:t>Accelerated life insurance benefits</a:t>
            </a:r>
          </a:p>
        </p:txBody>
      </p:sp>
      <p:sp>
        <p:nvSpPr>
          <p:cNvPr id="3" name="Content Placeholder 2">
            <a:extLst>
              <a:ext uri="{FF2B5EF4-FFF2-40B4-BE49-F238E27FC236}">
                <a16:creationId xmlns:a16="http://schemas.microsoft.com/office/drawing/2014/main" id="{23064824-B224-4E52-9F1E-E4BFF05FF624}"/>
              </a:ext>
            </a:extLst>
          </p:cNvPr>
          <p:cNvSpPr>
            <a:spLocks noGrp="1"/>
          </p:cNvSpPr>
          <p:nvPr>
            <p:ph idx="1"/>
          </p:nvPr>
        </p:nvSpPr>
        <p:spPr/>
        <p:txBody>
          <a:bodyPr/>
          <a:lstStyle/>
          <a:p>
            <a:r>
              <a:rPr lang="en-US" dirty="0"/>
              <a:t>Accelerated benefits option available to active employees and their covered spouse.</a:t>
            </a:r>
          </a:p>
          <a:p>
            <a:pPr lvl="1"/>
            <a:r>
              <a:rPr lang="en-US" dirty="0"/>
              <a:t>Terminally ill with life expectancy of no more than 12 months.</a:t>
            </a:r>
          </a:p>
          <a:p>
            <a:pPr lvl="1"/>
            <a:r>
              <a:rPr lang="en-US" dirty="0"/>
              <a:t>Employee may request up to 80% of their life insurance prior to death.</a:t>
            </a:r>
          </a:p>
          <a:p>
            <a:pPr lvl="1"/>
            <a:r>
              <a:rPr lang="en-US" dirty="0"/>
              <a:t>Remaining balance paid to beneficiary upon death.</a:t>
            </a:r>
          </a:p>
          <a:p>
            <a:r>
              <a:rPr lang="en-US" dirty="0"/>
              <a:t>Complete and submit the Accelerated Benefits Option (ABO) claim via </a:t>
            </a:r>
            <a:r>
              <a:rPr lang="en-US" altLang="en-US" dirty="0">
                <a:hlinkClick r:id="rId2"/>
              </a:rPr>
              <a:t>MetLink</a:t>
            </a:r>
            <a:r>
              <a:rPr lang="en-US" dirty="0"/>
              <a:t>.</a:t>
            </a:r>
          </a:p>
          <a:p>
            <a:pPr lvl="1"/>
            <a:r>
              <a:rPr lang="en-US" altLang="en-US" dirty="0"/>
              <a:t>See the Claims and appeals chapter of the </a:t>
            </a:r>
            <a:r>
              <a:rPr lang="en-US" altLang="en-US" i="1" dirty="0">
                <a:hlinkClick r:id="rId3"/>
              </a:rPr>
              <a:t>Benefits Administrator Manual</a:t>
            </a:r>
            <a:r>
              <a:rPr lang="en-US" altLang="en-US" i="1" dirty="0"/>
              <a:t> </a:t>
            </a:r>
            <a:r>
              <a:rPr lang="en-US" altLang="en-US" dirty="0"/>
              <a:t>and the </a:t>
            </a:r>
            <a:r>
              <a:rPr lang="en-US" altLang="en-US" i="1" dirty="0">
                <a:hlinkClick r:id="rId4"/>
              </a:rPr>
              <a:t>MetLink User Guide</a:t>
            </a:r>
            <a:r>
              <a:rPr lang="en-US" altLang="en-US" i="1" dirty="0"/>
              <a:t> </a:t>
            </a:r>
            <a:r>
              <a:rPr lang="en-US" altLang="en-US" dirty="0"/>
              <a:t>for details. </a:t>
            </a:r>
          </a:p>
          <a:p>
            <a:pPr lvl="1"/>
            <a:r>
              <a:rPr lang="en-US" dirty="0"/>
              <a:t>Can also submit MetLife’s </a:t>
            </a:r>
            <a:r>
              <a:rPr lang="en-US" i="1" dirty="0">
                <a:solidFill>
                  <a:srgbClr val="568EC1"/>
                </a:solidFill>
                <a:hlinkClick r:id="rId5">
                  <a:extLst>
                    <a:ext uri="{A12FA001-AC4F-418D-AE19-62706E023703}">
                      <ahyp:hlinkClr xmlns:ahyp="http://schemas.microsoft.com/office/drawing/2018/hyperlinkcolor" val="tx"/>
                    </a:ext>
                  </a:extLst>
                </a:hlinkClick>
              </a:rPr>
              <a:t>Accelerated Benefits Option</a:t>
            </a:r>
            <a:r>
              <a:rPr lang="en-US" dirty="0"/>
              <a:t> form. </a:t>
            </a:r>
          </a:p>
        </p:txBody>
      </p:sp>
      <p:sp>
        <p:nvSpPr>
          <p:cNvPr id="4" name="Slide Number Placeholder 3">
            <a:extLst>
              <a:ext uri="{FF2B5EF4-FFF2-40B4-BE49-F238E27FC236}">
                <a16:creationId xmlns:a16="http://schemas.microsoft.com/office/drawing/2014/main" id="{F3E1A23C-B7E6-47C4-9BAD-1BC7EE3F7E49}"/>
              </a:ext>
            </a:extLst>
          </p:cNvPr>
          <p:cNvSpPr>
            <a:spLocks noGrp="1"/>
          </p:cNvSpPr>
          <p:nvPr>
            <p:ph type="sldNum" sz="quarter" idx="12"/>
          </p:nvPr>
        </p:nvSpPr>
        <p:spPr/>
        <p:txBody>
          <a:bodyPr/>
          <a:lstStyle/>
          <a:p>
            <a:fld id="{28024367-D536-4F59-B2ED-0E7825EDA9AF}" type="slidenum">
              <a:rPr lang="en-US" smtClean="0"/>
              <a:pPr/>
              <a:t>8</a:t>
            </a:fld>
            <a:endParaRPr lang="en-US" dirty="0"/>
          </a:p>
        </p:txBody>
      </p:sp>
    </p:spTree>
    <p:extLst>
      <p:ext uri="{BB962C8B-B14F-4D97-AF65-F5344CB8AC3E}">
        <p14:creationId xmlns:p14="http://schemas.microsoft.com/office/powerpoint/2010/main" val="3311893262"/>
      </p:ext>
    </p:extLst>
  </p:cSld>
  <p:clrMapOvr>
    <a:masterClrMapping/>
  </p:clrMapOvr>
  <mc:AlternateContent xmlns:mc="http://schemas.openxmlformats.org/markup-compatibility/2006" xmlns:p14="http://schemas.microsoft.com/office/powerpoint/2010/main">
    <mc:Choice Requires="p14">
      <p:transition spd="slow" p14:dur="2000" advTm="51101"/>
    </mc:Choice>
    <mc:Fallback xmlns="">
      <p:transition spd="slow" advTm="51101"/>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44C4F-445A-45F2-B675-69BC475BE433}"/>
              </a:ext>
            </a:extLst>
          </p:cNvPr>
          <p:cNvSpPr>
            <a:spLocks noGrp="1"/>
          </p:cNvSpPr>
          <p:nvPr>
            <p:ph type="title"/>
          </p:nvPr>
        </p:nvSpPr>
        <p:spPr/>
        <p:txBody>
          <a:bodyPr/>
          <a:lstStyle/>
          <a:p>
            <a:r>
              <a:rPr lang="en-US" dirty="0"/>
              <a:t>Long term disability</a:t>
            </a:r>
          </a:p>
        </p:txBody>
      </p:sp>
      <p:sp>
        <p:nvSpPr>
          <p:cNvPr id="3" name="Content Placeholder 2">
            <a:extLst>
              <a:ext uri="{FF2B5EF4-FFF2-40B4-BE49-F238E27FC236}">
                <a16:creationId xmlns:a16="http://schemas.microsoft.com/office/drawing/2014/main" id="{0E582EDC-E955-40A3-ADCC-6E94FC208EFF}"/>
              </a:ext>
            </a:extLst>
          </p:cNvPr>
          <p:cNvSpPr>
            <a:spLocks noGrp="1"/>
          </p:cNvSpPr>
          <p:nvPr>
            <p:ph idx="1"/>
          </p:nvPr>
        </p:nvSpPr>
        <p:spPr/>
        <p:txBody>
          <a:bodyPr/>
          <a:lstStyle/>
          <a:p>
            <a:r>
              <a:rPr lang="en-US" dirty="0"/>
              <a:t>Eligibility for benefits is based on criteria using terminology from The Standard.</a:t>
            </a:r>
          </a:p>
          <a:p>
            <a:r>
              <a:rPr lang="en-US" dirty="0"/>
              <a:t>Own occupation is a person who is unable to perform their own occupation as it is performed in the national economy.</a:t>
            </a:r>
          </a:p>
          <a:p>
            <a:r>
              <a:rPr lang="en-US" dirty="0"/>
              <a:t>Any occupation is a person who is unable to perform any occupation.</a:t>
            </a:r>
          </a:p>
          <a:p>
            <a:r>
              <a:rPr lang="en-US" dirty="0"/>
              <a:t>For more information, see plan certificates at </a:t>
            </a:r>
            <a:r>
              <a:rPr lang="en-US" dirty="0">
                <a:hlinkClick r:id="rId2"/>
              </a:rPr>
              <a:t>www.peba.sc.gov/publications</a:t>
            </a:r>
            <a:r>
              <a:rPr lang="en-US" dirty="0"/>
              <a:t> under Long term disability.</a:t>
            </a:r>
          </a:p>
          <a:p>
            <a:endParaRPr lang="en-US" dirty="0"/>
          </a:p>
        </p:txBody>
      </p:sp>
      <p:sp>
        <p:nvSpPr>
          <p:cNvPr id="4" name="Slide Number Placeholder 3">
            <a:extLst>
              <a:ext uri="{FF2B5EF4-FFF2-40B4-BE49-F238E27FC236}">
                <a16:creationId xmlns:a16="http://schemas.microsoft.com/office/drawing/2014/main" id="{62D0CF1B-0D98-4E62-92C0-A24E7DD22D8A}"/>
              </a:ext>
            </a:extLst>
          </p:cNvPr>
          <p:cNvSpPr>
            <a:spLocks noGrp="1"/>
          </p:cNvSpPr>
          <p:nvPr>
            <p:ph type="sldNum" sz="quarter" idx="12"/>
          </p:nvPr>
        </p:nvSpPr>
        <p:spPr/>
        <p:txBody>
          <a:bodyPr/>
          <a:lstStyle/>
          <a:p>
            <a:fld id="{28024367-D536-4F59-B2ED-0E7825EDA9AF}" type="slidenum">
              <a:rPr lang="en-US" smtClean="0"/>
              <a:pPr/>
              <a:t>9</a:t>
            </a:fld>
            <a:endParaRPr lang="en-US" dirty="0"/>
          </a:p>
        </p:txBody>
      </p:sp>
    </p:spTree>
    <p:extLst>
      <p:ext uri="{BB962C8B-B14F-4D97-AF65-F5344CB8AC3E}">
        <p14:creationId xmlns:p14="http://schemas.microsoft.com/office/powerpoint/2010/main" val="1699654174"/>
      </p:ext>
    </p:extLst>
  </p:cSld>
  <p:clrMapOvr>
    <a:masterClrMapping/>
  </p:clrMapOvr>
  <mc:AlternateContent xmlns:mc="http://schemas.openxmlformats.org/markup-compatibility/2006" xmlns:p14="http://schemas.microsoft.com/office/powerpoint/2010/main">
    <mc:Choice Requires="p14">
      <p:transition spd="slow" p14:dur="2000" advTm="36925"/>
    </mc:Choice>
    <mc:Fallback xmlns="">
      <p:transition spd="slow" advTm="36925"/>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1&quot;/&gt;&lt;/TableIndex&gt;&lt;/ShapeTextInfo&gt;"/>
  <p:tag name="HTML_SHAPEINFO" val="&lt;ThreeDShapeInfo&gt;&lt;uuid val=&quot;{908A4A27-A37E-4A10-B4A7-DF348D187488}&quot;/&gt;&lt;isInvalidForFieldText val=&quot;0&quot;/&gt;&lt;Image&gt;&lt;filename val=&quot;C:\Users\rscald\AppData\Local\Temp\CP17684170892406Session\CPTrustFolder17684170892421\PPTImport17684171035750\data\asimages\{908A4A27-A37E-4A10-B4A7-DF348D187488}_3.png&quot;/&gt;&lt;left val=&quot;24&quot;/&gt;&lt;top val=&quot;35&quot;/&gt;&lt;width val=&quot;743&quot;/&gt;&lt;height val=&quot;160&quot;/&gt;&lt;hasText val=&quot;1&quot;/&gt;&lt;/Image&gt;&lt;/ThreeDShapeInfo&gt;"/>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3&quot;/&gt;&lt;lineCharCount val=&quot;17&quot;/&gt;&lt;/TableIndex&gt;&lt;/ShapeTextInfo&gt;"/>
  <p:tag name="HTML_SHAPEINFO" val="&lt;ThreeDShapeInfo&gt;&lt;uuid val=&quot;{2666842F-D08D-48EF-9BD2-18AC2453DFF8}&quot;/&gt;&lt;isInvalidForFieldText val=&quot;0&quot;/&gt;&lt;Image&gt;&lt;filename val=&quot;C:\Users\rscald\AppData\Local\Temp\CP16132381501937Session\CPTrustFolder16132381501953\PPTImport16132381587437\data\asimages\{2666842F-D08D-48EF-9BD2-18AC2453DFF8}_36.png&quot;/&gt;&lt;left val=&quot;24&quot;/&gt;&lt;top val=&quot;24&quot;/&gt;&lt;width val=&quot;743&quot;/&gt;&lt;height val=&quot;170&quot;/&gt;&lt;hasText val=&quot;1&quot;/&gt;&lt;/Image&gt;&lt;/ThreeDShape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9&quot;/&gt;&lt;lineCharCount val=&quot;37&quot;/&gt;&lt;lineCharCount val=&quot;21&quot;/&gt;&lt;lineCharCount val=&quot;35&quot;/&gt;&lt;lineCharCount val=&quot;32&quot;/&gt;&lt;lineCharCount val=&quot;47&quot;/&gt;&lt;lineCharCount val=&quot;10&quot;/&gt;&lt;lineCharCount val=&quot;32&quot;/&gt;&lt;lineCharCount val=&quot;51&quot;/&gt;&lt;lineCharCount val=&quot;27&quot;/&gt;&lt;/TableIndex&gt;&lt;/ShapeTextInfo&gt;"/>
  <p:tag name="HTML_SHAPEINFO" val="&lt;ThreeDShapeInfo&gt;&lt;uuid val=&quot;{23348D36-BAB4-421D-A98E-868D41D1FF8D}&quot;/&gt;&lt;isInvalidForFieldText val=&quot;0&quot;/&gt;&lt;Image&gt;&lt;filename val=&quot;C:\Users\rscald\AppData\Local\Temp\CP16132381501937Session\CPTrustFolder16132381501953\PPTImport16132381587437\data\asimages\{23348D36-BAB4-421D-A98E-868D41D1FF8D}_36.png&quot;/&gt;&lt;left val=&quot;36&quot;/&gt;&lt;top val=&quot;192&quot;/&gt;&lt;width val=&quot;897&quot;/&gt;&lt;height val=&quot;457&quot;/&gt;&lt;hasText val=&quot;1&quot;/&gt;&lt;/Image&gt;&lt;/ThreeDShape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53C294B1-1B10-4010-A0D8-86B0EC8DDEDC}&quot;/&gt;&lt;isInvalidForFieldText val=&quot;0&quot;/&gt;&lt;Image&gt;&lt;filename val=&quot;C:\Users\rscald\AppData\Local\Temp\CP16132381501937Session\CPTrustFolder16132381501953\PPTImport16132381587437\data\asimages\{53C294B1-1B10-4010-A0D8-86B0EC8DDEDC}_36.png&quot;/&gt;&lt;left val=&quot;864&quot;/&gt;&lt;top val=&quot;670&quot;/&gt;&lt;width val=&quot;47&quot;/&gt;&lt;height val=&quot;39&quot;/&gt;&lt;hasText val=&quot;1&quot;/&gt;&lt;/Image&gt;&lt;/ThreeDShape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6&quot;/&gt;&lt;lineCharCount val=&quot;41&quot;/&gt;&lt;lineCharCount val=&quot;52&quot;/&gt;&lt;lineCharCount val=&quot;17&quot;/&gt;&lt;lineCharCount val=&quot;48&quot;/&gt;&lt;lineCharCount val=&quot;35&quot;/&gt;&lt;lineCharCount val=&quot;25&quot;/&gt;&lt;/TableIndex&gt;&lt;/ShapeTextInfo&gt;"/>
  <p:tag name="HTML_SHAPEINFO" val="&lt;ThreeDShapeInfo&gt;&lt;uuid val=&quot;{EA0F86D2-68F9-4427-8668-A28D022B6660}&quot;/&gt;&lt;isInvalidForFieldText val=&quot;0&quot;/&gt;&lt;Image&gt;&lt;filename val=&quot;C:\Users\rscald\AppData\Local\Temp\CP17684170892406Session\CPTrustFolder17684170892421\PPTImport17684171035750\data\asimages\{EA0F86D2-68F9-4427-8668-A28D022B6660}_3.png&quot;/&gt;&lt;left val=&quot;36&quot;/&gt;&lt;top val=&quot;192&quot;/&gt;&lt;width val=&quot;876&quot;/&gt;&lt;height val=&quot;444&quot;/&gt;&lt;hasText val=&quot;1&quot;/&gt;&lt;/Image&gt;&lt;/ThreeDShape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F4BD6C72-53AD-40A4-834C-DC6F4DAF7D3B}&quot;/&gt;&lt;isInvalidForFieldText val=&quot;0&quot;/&gt;&lt;Image&gt;&lt;filename val=&quot;C:\Users\rscald\AppData\Local\Temp\CP17684170892406Session\CPTrustFolder17684170892421\PPTImport17684171035750\data\asimages\{F4BD6C72-53AD-40A4-834C-DC6F4DAF7D3B}_3.png&quot;/&gt;&lt;left val=&quot;864&quot;/&gt;&lt;top val=&quot;674&quot;/&gt;&lt;width val=&quot;47&quot;/&gt;&lt;height val=&quot;39&quot;/&gt;&lt;hasText val=&quot;1&quot;/&gt;&lt;/Image&gt;&lt;/ThreeDShape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5&quot;/&gt;&lt;lineCharCount val=&quot;21&quot;/&gt;&lt;/TableIndex&gt;&lt;/ShapeTextInfo&gt;"/>
  <p:tag name="HTML_SHAPEINFO" val="&lt;ThreeDShapeInfo&gt;&lt;uuid val=&quot;{8538B231-B741-4DC5-813D-9B647F818704}&quot;/&gt;&lt;isInvalidForFieldText val=&quot;0&quot;/&gt;&lt;Image&gt;&lt;filename val=&quot;C:\Users\rscald\AppData\Local\Temp\CP17684170892406Session\CPTrustFolder17684170892421\PPTImport17684171035750\data\asimages\{8538B231-B741-4DC5-813D-9B647F818704}_115.png&quot;/&gt;&lt;left val=&quot;24&quot;/&gt;&lt;top val=&quot;24&quot;/&gt;&lt;width val=&quot;752&quot;/&gt;&lt;height val=&quot;171&quot;/&gt;&lt;hasText val=&quot;1&quot;/&gt;&lt;/Image&gt;&lt;/ThreeDShape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8&quot;/&gt;&lt;lineCharCount val=&quot;45&quot;/&gt;&lt;lineCharCount val=&quot;54&quot;/&gt;&lt;lineCharCount val=&quot;38&quot;/&gt;&lt;lineCharCount val=&quot;32&quot;/&gt;&lt;lineCharCount val=&quot;57&quot;/&gt;&lt;lineCharCount val=&quot;44&quot;/&gt;&lt;lineCharCount val=&quot;52&quot;/&gt;&lt;lineCharCount val=&quot;10&quot;/&gt;&lt;/TableIndex&gt;&lt;/ShapeTextInfo&gt;"/>
  <p:tag name="HTML_SHAPEINFO" val="&lt;ThreeDShapeInfo&gt;&lt;uuid val=&quot;{2F54962A-AE39-4637-93E2-37867838D534}&quot;/&gt;&lt;isInvalidForFieldText val=&quot;0&quot;/&gt;&lt;Image&gt;&lt;filename val=&quot;C:\Users\rscald\AppData\Local\Temp\CP17684170892406Session\CPTrustFolder17684170892421\PPTImport17684171035750\data\asimages\{2F54962A-AE39-4637-93E2-37867838D534}_115.png&quot;/&gt;&lt;left val=&quot;36&quot;/&gt;&lt;top val=&quot;192&quot;/&gt;&lt;width val=&quot;876&quot;/&gt;&lt;height val=&quot;444&quot;/&gt;&lt;hasText val=&quot;1&quot;/&gt;&lt;/Image&gt;&lt;/ThreeDShape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 name="HTML_SHAPEINFO" val="&lt;ThreeDShapeInfo&gt;&lt;uuid val=&quot;{6003D361-93EB-4CA3-89BC-330E8D8AE280}&quot;/&gt;&lt;isInvalidForFieldText val=&quot;0&quot;/&gt;&lt;Image&gt;&lt;filename val=&quot;C:\Users\rscald\AppData\Local\Temp\CP17684170892406Session\CPTrustFolder17684170892421\PPTImport17684171035750\data\asimages\{6003D361-93EB-4CA3-89BC-330E8D8AE280}_115.png&quot;/&gt;&lt;left val=&quot;864&quot;/&gt;&lt;top val=&quot;674&quot;/&gt;&lt;width val=&quot;47&quot;/&gt;&lt;height val=&quot;39&quot;/&gt;&lt;hasText val=&quot;1&quot;/&gt;&lt;/Image&gt;&lt;/ThreeDShape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5&quot;/&gt;&lt;lineCharCount val=&quot;21&quot;/&gt;&lt;/TableIndex&gt;&lt;/ShapeTextInfo&gt;"/>
  <p:tag name="HTML_SHAPEINFO" val="&lt;ThreeDShapeInfo&gt;&lt;uuid val=&quot;{E8B5A027-DE45-4521-8744-BDFF6D3A8FBA}&quot;/&gt;&lt;isInvalidForFieldText val=&quot;0&quot;/&gt;&lt;Image&gt;&lt;filename val=&quot;C:\Users\rscald\AppData\Local\Temp\CP17684170892406Session\CPTrustFolder17684170892421\PPTImport17684171035750\data\asimages\{E8B5A027-DE45-4521-8744-BDFF6D3A8FBA}_116.png&quot;/&gt;&lt;left val=&quot;24&quot;/&gt;&lt;top val=&quot;24&quot;/&gt;&lt;width val=&quot;752&quot;/&gt;&lt;height val=&quot;171&quot;/&gt;&lt;hasText val=&quot;1&quot;/&gt;&lt;/Image&gt;&lt;/ThreeDShape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9&quot;/&gt;&lt;lineCharCount val=&quot;23&quot;/&gt;&lt;lineCharCount val=&quot;55&quot;/&gt;&lt;lineCharCount val=&quot;48&quot;/&gt;&lt;lineCharCount val=&quot;25&quot;/&gt;&lt;lineCharCount val=&quot;57&quot;/&gt;&lt;lineCharCount val=&quot;6&quot;/&gt;&lt;lineCharCount val=&quot;44&quot;/&gt;&lt;lineCharCount val=&quot;35&quot;/&gt;&lt;lineCharCount val=&quot;37&quot;/&gt;&lt;/TableIndex&gt;&lt;/ShapeTextInfo&gt;"/>
  <p:tag name="HTML_SHAPEINFO" val="&lt;ThreeDShapeInfo&gt;&lt;uuid val=&quot;{78736DDA-9471-4F48-8501-D57AEB10F011}&quot;/&gt;&lt;isInvalidForFieldText val=&quot;0&quot;/&gt;&lt;Image&gt;&lt;filename val=&quot;C:\Users\rscald\AppData\Local\Temp\CP17684170892406Session\CPTrustFolder17684170892421\PPTImport17684171035750\data\asimages\{78736DDA-9471-4F48-8501-D57AEB10F011}_116.png&quot;/&gt;&lt;left val=&quot;36&quot;/&gt;&lt;top val=&quot;192&quot;/&gt;&lt;width val=&quot;876&quot;/&gt;&lt;height val=&quot;444&quot;/&gt;&lt;hasText val=&quot;1&quot;/&gt;&lt;/Image&gt;&lt;/ThreeDShape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 name="HTML_SHAPEINFO" val="&lt;ThreeDShapeInfo&gt;&lt;uuid val=&quot;{002B8C13-6979-4564-8711-81024377545F}&quot;/&gt;&lt;isInvalidForFieldText val=&quot;0&quot;/&gt;&lt;Image&gt;&lt;filename val=&quot;C:\Users\rscald\AppData\Local\Temp\CP17684170892406Session\CPTrustFolder17684170892421\PPTImport17684171035750\data\asimages\{002B8C13-6979-4564-8711-81024377545F}_116.png&quot;/&gt;&lt;left val=&quot;864&quot;/&gt;&lt;top val=&quot;674&quot;/&gt;&lt;width val=&quot;47&quot;/&gt;&lt;height val=&quot;39&quot;/&gt;&lt;hasText val=&quot;1&quot;/&gt;&lt;/Image&gt;&lt;/ThreeDShapeInfo&gt;"/>
</p:tagLst>
</file>

<file path=ppt/theme/theme1.xml><?xml version="1.0" encoding="utf-8"?>
<a:theme xmlns:a="http://schemas.openxmlformats.org/drawingml/2006/main" name="Office Theme">
  <a:themeElements>
    <a:clrScheme name="PEBA 2020 - white">
      <a:dk1>
        <a:srgbClr val="1260A7"/>
      </a:dk1>
      <a:lt1>
        <a:srgbClr val="FFFFFF"/>
      </a:lt1>
      <a:dk2>
        <a:srgbClr val="063A68"/>
      </a:dk2>
      <a:lt2>
        <a:srgbClr val="B2B2B2"/>
      </a:lt2>
      <a:accent1>
        <a:srgbClr val="568EC1"/>
      </a:accent1>
      <a:accent2>
        <a:srgbClr val="412049"/>
      </a:accent2>
      <a:accent3>
        <a:srgbClr val="8D1F4A"/>
      </a:accent3>
      <a:accent4>
        <a:srgbClr val="0087B0"/>
      </a:accent4>
      <a:accent5>
        <a:srgbClr val="007A77"/>
      </a:accent5>
      <a:accent6>
        <a:srgbClr val="A50000"/>
      </a:accent6>
      <a:hlink>
        <a:srgbClr val="568EC1"/>
      </a:hlink>
      <a:folHlink>
        <a:srgbClr val="568EC1"/>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D9960687-C75A-420D-8DDD-D4595019A51F}" vid="{44207126-CA13-42C3-9B79-86376552E6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PEBA Academy Presentation Template</Template>
  <TotalTime>5454</TotalTime>
  <Words>689</Words>
  <Application>Microsoft Office PowerPoint</Application>
  <PresentationFormat>On-screen Show (4:3)</PresentationFormat>
  <Paragraphs>86</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Times New Roman</vt:lpstr>
      <vt:lpstr>Tw Cen MT Condensed</vt:lpstr>
      <vt:lpstr>Office Theme</vt:lpstr>
      <vt:lpstr>Disability</vt:lpstr>
      <vt:lpstr>Important information</vt:lpstr>
      <vt:lpstr>Topics</vt:lpstr>
      <vt:lpstr>The Standard’s Workplace Possibilities program</vt:lpstr>
      <vt:lpstr>The Standard’s Workplace Possibilities program</vt:lpstr>
      <vt:lpstr>Disability benefits</vt:lpstr>
      <vt:lpstr>Optional Life insurance</vt:lpstr>
      <vt:lpstr>Accelerated life insurance benefits</vt:lpstr>
      <vt:lpstr>Long term disability</vt:lpstr>
      <vt:lpstr>Basic Long Term Disability</vt:lpstr>
      <vt:lpstr>Supplemental Long Term Disability</vt:lpstr>
      <vt:lpstr>Long term disability application process</vt:lpstr>
      <vt:lpstr>PowerPoint Presentation</vt:lpstr>
    </vt:vector>
  </TitlesOfParts>
  <Company>PEBA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H. Young</dc:creator>
  <cp:lastModifiedBy>Heather H. Young</cp:lastModifiedBy>
  <cp:revision>74</cp:revision>
  <cp:lastPrinted>2019-12-11T18:59:44Z</cp:lastPrinted>
  <dcterms:created xsi:type="dcterms:W3CDTF">2020-07-16T13:39:51Z</dcterms:created>
  <dcterms:modified xsi:type="dcterms:W3CDTF">2023-11-29T16:58:37Z</dcterms:modified>
</cp:coreProperties>
</file>