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69" r:id="rId2"/>
    <p:sldId id="270" r:id="rId3"/>
    <p:sldId id="348" r:id="rId4"/>
    <p:sldId id="350" r:id="rId5"/>
    <p:sldId id="263" r:id="rId6"/>
    <p:sldId id="268" r:id="rId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2" clrIdx="0">
    <p:extLst>
      <p:ext uri="{19B8F6BF-5375-455C-9EA6-DF929625EA0E}">
        <p15:presenceInfo xmlns:p15="http://schemas.microsoft.com/office/powerpoint/2012/main" userId="S::ryounh@peba.sc.gov::9a85b619-8fd1-4dec-b439-2514df7fe89a" providerId="AD"/>
      </p:ext>
    </p:extLst>
  </p:cmAuthor>
  <p:cmAuthor id="2" name="Jessica Moak" initials="JM" lastIdx="1"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652" autoAdjust="0"/>
  </p:normalViewPr>
  <p:slideViewPr>
    <p:cSldViewPr snapToGrid="0">
      <p:cViewPr varScale="1">
        <p:scale>
          <a:sx n="86" d="100"/>
          <a:sy n="86" d="100"/>
        </p:scale>
        <p:origin x="1382"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6B005CDC-F66A-4EA3-93A4-41602AB21081}" type="datetimeFigureOut">
              <a:rPr lang="en-US" smtClean="0"/>
              <a:t>5/30/2023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2</a:t>
            </a:fld>
            <a:endParaRPr lang="en-US" dirty="0"/>
          </a:p>
        </p:txBody>
      </p:sp>
    </p:spTree>
    <p:extLst>
      <p:ext uri="{BB962C8B-B14F-4D97-AF65-F5344CB8AC3E}">
        <p14:creationId xmlns:p14="http://schemas.microsoft.com/office/powerpoint/2010/main" val="2749850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ction="ppaction://hlinkfile"/>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Think about retirement</a:t>
            </a:r>
          </a:p>
        </p:txBody>
      </p:sp>
      <p:sp>
        <p:nvSpPr>
          <p:cNvPr id="5" name="Subtitle 4"/>
          <p:cNvSpPr>
            <a:spLocks noGrp="1"/>
          </p:cNvSpPr>
          <p:nvPr>
            <p:ph type="subTitle" idx="1"/>
          </p:nvPr>
        </p:nvSpPr>
        <p:spPr/>
        <p:txBody>
          <a:bodyPr/>
          <a:lstStyle/>
          <a:p>
            <a:r>
              <a:rPr lang="en-US" dirty="0"/>
              <a:t>Retirement Starts Now | Mid-career</a:t>
            </a:r>
          </a:p>
          <a:p>
            <a:r>
              <a:rPr lang="en-US" dirty="0"/>
              <a:t>Fiscal year 2024</a:t>
            </a:r>
          </a:p>
        </p:txBody>
      </p:sp>
      <p:pic>
        <p:nvPicPr>
          <p:cNvPr id="8" name="Audio 7">
            <a:hlinkClick r:id="" action="ppaction://media"/>
            <a:extLst>
              <a:ext uri="{FF2B5EF4-FFF2-40B4-BE49-F238E27FC236}">
                <a16:creationId xmlns:a16="http://schemas.microsoft.com/office/drawing/2014/main" id="{ADA9FAEB-7287-4F13-9938-76549D2BA7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3553"/>
    </mc:Choice>
    <mc:Fallback xmlns="">
      <p:transition spd="slow" advTm="135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you be financially comfortable when you retire?</a:t>
            </a:r>
          </a:p>
        </p:txBody>
      </p:sp>
      <p:sp>
        <p:nvSpPr>
          <p:cNvPr id="3" name="Content Placeholder 2"/>
          <p:cNvSpPr>
            <a:spLocks noGrp="1"/>
          </p:cNvSpPr>
          <p:nvPr>
            <p:ph idx="1"/>
          </p:nvPr>
        </p:nvSpPr>
        <p:spPr/>
        <p:txBody>
          <a:bodyPr/>
          <a:lstStyle/>
          <a:p>
            <a:r>
              <a:rPr lang="en-US" dirty="0"/>
              <a:t>Are you saving enough for retirement?</a:t>
            </a:r>
          </a:p>
          <a:p>
            <a:pPr lvl="1"/>
            <a:r>
              <a:rPr lang="en-US" dirty="0"/>
              <a:t>47% of U.S. workers expect to not have enough money to live comfortably when they retire.</a:t>
            </a:r>
            <a:r>
              <a:rPr lang="en-US" baseline="30000" dirty="0"/>
              <a:t>1</a:t>
            </a:r>
          </a:p>
          <a:p>
            <a:r>
              <a:rPr lang="en-US" dirty="0"/>
              <a:t>A sure way to an unsure future is to put off planning for retirement.</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sp>
        <p:nvSpPr>
          <p:cNvPr id="8" name="Rectangle 7">
            <a:extLst>
              <a:ext uri="{FF2B5EF4-FFF2-40B4-BE49-F238E27FC236}">
                <a16:creationId xmlns:a16="http://schemas.microsoft.com/office/drawing/2014/main" id="{AF2A3BA7-ADC2-4E3F-A37B-CC2DFA637535}"/>
              </a:ext>
            </a:extLst>
          </p:cNvPr>
          <p:cNvSpPr/>
          <p:nvPr/>
        </p:nvSpPr>
        <p:spPr>
          <a:xfrm>
            <a:off x="457198" y="6041388"/>
            <a:ext cx="8229599" cy="249684"/>
          </a:xfrm>
          <a:prstGeom prst="rect">
            <a:avLst/>
          </a:prstGeom>
        </p:spPr>
        <p:txBody>
          <a:bodyPr wrap="square">
            <a:spAutoFit/>
          </a:bodyPr>
          <a:lstStyle/>
          <a:p>
            <a:pPr>
              <a:lnSpc>
                <a:spcPct val="107000"/>
              </a:lnSpc>
              <a:spcAft>
                <a:spcPts val="800"/>
              </a:spcAft>
            </a:pPr>
            <a:r>
              <a:rPr lang="en-US" sz="1000" baseline="30000" dirty="0">
                <a:solidFill>
                  <a:schemeClr val="tx2"/>
                </a:solidFill>
                <a:ea typeface="Calibri" panose="020F0502020204030204" pitchFamily="34" charset="0"/>
                <a:cs typeface="Times New Roman" panose="02020603050405020304" pitchFamily="18" charset="0"/>
              </a:rPr>
              <a:t>1</a:t>
            </a:r>
            <a:r>
              <a:rPr lang="en-US" sz="1000" dirty="0">
                <a:solidFill>
                  <a:schemeClr val="tx2"/>
                </a:solidFill>
              </a:rPr>
              <a:t>https://news.gallup.com/poll/350048/retirees-experience-differs-nonretirees-outlook.aspx</a:t>
            </a:r>
            <a:endParaRPr lang="en-US" sz="1000" dirty="0">
              <a:solidFill>
                <a:schemeClr val="tx2"/>
              </a:solidFill>
              <a:ea typeface="Calibri" panose="020F0502020204030204" pitchFamily="34" charset="0"/>
              <a:cs typeface="Times New Roman" panose="02020603050405020304" pitchFamily="18" charset="0"/>
            </a:endParaRPr>
          </a:p>
        </p:txBody>
      </p:sp>
      <p:pic>
        <p:nvPicPr>
          <p:cNvPr id="9" name="Audio 8">
            <a:hlinkClick r:id="" action="ppaction://media"/>
            <a:extLst>
              <a:ext uri="{FF2B5EF4-FFF2-40B4-BE49-F238E27FC236}">
                <a16:creationId xmlns:a16="http://schemas.microsoft.com/office/drawing/2014/main" id="{FE817488-0C7C-26B3-3E68-C9F1FB8174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42533213"/>
      </p:ext>
    </p:extLst>
  </p:cSld>
  <p:clrMapOvr>
    <a:masterClrMapping/>
  </p:clrMapOvr>
  <mc:AlternateContent xmlns:mc="http://schemas.openxmlformats.org/markup-compatibility/2006">
    <mc:Choice xmlns:p14="http://schemas.microsoft.com/office/powerpoint/2010/main" Requires="p14">
      <p:transition spd="slow" p14:dur="2000" advTm="14572"/>
    </mc:Choice>
    <mc:Fallback>
      <p:transition spd="slow" advTm="145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F7E5-B705-4799-BC9F-56CCF84CC2A5}"/>
              </a:ext>
            </a:extLst>
          </p:cNvPr>
          <p:cNvSpPr>
            <a:spLocks noGrp="1"/>
          </p:cNvSpPr>
          <p:nvPr>
            <p:ph type="title"/>
          </p:nvPr>
        </p:nvSpPr>
        <p:spPr/>
        <p:txBody>
          <a:bodyPr/>
          <a:lstStyle/>
          <a:p>
            <a:r>
              <a:rPr lang="en-US" dirty="0"/>
              <a:t>Think about your retirement now</a:t>
            </a:r>
          </a:p>
        </p:txBody>
      </p:sp>
      <p:sp>
        <p:nvSpPr>
          <p:cNvPr id="3" name="Content Placeholder 2">
            <a:extLst>
              <a:ext uri="{FF2B5EF4-FFF2-40B4-BE49-F238E27FC236}">
                <a16:creationId xmlns:a16="http://schemas.microsoft.com/office/drawing/2014/main" id="{2B5026A1-DE2D-4155-8989-6EE8C53A18B3}"/>
              </a:ext>
            </a:extLst>
          </p:cNvPr>
          <p:cNvSpPr>
            <a:spLocks noGrp="1"/>
          </p:cNvSpPr>
          <p:nvPr>
            <p:ph idx="1"/>
          </p:nvPr>
        </p:nvSpPr>
        <p:spPr/>
        <p:txBody>
          <a:bodyPr/>
          <a:lstStyle/>
          <a:p>
            <a:r>
              <a:rPr lang="en-US" dirty="0"/>
              <a:t>Do you know what you want to do and where you want to be in retirement?</a:t>
            </a:r>
          </a:p>
          <a:p>
            <a:r>
              <a:rPr lang="en-US" dirty="0"/>
              <a:t>Do you have an idea how you’re going to get there?</a:t>
            </a:r>
          </a:p>
          <a:p>
            <a:r>
              <a:rPr lang="en-US" dirty="0"/>
              <a:t>Start asking yourself these questions and identify steps you can take to secure your financial future.</a:t>
            </a:r>
          </a:p>
        </p:txBody>
      </p:sp>
      <p:sp>
        <p:nvSpPr>
          <p:cNvPr id="4" name="Slide Number Placeholder 3">
            <a:extLst>
              <a:ext uri="{FF2B5EF4-FFF2-40B4-BE49-F238E27FC236}">
                <a16:creationId xmlns:a16="http://schemas.microsoft.com/office/drawing/2014/main" id="{84F40E50-CAC0-4872-8D71-ED61776BF169}"/>
              </a:ext>
            </a:extLst>
          </p:cNvPr>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5" name="Audio 4">
            <a:hlinkClick r:id="" action="ppaction://media"/>
            <a:extLst>
              <a:ext uri="{FF2B5EF4-FFF2-40B4-BE49-F238E27FC236}">
                <a16:creationId xmlns:a16="http://schemas.microsoft.com/office/drawing/2014/main" id="{2C45B953-8AD7-43DA-AD7D-FD8F370979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97789747"/>
      </p:ext>
    </p:extLst>
  </p:cSld>
  <p:clrMapOvr>
    <a:masterClrMapping/>
  </p:clrMapOvr>
  <mc:AlternateContent xmlns:mc="http://schemas.openxmlformats.org/markup-compatibility/2006" xmlns:p14="http://schemas.microsoft.com/office/powerpoint/2010/main">
    <mc:Choice Requires="p14">
      <p:transition spd="slow" p14:dur="2000" advTm="31422"/>
    </mc:Choice>
    <mc:Fallback xmlns="">
      <p:transition spd="slow" advTm="31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FC17-5537-4A4F-9BBE-056BFBB913FE}"/>
              </a:ext>
            </a:extLst>
          </p:cNvPr>
          <p:cNvSpPr>
            <a:spLocks noGrp="1"/>
          </p:cNvSpPr>
          <p:nvPr>
            <p:ph type="title"/>
          </p:nvPr>
        </p:nvSpPr>
        <p:spPr/>
        <p:txBody>
          <a:bodyPr/>
          <a:lstStyle/>
          <a:p>
            <a:r>
              <a:rPr lang="en-US" dirty="0"/>
              <a:t>How will you get to retirement from here?</a:t>
            </a:r>
          </a:p>
        </p:txBody>
      </p:sp>
      <p:sp>
        <p:nvSpPr>
          <p:cNvPr id="3" name="Content Placeholder 2">
            <a:extLst>
              <a:ext uri="{FF2B5EF4-FFF2-40B4-BE49-F238E27FC236}">
                <a16:creationId xmlns:a16="http://schemas.microsoft.com/office/drawing/2014/main" id="{4DAC905B-617D-4386-8E1E-33775CE69F76}"/>
              </a:ext>
            </a:extLst>
          </p:cNvPr>
          <p:cNvSpPr>
            <a:spLocks noGrp="1"/>
          </p:cNvSpPr>
          <p:nvPr>
            <p:ph idx="1"/>
          </p:nvPr>
        </p:nvSpPr>
        <p:spPr/>
        <p:txBody>
          <a:bodyPr/>
          <a:lstStyle/>
          <a:p>
            <a:r>
              <a:rPr lang="en-US" dirty="0"/>
              <a:t>Identify your possible sources of retirement income.</a:t>
            </a:r>
          </a:p>
          <a:p>
            <a:r>
              <a:rPr lang="en-US" dirty="0"/>
              <a:t>Understand your PEBA-administered retirement plan.</a:t>
            </a:r>
          </a:p>
          <a:p>
            <a:r>
              <a:rPr lang="en-US" dirty="0"/>
              <a:t>Consider the effects of the other benefits and programs PEBA offers.</a:t>
            </a:r>
          </a:p>
          <a:p>
            <a:r>
              <a:rPr lang="en-US" dirty="0"/>
              <a:t>Stay connected with PEBA.</a:t>
            </a:r>
          </a:p>
        </p:txBody>
      </p:sp>
      <p:sp>
        <p:nvSpPr>
          <p:cNvPr id="4" name="Slide Number Placeholder 3">
            <a:extLst>
              <a:ext uri="{FF2B5EF4-FFF2-40B4-BE49-F238E27FC236}">
                <a16:creationId xmlns:a16="http://schemas.microsoft.com/office/drawing/2014/main" id="{AB2309EE-6523-44D3-8285-A083053AA6D3}"/>
              </a:ext>
            </a:extLst>
          </p:cNvPr>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6" name="Audio 5">
            <a:hlinkClick r:id="" action="ppaction://media"/>
            <a:extLst>
              <a:ext uri="{FF2B5EF4-FFF2-40B4-BE49-F238E27FC236}">
                <a16:creationId xmlns:a16="http://schemas.microsoft.com/office/drawing/2014/main" id="{034D1ECD-68F3-4E2B-84D3-35F90B386B7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56418480"/>
      </p:ext>
    </p:extLst>
  </p:cSld>
  <p:clrMapOvr>
    <a:masterClrMapping/>
  </p:clrMapOvr>
  <mc:AlternateContent xmlns:mc="http://schemas.openxmlformats.org/markup-compatibility/2006" xmlns:p14="http://schemas.microsoft.com/office/powerpoint/2010/main">
    <mc:Choice Requires="p14">
      <p:transition spd="slow" p14:dur="2000" advTm="22710"/>
    </mc:Choice>
    <mc:Fallback xmlns="">
      <p:transition spd="slow" advTm="227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5</a:t>
            </a:fld>
            <a:endParaRPr lang="en-US" dirty="0"/>
          </a:p>
        </p:txBody>
      </p:sp>
    </p:spTree>
    <p:extLst>
      <p:ext uri="{BB962C8B-B14F-4D97-AF65-F5344CB8AC3E}">
        <p14:creationId xmlns:p14="http://schemas.microsoft.com/office/powerpoint/2010/main" val="3669356624"/>
      </p:ext>
    </p:extLst>
  </p:cSld>
  <p:clrMapOvr>
    <a:masterClrMapping/>
  </p:clrMapOvr>
  <mc:AlternateContent xmlns:mc="http://schemas.openxmlformats.org/markup-compatibility/2006" xmlns:p14="http://schemas.microsoft.com/office/powerpoint/2010/main">
    <mc:Choice Requires="p14">
      <p:transition spd="slow" p14:dur="2000" advTm="52080"/>
    </mc:Choice>
    <mc:Fallback xmlns="">
      <p:transition spd="slow" advTm="5208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6</a:t>
            </a:fld>
            <a:endParaRPr lang="en-US" dirty="0"/>
          </a:p>
        </p:txBody>
      </p:sp>
    </p:spTree>
    <p:extLst>
      <p:ext uri="{BB962C8B-B14F-4D97-AF65-F5344CB8AC3E}">
        <p14:creationId xmlns:p14="http://schemas.microsoft.com/office/powerpoint/2010/main" val="255928298"/>
      </p:ext>
    </p:extLst>
  </p:cSld>
  <p:clrMapOvr>
    <a:masterClrMapping/>
  </p:clrMapOvr>
  <mc:AlternateContent xmlns:mc="http://schemas.openxmlformats.org/markup-compatibility/2006" xmlns:p14="http://schemas.microsoft.com/office/powerpoint/2010/main">
    <mc:Choice Requires="p14">
      <p:transition spd="slow" p14:dur="2000" advTm="49543"/>
    </mc:Choice>
    <mc:Fallback xmlns="">
      <p:transition spd="slow" advTm="49543"/>
    </mc:Fallback>
  </mc:AlternateContent>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8545</TotalTime>
  <Words>176</Words>
  <Application>Microsoft Office PowerPoint</Application>
  <PresentationFormat>On-screen Show (4:3)</PresentationFormat>
  <Paragraphs>23</Paragraphs>
  <Slides>6</Slides>
  <Notes>1</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Tw Cen MT Condensed</vt:lpstr>
      <vt:lpstr>Office Theme</vt:lpstr>
      <vt:lpstr>Think about retirement</vt:lpstr>
      <vt:lpstr>Will you be financially comfortable when you retire?</vt:lpstr>
      <vt:lpstr>Think about your retirement now</vt:lpstr>
      <vt:lpstr>How will you get to retirement from here?</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Timothy Diamond</cp:lastModifiedBy>
  <cp:revision>82</cp:revision>
  <cp:lastPrinted>2019-12-11T18:59:44Z</cp:lastPrinted>
  <dcterms:created xsi:type="dcterms:W3CDTF">2020-02-04T21:24:40Z</dcterms:created>
  <dcterms:modified xsi:type="dcterms:W3CDTF">2023-05-30T19:05:36Z</dcterms:modified>
</cp:coreProperties>
</file>