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8" r:id="rId2"/>
    <p:sldId id="269" r:id="rId3"/>
    <p:sldId id="416" r:id="rId4"/>
    <p:sldId id="330" r:id="rId5"/>
    <p:sldId id="320" r:id="rId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ssica Moak" initials="JM" lastIdx="2"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77" d="100"/>
          <a:sy n="77" d="100"/>
        </p:scale>
        <p:origin x="129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4/24/2023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121072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1401554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7.png"/><Relationship Id="rId10" Type="http://schemas.openxmlformats.org/officeDocument/2006/relationships/hyperlink" Target="http://www.youtube.com/c/pebatv" TargetMode="External"/><Relationship Id="rId4" Type="http://schemas.openxmlformats.org/officeDocument/2006/relationships/image" Target="../media/image6.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pic>
        <p:nvPicPr>
          <p:cNvPr id="21" name="Picture 20">
            <a:extLst>
              <a:ext uri="{FF2B5EF4-FFF2-40B4-BE49-F238E27FC236}">
                <a16:creationId xmlns:a16="http://schemas.microsoft.com/office/drawing/2014/main" id="{B970E957-0244-46AF-A3F5-62854683B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2" name="Picture 21">
            <a:extLst>
              <a:ext uri="{FF2B5EF4-FFF2-40B4-BE49-F238E27FC236}">
                <a16:creationId xmlns:a16="http://schemas.microsoft.com/office/drawing/2014/main" id="{A1B82644-45E2-4AE1-A011-905548B02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3" name="Picture 22">
            <a:extLst>
              <a:ext uri="{FF2B5EF4-FFF2-40B4-BE49-F238E27FC236}">
                <a16:creationId xmlns:a16="http://schemas.microsoft.com/office/drawing/2014/main" id="{5B5774FA-A45D-4143-8804-3CB97C848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25" name="Picture 24">
            <a:extLst>
              <a:ext uri="{FF2B5EF4-FFF2-40B4-BE49-F238E27FC236}">
                <a16:creationId xmlns:a16="http://schemas.microsoft.com/office/drawing/2014/main" id="{6660477D-E0E8-4212-BED5-97F299F2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26" name="Picture 25">
            <a:extLst>
              <a:ext uri="{FF2B5EF4-FFF2-40B4-BE49-F238E27FC236}">
                <a16:creationId xmlns:a16="http://schemas.microsoft.com/office/drawing/2014/main" id="{8C4BDEE1-0818-49E8-9C7A-F7F1872150A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grpSp>
        <p:nvGrpSpPr>
          <p:cNvPr id="27" name="Group 26">
            <a:extLst>
              <a:ext uri="{FF2B5EF4-FFF2-40B4-BE49-F238E27FC236}">
                <a16:creationId xmlns:a16="http://schemas.microsoft.com/office/drawing/2014/main" id="{E6019BF6-FAAB-4AEF-A69B-99EE68479C9D}"/>
              </a:ext>
            </a:extLst>
          </p:cNvPr>
          <p:cNvGrpSpPr/>
          <p:nvPr userDrawn="1"/>
        </p:nvGrpSpPr>
        <p:grpSpPr>
          <a:xfrm>
            <a:off x="1085421" y="1305360"/>
            <a:ext cx="7253907" cy="2312807"/>
            <a:chOff x="1085421" y="957888"/>
            <a:chExt cx="7253907" cy="2312807"/>
          </a:xfrm>
        </p:grpSpPr>
        <p:sp>
          <p:nvSpPr>
            <p:cNvPr id="28" name="TextBox 27">
              <a:extLst>
                <a:ext uri="{FF2B5EF4-FFF2-40B4-BE49-F238E27FC236}">
                  <a16:creationId xmlns:a16="http://schemas.microsoft.com/office/drawing/2014/main" id="{F47ADC1F-4ACF-4663-AC59-C3C991A94418}"/>
                </a:ext>
              </a:extLst>
            </p:cNvPr>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29" name="TextBox 28">
              <a:extLst>
                <a:ext uri="{FF2B5EF4-FFF2-40B4-BE49-F238E27FC236}">
                  <a16:creationId xmlns:a16="http://schemas.microsoft.com/office/drawing/2014/main" id="{ED000DA9-ED64-4472-9354-93129B96C359}"/>
                </a:ext>
              </a:extLst>
            </p:cNvPr>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30" name="TextBox 29">
              <a:extLst>
                <a:ext uri="{FF2B5EF4-FFF2-40B4-BE49-F238E27FC236}">
                  <a16:creationId xmlns:a16="http://schemas.microsoft.com/office/drawing/2014/main" id="{412E202D-9924-45DA-B969-28CEDB11E15F}"/>
                </a:ext>
              </a:extLst>
            </p:cNvPr>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31" name="TextBox 30">
              <a:extLst>
                <a:ext uri="{FF2B5EF4-FFF2-40B4-BE49-F238E27FC236}">
                  <a16:creationId xmlns:a16="http://schemas.microsoft.com/office/drawing/2014/main" id="{D4B79800-E144-4CE2-8F38-FC69AA82284F}"/>
                </a:ext>
              </a:extLst>
            </p:cNvPr>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32" name="TextBox 31">
            <a:extLst>
              <a:ext uri="{FF2B5EF4-FFF2-40B4-BE49-F238E27FC236}">
                <a16:creationId xmlns:a16="http://schemas.microsoft.com/office/drawing/2014/main" id="{3C24AC55-8294-4E5F-B26D-5E12307CB6FB}"/>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hyperlink" Target="https://peba.sc.gov/publications" TargetMode="Externa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peba.sc.gov/sites/default/files/retiree_insurance_optional.pdf" TargetMode="External"/><Relationship Id="rId5" Type="http://schemas.openxmlformats.org/officeDocument/2006/relationships/hyperlink" Target="https://www.peba.sc.gov/sites/default/files/retiree_insurance_state.pdf" TargetMode="Externa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State Health Plan retiree insurance</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Orientation and Education</a:t>
            </a:r>
          </a:p>
          <a:p>
            <a:r>
              <a:rPr lang="en-US" dirty="0"/>
              <a:t>Fiscal year 2024</a:t>
            </a:r>
          </a:p>
        </p:txBody>
      </p:sp>
      <p:pic>
        <p:nvPicPr>
          <p:cNvPr id="4" name="Audio 3">
            <a:hlinkClick r:id="" action="ppaction://media"/>
            <a:extLst>
              <a:ext uri="{FF2B5EF4-FFF2-40B4-BE49-F238E27FC236}">
                <a16:creationId xmlns:a16="http://schemas.microsoft.com/office/drawing/2014/main" id="{4B544A7C-2230-8819-5046-99E3B16F1B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55572160"/>
      </p:ext>
    </p:extLst>
  </p:cSld>
  <p:clrMapOvr>
    <a:masterClrMapping/>
  </p:clrMapOvr>
  <mc:AlternateContent xmlns:mc="http://schemas.openxmlformats.org/markup-compatibility/2006">
    <mc:Choice xmlns:p14="http://schemas.microsoft.com/office/powerpoint/2010/main" Requires="p14">
      <p:transition spd="slow" p14:dur="2000" advTm="14116"/>
    </mc:Choice>
    <mc:Fallback>
      <p:transition spd="slow" advTm="141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800D1-29EC-44D3-9235-03076EE74D3E}"/>
              </a:ext>
            </a:extLst>
          </p:cNvPr>
          <p:cNvSpPr>
            <a:spLocks noGrp="1"/>
          </p:cNvSpPr>
          <p:nvPr>
            <p:ph type="title"/>
          </p:nvPr>
        </p:nvSpPr>
        <p:spPr/>
        <p:txBody>
          <a:bodyPr/>
          <a:lstStyle/>
          <a:p>
            <a:r>
              <a:rPr lang="en-US" dirty="0"/>
              <a:t>Intended audience</a:t>
            </a:r>
          </a:p>
        </p:txBody>
      </p:sp>
      <p:sp>
        <p:nvSpPr>
          <p:cNvPr id="7" name="Content Placeholder 6">
            <a:extLst>
              <a:ext uri="{FF2B5EF4-FFF2-40B4-BE49-F238E27FC236}">
                <a16:creationId xmlns:a16="http://schemas.microsoft.com/office/drawing/2014/main" id="{7D2C085C-2183-403C-A9B1-E0A95E1B4F0F}"/>
              </a:ext>
            </a:extLst>
          </p:cNvPr>
          <p:cNvSpPr>
            <a:spLocks noGrp="1"/>
          </p:cNvSpPr>
          <p:nvPr>
            <p:ph idx="1"/>
          </p:nvPr>
        </p:nvSpPr>
        <p:spPr/>
        <p:txBody>
          <a:bodyPr/>
          <a:lstStyle/>
          <a:p>
            <a:r>
              <a:rPr lang="en-US" dirty="0"/>
              <a:t>This presentation is focused on the eligibility requirements and plan provisions for Class Three members. Class Three members are those whose earned service began on or after July 1, 2012.</a:t>
            </a:r>
          </a:p>
          <a:p>
            <a:r>
              <a:rPr lang="en-US" dirty="0"/>
              <a:t>Class Two members, those whose earned service began before July 1, 2012, are encouraged to review our retirement publications at </a:t>
            </a:r>
            <a:r>
              <a:rPr lang="en-US" dirty="0">
                <a:hlinkClick r:id="rId4"/>
              </a:rPr>
              <a:t>peba.sc.gov/publications</a:t>
            </a:r>
            <a:r>
              <a:rPr lang="en-US" dirty="0"/>
              <a:t> for more information.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2" name="Audio 1">
            <a:hlinkClick r:id="" action="ppaction://media"/>
            <a:extLst>
              <a:ext uri="{FF2B5EF4-FFF2-40B4-BE49-F238E27FC236}">
                <a16:creationId xmlns:a16="http://schemas.microsoft.com/office/drawing/2014/main" id="{EFFEB044-0DAC-80BD-613B-E7776D1BD8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19600007"/>
      </p:ext>
    </p:extLst>
  </p:cSld>
  <p:clrMapOvr>
    <a:masterClrMapping/>
  </p:clrMapOvr>
  <mc:AlternateContent xmlns:mc="http://schemas.openxmlformats.org/markup-compatibility/2006">
    <mc:Choice xmlns:p14="http://schemas.microsoft.com/office/powerpoint/2010/main" Requires="p14">
      <p:transition spd="slow" p14:dur="2000" advTm="27154"/>
    </mc:Choice>
    <mc:Fallback>
      <p:transition spd="slow" advTm="27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Health Plan retiree insurance coverage</a:t>
            </a:r>
            <a:endParaRPr lang="en-US" dirty="0"/>
          </a:p>
        </p:txBody>
      </p:sp>
      <p:sp>
        <p:nvSpPr>
          <p:cNvPr id="3" name="Content Placeholder 2"/>
          <p:cNvSpPr>
            <a:spLocks noGrp="1"/>
          </p:cNvSpPr>
          <p:nvPr>
            <p:ph idx="1"/>
          </p:nvPr>
        </p:nvSpPr>
        <p:spPr/>
        <p:txBody>
          <a:bodyPr/>
          <a:lstStyle/>
          <a:p>
            <a:pPr lvl="0"/>
            <a:r>
              <a:rPr lang="en-US" dirty="0"/>
              <a:t>Eligibility for retiree insurance is different than eligibility for a retirement benefit.</a:t>
            </a:r>
          </a:p>
          <a:p>
            <a:pPr lvl="0"/>
            <a:r>
              <a:rPr lang="en-US" dirty="0"/>
              <a:t>Must meet certain eligibility requirements to continue insurance coverage in retirement.</a:t>
            </a:r>
          </a:p>
          <a:p>
            <a:pPr lvl="0"/>
            <a:r>
              <a:rPr lang="en-US" dirty="0"/>
              <a:t>Changing jobs could affect your eligibility for funding.</a:t>
            </a:r>
          </a:p>
          <a:p>
            <a:pPr lvl="0"/>
            <a:r>
              <a:rPr lang="en-US" dirty="0"/>
              <a:t>Rules differ based on whether you were in an insurance-eligible position before May 2, 2008. </a:t>
            </a:r>
          </a:p>
          <a:p>
            <a:pPr lvl="0"/>
            <a:r>
              <a:rPr lang="en-US" dirty="0"/>
              <a:t>Insurance is a major retirement cost.</a:t>
            </a:r>
          </a:p>
          <a:p>
            <a:pPr lvl="0"/>
            <a:r>
              <a:rPr lang="en-US" dirty="0"/>
              <a:t>Former employer may fund portion of premiums.</a:t>
            </a:r>
          </a:p>
          <a:p>
            <a:pPr lvl="0"/>
            <a:r>
              <a:rPr lang="en-US" dirty="0"/>
              <a:t>Refer to the </a:t>
            </a:r>
            <a:r>
              <a:rPr lang="en-US" i="1" dirty="0">
                <a:hlinkClick r:id="rId5"/>
              </a:rPr>
              <a:t>Insurance Benefits Guide</a:t>
            </a:r>
            <a:r>
              <a:rPr lang="en-US" i="1" dirty="0"/>
              <a:t> </a:t>
            </a:r>
            <a:r>
              <a:rPr lang="en-US" dirty="0"/>
              <a:t>for more information.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C9DA652F-4970-0E96-D5CF-16735B1E7E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593793622"/>
      </p:ext>
    </p:extLst>
  </p:cSld>
  <p:clrMapOvr>
    <a:masterClrMapping/>
  </p:clrMapOvr>
  <mc:AlternateContent xmlns:mc="http://schemas.openxmlformats.org/markup-compatibility/2006">
    <mc:Choice xmlns:p14="http://schemas.microsoft.com/office/powerpoint/2010/main" Requires="p14">
      <p:transition spd="slow" p14:dur="2000" advTm="64824"/>
    </mc:Choice>
    <mc:Fallback>
      <p:transition spd="slow" advTm="64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Verifying your retiree insurance eligibility</a:t>
            </a:r>
            <a:endParaRPr lang="en-US" dirty="0"/>
          </a:p>
        </p:txBody>
      </p:sp>
      <p:sp>
        <p:nvSpPr>
          <p:cNvPr id="3" name="Content Placeholder 2"/>
          <p:cNvSpPr>
            <a:spLocks noGrp="1"/>
          </p:cNvSpPr>
          <p:nvPr>
            <p:ph idx="1"/>
          </p:nvPr>
        </p:nvSpPr>
        <p:spPr/>
        <p:txBody>
          <a:bodyPr/>
          <a:lstStyle/>
          <a:p>
            <a:pPr lvl="0"/>
            <a:r>
              <a:rPr lang="en-US" dirty="0"/>
              <a:t>Only PEBA can verify your eligibility for retiree insurance.</a:t>
            </a:r>
          </a:p>
          <a:p>
            <a:r>
              <a:rPr lang="en-US" dirty="0"/>
              <a:t>Do not terminate employment until you have official notice of your insurance eligibility.</a:t>
            </a:r>
          </a:p>
          <a:p>
            <a:pPr lvl="0"/>
            <a:r>
              <a:rPr lang="en-US" dirty="0"/>
              <a:t>Check out the retiree insurance eligibility flyers at peba.sc.gov/nyb:</a:t>
            </a:r>
          </a:p>
          <a:p>
            <a:pPr lvl="1"/>
            <a:r>
              <a:rPr lang="en-US" dirty="0">
                <a:hlinkClick r:id="rId5"/>
              </a:rPr>
              <a:t>For members who work for a state agency, public higher education institution, public school district or charter school that participates in both insurance and retirement</a:t>
            </a:r>
            <a:r>
              <a:rPr lang="en-US" dirty="0"/>
              <a:t>.</a:t>
            </a:r>
          </a:p>
          <a:p>
            <a:pPr lvl="1"/>
            <a:r>
              <a:rPr lang="en-US" dirty="0">
                <a:solidFill>
                  <a:srgbClr val="568EC1"/>
                </a:solidFill>
                <a:hlinkClick r:id="rId6">
                  <a:extLst>
                    <a:ext uri="{A12FA001-AC4F-418D-AE19-62706E023703}">
                      <ahyp:hlinkClr xmlns:ahyp="http://schemas.microsoft.com/office/drawing/2018/hyperlinkcolor" val="tx"/>
                    </a:ext>
                  </a:extLst>
                </a:hlinkClick>
              </a:rPr>
              <a:t>For members who work for optional employers, such as county government</a:t>
            </a:r>
            <a:r>
              <a:rPr lang="en-US" dirty="0">
                <a:solidFill>
                  <a:schemeClr val="accent1"/>
                </a:solidFill>
                <a:hlinkClick r:id="rId6">
                  <a:extLst>
                    <a:ext uri="{A12FA001-AC4F-418D-AE19-62706E023703}">
                      <ahyp:hlinkClr xmlns:ahyp="http://schemas.microsoft.com/office/drawing/2018/hyperlinkcolor" val="tx"/>
                    </a:ext>
                  </a:extLst>
                </a:hlinkClick>
              </a:rPr>
              <a:t>s</a:t>
            </a:r>
            <a:r>
              <a:rPr lang="en-US" dirty="0">
                <a:solidFill>
                  <a:srgbClr val="568EC1"/>
                </a:solidFill>
                <a:hlinkClick r:id="rId6">
                  <a:extLst>
                    <a:ext uri="{A12FA001-AC4F-418D-AE19-62706E023703}">
                      <ahyp:hlinkClr xmlns:ahyp="http://schemas.microsoft.com/office/drawing/2018/hyperlinkcolor" val="tx"/>
                    </a:ext>
                  </a:extLst>
                </a:hlinkClick>
              </a:rPr>
              <a:t> and municipalities, or charter schools that participate in insurance only</a:t>
            </a:r>
            <a:r>
              <a:rPr lang="en-US" dirty="0"/>
              <a:t>.</a:t>
            </a:r>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57F6895A-BBF9-0964-5176-77572F67A5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548929639"/>
      </p:ext>
    </p:extLst>
  </p:cSld>
  <p:clrMapOvr>
    <a:masterClrMapping/>
  </p:clrMapOvr>
  <mc:AlternateContent xmlns:mc="http://schemas.openxmlformats.org/markup-compatibility/2006">
    <mc:Choice xmlns:p14="http://schemas.microsoft.com/office/powerpoint/2010/main" Requires="p14">
      <p:transition spd="slow" p14:dur="2000" advTm="29546"/>
    </mc:Choice>
    <mc:Fallback>
      <p:transition spd="slow" advTm="29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35C8AF8-EA95-4116-89A6-556DDAF75D2D}" vid="{CAB7C80F-02D0-4CE3-8F43-EB73110B5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3302</TotalTime>
  <Words>266</Words>
  <Application>Microsoft Office PowerPoint</Application>
  <PresentationFormat>On-screen Show (4:3)</PresentationFormat>
  <Paragraphs>26</Paragraphs>
  <Slides>5</Slides>
  <Notes>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Tw Cen MT Condensed</vt:lpstr>
      <vt:lpstr>Office Theme</vt:lpstr>
      <vt:lpstr>State Health Plan retiree insurance</vt:lpstr>
      <vt:lpstr>Intended audience</vt:lpstr>
      <vt:lpstr>State Health Plan retiree insurance coverage</vt:lpstr>
      <vt:lpstr>Verifying your retiree insurance eligibility</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Orientation and Education</dc:title>
  <dc:creator>Heather H. Young</dc:creator>
  <cp:lastModifiedBy>Jennifer S. Dolder</cp:lastModifiedBy>
  <cp:revision>46</cp:revision>
  <cp:lastPrinted>2019-12-11T18:59:44Z</cp:lastPrinted>
  <dcterms:created xsi:type="dcterms:W3CDTF">2020-03-11T18:39:03Z</dcterms:created>
  <dcterms:modified xsi:type="dcterms:W3CDTF">2023-04-24T15:43:50Z</dcterms:modified>
</cp:coreProperties>
</file>