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8" r:id="rId2"/>
    <p:sldId id="269" r:id="rId3"/>
    <p:sldId id="413" r:id="rId4"/>
    <p:sldId id="306" r:id="rId5"/>
    <p:sldId id="307" r:id="rId6"/>
    <p:sldId id="308" r:id="rId7"/>
    <p:sldId id="414" r:id="rId8"/>
    <p:sldId id="415" r:id="rId9"/>
    <p:sldId id="326" r:id="rId10"/>
    <p:sldId id="320"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3" clrIdx="0">
    <p:extLst>
      <p:ext uri="{19B8F6BF-5375-455C-9EA6-DF929625EA0E}">
        <p15:presenceInfo xmlns:p15="http://schemas.microsoft.com/office/powerpoint/2012/main" userId="S::ryounh@peba.sc.gov::9a85b619-8fd1-4dec-b439-2514df7fe89a" providerId="AD"/>
      </p:ext>
    </p:extLst>
  </p:cmAuthor>
  <p:cmAuthor id="2" name="Jessica Moak" initials="JM" lastIdx="1"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B810"/>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77" d="100"/>
          <a:sy n="77" d="100"/>
        </p:scale>
        <p:origin x="129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9407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7</a:t>
            </a:fld>
            <a:endParaRPr lang="en-US" dirty="0"/>
          </a:p>
        </p:txBody>
      </p:sp>
    </p:spTree>
    <p:extLst>
      <p:ext uri="{BB962C8B-B14F-4D97-AF65-F5344CB8AC3E}">
        <p14:creationId xmlns:p14="http://schemas.microsoft.com/office/powerpoint/2010/main" val="116838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129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9</a:t>
            </a:fld>
            <a:endParaRPr lang="en-US" dirty="0"/>
          </a:p>
        </p:txBody>
      </p:sp>
    </p:spTree>
    <p:extLst>
      <p:ext uri="{BB962C8B-B14F-4D97-AF65-F5344CB8AC3E}">
        <p14:creationId xmlns:p14="http://schemas.microsoft.com/office/powerpoint/2010/main" val="3225584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3.xml"/><Relationship Id="rId5" Type="http://schemas.openxmlformats.org/officeDocument/2006/relationships/audio" Target="../media/media7.m4a"/><Relationship Id="rId4" Type="http://schemas.microsoft.com/office/2007/relationships/media"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Service retirement</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4" name="Audio 3">
            <a:hlinkClick r:id="" action="ppaction://media"/>
            <a:extLst>
              <a:ext uri="{FF2B5EF4-FFF2-40B4-BE49-F238E27FC236}">
                <a16:creationId xmlns:a16="http://schemas.microsoft.com/office/drawing/2014/main" id="{732A9379-37D2-3BC4-8539-088A18DEDC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1385"/>
    </mc:Choice>
    <mc:Fallback>
      <p:transition spd="slow" advTm="11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10</a:t>
            </a:fld>
            <a:endParaRPr lang="en-US" dirty="0"/>
          </a:p>
        </p:txBody>
      </p:sp>
    </p:spTree>
    <p:extLst>
      <p:ext uri="{BB962C8B-B14F-4D97-AF65-F5344CB8AC3E}">
        <p14:creationId xmlns:p14="http://schemas.microsoft.com/office/powerpoint/2010/main" val="25592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4"/>
              </a:rPr>
              <a:t>peba.sc.gov/publications</a:t>
            </a:r>
            <a:r>
              <a:rPr lang="en-US" dirty="0"/>
              <a:t> 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E2C18D0B-42FB-D1B5-6EE2-5155B81305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7956"/>
    </mc:Choice>
    <mc:Fallback>
      <p:transition spd="slow" advTm="27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Class Three retirement eligibility</a:t>
            </a:r>
            <a:endParaRPr lang="en-US" dirty="0"/>
          </a:p>
        </p:txBody>
      </p:sp>
      <p:sp>
        <p:nvSpPr>
          <p:cNvPr id="3" name="Content Placeholder 2"/>
          <p:cNvSpPr>
            <a:spLocks noGrp="1"/>
          </p:cNvSpPr>
          <p:nvPr>
            <p:ph idx="1"/>
          </p:nvPr>
        </p:nvSpPr>
        <p:spPr/>
        <p:txBody>
          <a:bodyPr/>
          <a:lstStyle/>
          <a:p>
            <a:pPr lvl="0"/>
            <a:r>
              <a:rPr lang="en-US" dirty="0"/>
              <a:t>Must have eight years of earned service.</a:t>
            </a:r>
          </a:p>
          <a:p>
            <a:pPr lvl="0"/>
            <a:r>
              <a:rPr lang="en-US" dirty="0"/>
              <a:t>For an unreduced monthly retirement benefit, you must:</a:t>
            </a:r>
          </a:p>
          <a:p>
            <a:pPr lvl="1"/>
            <a:r>
              <a:rPr lang="en-US" dirty="0"/>
              <a:t>Meet the Rule of 90 (age and years of service add up to at least 90); or</a:t>
            </a:r>
          </a:p>
          <a:p>
            <a:pPr lvl="1"/>
            <a:r>
              <a:rPr lang="en-US" dirty="0"/>
              <a:t>Be age 65 or older.</a:t>
            </a:r>
          </a:p>
          <a:p>
            <a:r>
              <a:rPr lang="en-US" dirty="0"/>
              <a:t>Rule of 90 example: 56-year-old member with at least 34 years of service would be eligible for retirement (56 + 34 = 90).</a:t>
            </a:r>
          </a:p>
          <a:p>
            <a:pPr lvl="0"/>
            <a:r>
              <a:rPr lang="en-US" dirty="0"/>
              <a:t>For a reduced monthly retirement benefit, you must be age 60 (permanently reduced 5% for each year of age less than 65).</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BF004C85-F4E9-C8A8-A184-7EEDF6EC15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670945567"/>
      </p:ext>
    </p:extLst>
  </p:cSld>
  <p:clrMapOvr>
    <a:masterClrMapping/>
  </p:clrMapOvr>
  <mc:AlternateContent xmlns:mc="http://schemas.openxmlformats.org/markup-compatibility/2006">
    <mc:Choice xmlns:p14="http://schemas.microsoft.com/office/powerpoint/2010/main" Requires="p14">
      <p:transition spd="slow" p14:dur="2000" advTm="59977"/>
    </mc:Choice>
    <mc:Fallback>
      <p:transition spd="slow" advTm="59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A805-E925-4FE8-9DA7-F3E884DB73DD}"/>
              </a:ext>
            </a:extLst>
          </p:cNvPr>
          <p:cNvSpPr>
            <a:spLocks noGrp="1"/>
          </p:cNvSpPr>
          <p:nvPr>
            <p:ph type="title"/>
          </p:nvPr>
        </p:nvSpPr>
        <p:spPr/>
        <p:txBody>
          <a:bodyPr/>
          <a:lstStyle/>
          <a:p>
            <a:r>
              <a:rPr lang="en-US" dirty="0"/>
              <a:t>PORS Class Three retirement eligibility</a:t>
            </a:r>
          </a:p>
        </p:txBody>
      </p:sp>
      <p:sp>
        <p:nvSpPr>
          <p:cNvPr id="3" name="Content Placeholder 2">
            <a:extLst>
              <a:ext uri="{FF2B5EF4-FFF2-40B4-BE49-F238E27FC236}">
                <a16:creationId xmlns:a16="http://schemas.microsoft.com/office/drawing/2014/main" id="{9C0C882B-1125-4932-9119-219FD7F33580}"/>
              </a:ext>
            </a:extLst>
          </p:cNvPr>
          <p:cNvSpPr>
            <a:spLocks noGrp="1"/>
          </p:cNvSpPr>
          <p:nvPr>
            <p:ph idx="1"/>
          </p:nvPr>
        </p:nvSpPr>
        <p:spPr/>
        <p:txBody>
          <a:bodyPr/>
          <a:lstStyle/>
          <a:p>
            <a:r>
              <a:rPr lang="en-US" dirty="0"/>
              <a:t>Must have eight years of earned service.</a:t>
            </a:r>
          </a:p>
          <a:p>
            <a:r>
              <a:rPr lang="en-US" dirty="0"/>
              <a:t>For a monthly retirement benefit, you must:</a:t>
            </a:r>
          </a:p>
          <a:p>
            <a:pPr lvl="1"/>
            <a:r>
              <a:rPr lang="en-US" dirty="0"/>
              <a:t>Have at least 27 years of service; or</a:t>
            </a:r>
          </a:p>
          <a:p>
            <a:pPr lvl="1"/>
            <a:r>
              <a:rPr lang="en-US" dirty="0"/>
              <a:t>Be age 55 or older.</a:t>
            </a:r>
          </a:p>
        </p:txBody>
      </p:sp>
      <p:sp>
        <p:nvSpPr>
          <p:cNvPr id="4" name="Slide Number Placeholder 3">
            <a:extLst>
              <a:ext uri="{FF2B5EF4-FFF2-40B4-BE49-F238E27FC236}">
                <a16:creationId xmlns:a16="http://schemas.microsoft.com/office/drawing/2014/main" id="{265A2EE7-306E-419F-86D3-B5A8243F5042}"/>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FA4D4ED0-D60F-26B4-1610-0CAF656315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156477486"/>
      </p:ext>
    </p:extLst>
  </p:cSld>
  <p:clrMapOvr>
    <a:masterClrMapping/>
  </p:clrMapOvr>
  <mc:AlternateContent xmlns:mc="http://schemas.openxmlformats.org/markup-compatibility/2006">
    <mc:Choice xmlns:p14="http://schemas.microsoft.com/office/powerpoint/2010/main" Requires="p14">
      <p:transition spd="slow" p14:dur="2000" advTm="17993"/>
    </mc:Choice>
    <mc:Fallback>
      <p:transition spd="slow" advTm="17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9C7B3-6BC1-456E-9F78-DC641508C883}"/>
              </a:ext>
            </a:extLst>
          </p:cNvPr>
          <p:cNvSpPr>
            <a:spLocks noGrp="1"/>
          </p:cNvSpPr>
          <p:nvPr>
            <p:ph type="title"/>
          </p:nvPr>
        </p:nvSpPr>
        <p:spPr/>
        <p:txBody>
          <a:bodyPr/>
          <a:lstStyle/>
          <a:p>
            <a:r>
              <a:rPr lang="en-US" dirty="0"/>
              <a:t>SCRS, PORS service retirement monthly benefit</a:t>
            </a:r>
          </a:p>
        </p:txBody>
      </p:sp>
      <p:sp>
        <p:nvSpPr>
          <p:cNvPr id="2" name="Slide Number Placeholder 1">
            <a:extLst>
              <a:ext uri="{FF2B5EF4-FFF2-40B4-BE49-F238E27FC236}">
                <a16:creationId xmlns:a16="http://schemas.microsoft.com/office/drawing/2014/main" id="{99B36727-DE62-4792-880A-931CE6FA4113}"/>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
        <p:nvSpPr>
          <p:cNvPr id="13" name="Google Shape;276;p19">
            <a:extLst>
              <a:ext uri="{FF2B5EF4-FFF2-40B4-BE49-F238E27FC236}">
                <a16:creationId xmlns:a16="http://schemas.microsoft.com/office/drawing/2014/main" id="{12D2B41D-3623-DAF8-508D-2E1014455027}"/>
              </a:ext>
            </a:extLst>
          </p:cNvPr>
          <p:cNvSpPr/>
          <p:nvPr/>
        </p:nvSpPr>
        <p:spPr>
          <a:xfrm>
            <a:off x="5495078" y="5041911"/>
            <a:ext cx="24" cy="24"/>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256;p19">
            <a:extLst>
              <a:ext uri="{FF2B5EF4-FFF2-40B4-BE49-F238E27FC236}">
                <a16:creationId xmlns:a16="http://schemas.microsoft.com/office/drawing/2014/main" id="{4EBC99FD-5A74-8AEF-7097-358C0CC6778A}"/>
              </a:ext>
            </a:extLst>
          </p:cNvPr>
          <p:cNvSpPr/>
          <p:nvPr/>
        </p:nvSpPr>
        <p:spPr>
          <a:xfrm rot="16200000">
            <a:off x="6020550" y="1870377"/>
            <a:ext cx="1150702" cy="3020596"/>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7;p19">
            <a:extLst>
              <a:ext uri="{FF2B5EF4-FFF2-40B4-BE49-F238E27FC236}">
                <a16:creationId xmlns:a16="http://schemas.microsoft.com/office/drawing/2014/main" id="{136D0A8F-EAE5-B35E-7DF4-9409583740C9}"/>
              </a:ext>
            </a:extLst>
          </p:cNvPr>
          <p:cNvSpPr/>
          <p:nvPr/>
        </p:nvSpPr>
        <p:spPr>
          <a:xfrm>
            <a:off x="5622732" y="3118670"/>
            <a:ext cx="2743364" cy="524009"/>
          </a:xfrm>
          <a:prstGeom prst="roundRect">
            <a:avLst>
              <a:gd name="adj" fmla="val 50000"/>
            </a:avLst>
          </a:prstGeom>
          <a:solidFill>
            <a:srgbClr val="FFFFFF"/>
          </a:solidFill>
          <a:ln w="9525" cap="flat" cmpd="sng">
            <a:solidFill>
              <a:schemeClr val="accent6"/>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accent6"/>
                </a:solidFill>
                <a:ea typeface="Fira Sans Extra Condensed Medium"/>
                <a:cs typeface="Fira Sans Extra Condensed Medium"/>
                <a:sym typeface="Fira Sans Extra Condensed Medium"/>
              </a:rPr>
              <a:t>Your service credit</a:t>
            </a:r>
            <a:endParaRPr b="1" dirty="0">
              <a:solidFill>
                <a:schemeClr val="accent6"/>
              </a:solidFill>
            </a:endParaRPr>
          </a:p>
        </p:txBody>
      </p:sp>
      <p:sp>
        <p:nvSpPr>
          <p:cNvPr id="16" name="Google Shape;260;p19">
            <a:extLst>
              <a:ext uri="{FF2B5EF4-FFF2-40B4-BE49-F238E27FC236}">
                <a16:creationId xmlns:a16="http://schemas.microsoft.com/office/drawing/2014/main" id="{9B72392E-A0D8-DA1E-9C0A-74F1591059BB}"/>
              </a:ext>
            </a:extLst>
          </p:cNvPr>
          <p:cNvSpPr/>
          <p:nvPr/>
        </p:nvSpPr>
        <p:spPr>
          <a:xfrm rot="16200000">
            <a:off x="6020549" y="3413831"/>
            <a:ext cx="1150702" cy="3020596"/>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1;p19">
            <a:extLst>
              <a:ext uri="{FF2B5EF4-FFF2-40B4-BE49-F238E27FC236}">
                <a16:creationId xmlns:a16="http://schemas.microsoft.com/office/drawing/2014/main" id="{CC469A54-BAA5-2DCE-44D7-E2497A64BCD0}"/>
              </a:ext>
            </a:extLst>
          </p:cNvPr>
          <p:cNvSpPr/>
          <p:nvPr/>
        </p:nvSpPr>
        <p:spPr>
          <a:xfrm>
            <a:off x="5622731" y="4662124"/>
            <a:ext cx="2651761" cy="524009"/>
          </a:xfrm>
          <a:prstGeom prst="roundRect">
            <a:avLst>
              <a:gd name="adj" fmla="val 50000"/>
            </a:avLst>
          </a:prstGeom>
          <a:solidFill>
            <a:srgbClr val="FFFFFF"/>
          </a:solidFill>
          <a:ln w="9525" cap="flat" cmpd="sng">
            <a:solidFill>
              <a:schemeClr val="accent4"/>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accent4"/>
                </a:solidFill>
                <a:ea typeface="Fira Sans Extra Condensed Medium"/>
                <a:cs typeface="Fira Sans Extra Condensed Medium"/>
                <a:sym typeface="Fira Sans Extra Condensed Medium"/>
              </a:rPr>
              <a:t>A benefit multiplier</a:t>
            </a:r>
            <a:endParaRPr b="1" dirty="0">
              <a:solidFill>
                <a:schemeClr val="accent4"/>
              </a:solidFill>
            </a:endParaRPr>
          </a:p>
        </p:txBody>
      </p:sp>
      <p:sp>
        <p:nvSpPr>
          <p:cNvPr id="18" name="Google Shape;264;p19">
            <a:extLst>
              <a:ext uri="{FF2B5EF4-FFF2-40B4-BE49-F238E27FC236}">
                <a16:creationId xmlns:a16="http://schemas.microsoft.com/office/drawing/2014/main" id="{79E6D692-6943-6738-E8E3-AD9C0BDD58AD}"/>
              </a:ext>
            </a:extLst>
          </p:cNvPr>
          <p:cNvSpPr/>
          <p:nvPr/>
        </p:nvSpPr>
        <p:spPr>
          <a:xfrm rot="16200000">
            <a:off x="6020548" y="326926"/>
            <a:ext cx="1150703" cy="3020596"/>
          </a:xfrm>
          <a:prstGeom prst="round2SameRect">
            <a:avLst>
              <a:gd name="adj1" fmla="val 50000"/>
              <a:gd name="adj2" fmla="val 0"/>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65;p19">
            <a:extLst>
              <a:ext uri="{FF2B5EF4-FFF2-40B4-BE49-F238E27FC236}">
                <a16:creationId xmlns:a16="http://schemas.microsoft.com/office/drawing/2014/main" id="{E22B20BA-3FE5-2B7E-84C2-B910D7B99C6A}"/>
              </a:ext>
            </a:extLst>
          </p:cNvPr>
          <p:cNvSpPr/>
          <p:nvPr/>
        </p:nvSpPr>
        <p:spPr>
          <a:xfrm>
            <a:off x="5622731" y="1575219"/>
            <a:ext cx="2743338" cy="524010"/>
          </a:xfrm>
          <a:prstGeom prst="roundRect">
            <a:avLst>
              <a:gd name="adj" fmla="val 50000"/>
            </a:avLst>
          </a:prstGeom>
          <a:solidFill>
            <a:srgbClr val="FFFFFF"/>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ea typeface="Fira Sans Extra Condensed Medium"/>
                <a:cs typeface="Fira Sans Extra Condensed Medium"/>
                <a:sym typeface="Fira Sans Extra Condensed Medium"/>
              </a:rPr>
              <a:t>Your average final compensation (AFC)</a:t>
            </a:r>
            <a:endParaRPr b="1" dirty="0">
              <a:ea typeface="Fira Sans Extra Condensed Medium"/>
              <a:cs typeface="Fira Sans Extra Condensed Medium"/>
              <a:sym typeface="Fira Sans Extra Condensed Medium"/>
            </a:endParaRPr>
          </a:p>
        </p:txBody>
      </p:sp>
      <p:grpSp>
        <p:nvGrpSpPr>
          <p:cNvPr id="20" name="Google Shape;284;p19">
            <a:extLst>
              <a:ext uri="{FF2B5EF4-FFF2-40B4-BE49-F238E27FC236}">
                <a16:creationId xmlns:a16="http://schemas.microsoft.com/office/drawing/2014/main" id="{EC3E13A4-B7C9-DBD3-7131-40F4DE8E1A4C}"/>
              </a:ext>
            </a:extLst>
          </p:cNvPr>
          <p:cNvGrpSpPr/>
          <p:nvPr/>
        </p:nvGrpSpPr>
        <p:grpSpPr>
          <a:xfrm>
            <a:off x="3741842" y="1837128"/>
            <a:ext cx="1198581" cy="1543302"/>
            <a:chOff x="2288356" y="1696445"/>
            <a:chExt cx="882450" cy="1136250"/>
          </a:xfrm>
        </p:grpSpPr>
        <p:sp>
          <p:nvSpPr>
            <p:cNvPr id="21" name="Google Shape;285;p19">
              <a:extLst>
                <a:ext uri="{FF2B5EF4-FFF2-40B4-BE49-F238E27FC236}">
                  <a16:creationId xmlns:a16="http://schemas.microsoft.com/office/drawing/2014/main" id="{AAE4436E-5302-203C-09A7-03D858696F54}"/>
                </a:ext>
              </a:extLst>
            </p:cNvPr>
            <p:cNvSpPr/>
            <p:nvPr/>
          </p:nvSpPr>
          <p:spPr>
            <a:xfrm flipH="1">
              <a:off x="2288356" y="1696445"/>
              <a:ext cx="773700" cy="7737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286;p19">
              <a:extLst>
                <a:ext uri="{FF2B5EF4-FFF2-40B4-BE49-F238E27FC236}">
                  <a16:creationId xmlns:a16="http://schemas.microsoft.com/office/drawing/2014/main" id="{2C964B0C-FDAB-DF8F-C4B8-B9B529342809}"/>
                </a:ext>
              </a:extLst>
            </p:cNvPr>
            <p:cNvCxnSpPr>
              <a:stCxn id="21" idx="0"/>
            </p:cNvCxnSpPr>
            <p:nvPr/>
          </p:nvCxnSpPr>
          <p:spPr>
            <a:xfrm>
              <a:off x="2675206" y="1696445"/>
              <a:ext cx="495600" cy="0"/>
            </a:xfrm>
            <a:prstGeom prst="straightConnector1">
              <a:avLst/>
            </a:prstGeom>
            <a:noFill/>
            <a:ln w="9525" cap="flat" cmpd="sng">
              <a:solidFill>
                <a:srgbClr val="000000"/>
              </a:solidFill>
              <a:prstDash val="solid"/>
              <a:round/>
              <a:headEnd type="none" w="med" len="med"/>
              <a:tailEnd type="oval" w="med" len="med"/>
            </a:ln>
          </p:spPr>
        </p:cxnSp>
        <p:cxnSp>
          <p:nvCxnSpPr>
            <p:cNvPr id="23" name="Google Shape;287;p19">
              <a:extLst>
                <a:ext uri="{FF2B5EF4-FFF2-40B4-BE49-F238E27FC236}">
                  <a16:creationId xmlns:a16="http://schemas.microsoft.com/office/drawing/2014/main" id="{64C29E29-5BDD-2C59-8428-E6E0AAAF176E}"/>
                </a:ext>
              </a:extLst>
            </p:cNvPr>
            <p:cNvCxnSpPr>
              <a:stCxn id="21" idx="2"/>
            </p:cNvCxnSpPr>
            <p:nvPr/>
          </p:nvCxnSpPr>
          <p:spPr>
            <a:xfrm>
              <a:off x="2288356" y="2083295"/>
              <a:ext cx="0" cy="749400"/>
            </a:xfrm>
            <a:prstGeom prst="straightConnector1">
              <a:avLst/>
            </a:prstGeom>
            <a:noFill/>
            <a:ln w="9525" cap="flat" cmpd="sng">
              <a:solidFill>
                <a:srgbClr val="000000"/>
              </a:solidFill>
              <a:prstDash val="solid"/>
              <a:round/>
              <a:headEnd type="none" w="med" len="med"/>
              <a:tailEnd type="none" w="med" len="med"/>
            </a:ln>
          </p:spPr>
        </p:cxnSp>
      </p:grpSp>
      <p:grpSp>
        <p:nvGrpSpPr>
          <p:cNvPr id="24" name="Google Shape;288;p19">
            <a:extLst>
              <a:ext uri="{FF2B5EF4-FFF2-40B4-BE49-F238E27FC236}">
                <a16:creationId xmlns:a16="http://schemas.microsoft.com/office/drawing/2014/main" id="{B6807CE6-62BA-F91B-3707-A5A9517E3325}"/>
              </a:ext>
            </a:extLst>
          </p:cNvPr>
          <p:cNvGrpSpPr/>
          <p:nvPr/>
        </p:nvGrpSpPr>
        <p:grpSpPr>
          <a:xfrm>
            <a:off x="3741918" y="3380717"/>
            <a:ext cx="1198543" cy="1543616"/>
            <a:chOff x="7009125" y="3265500"/>
            <a:chExt cx="565800" cy="728700"/>
          </a:xfrm>
        </p:grpSpPr>
        <p:sp>
          <p:nvSpPr>
            <p:cNvPr id="25" name="Google Shape;289;p19">
              <a:extLst>
                <a:ext uri="{FF2B5EF4-FFF2-40B4-BE49-F238E27FC236}">
                  <a16:creationId xmlns:a16="http://schemas.microsoft.com/office/drawing/2014/main" id="{FB104166-1C0B-34D0-2733-5D3D135C83D3}"/>
                </a:ext>
              </a:extLst>
            </p:cNvPr>
            <p:cNvSpPr/>
            <p:nvPr/>
          </p:nvSpPr>
          <p:spPr>
            <a:xfrm rot="10800000">
              <a:off x="7009125" y="3498000"/>
              <a:ext cx="496200" cy="4962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90;p19">
              <a:extLst>
                <a:ext uri="{FF2B5EF4-FFF2-40B4-BE49-F238E27FC236}">
                  <a16:creationId xmlns:a16="http://schemas.microsoft.com/office/drawing/2014/main" id="{5A0904EB-812C-C59B-E5AF-50DF1229BCE1}"/>
                </a:ext>
              </a:extLst>
            </p:cNvPr>
            <p:cNvCxnSpPr>
              <a:stCxn id="25" idx="0"/>
            </p:cNvCxnSpPr>
            <p:nvPr/>
          </p:nvCxnSpPr>
          <p:spPr>
            <a:xfrm>
              <a:off x="7257225" y="3994200"/>
              <a:ext cx="317700" cy="0"/>
            </a:xfrm>
            <a:prstGeom prst="straightConnector1">
              <a:avLst/>
            </a:prstGeom>
            <a:noFill/>
            <a:ln w="9525" cap="flat" cmpd="sng">
              <a:solidFill>
                <a:srgbClr val="000000"/>
              </a:solidFill>
              <a:prstDash val="solid"/>
              <a:round/>
              <a:headEnd type="none" w="med" len="med"/>
              <a:tailEnd type="oval" w="med" len="med"/>
            </a:ln>
          </p:spPr>
        </p:cxnSp>
        <p:cxnSp>
          <p:nvCxnSpPr>
            <p:cNvPr id="27" name="Google Shape;291;p19">
              <a:extLst>
                <a:ext uri="{FF2B5EF4-FFF2-40B4-BE49-F238E27FC236}">
                  <a16:creationId xmlns:a16="http://schemas.microsoft.com/office/drawing/2014/main" id="{7A30AFE6-4741-E0DF-373C-BA9B03B35C5D}"/>
                </a:ext>
              </a:extLst>
            </p:cNvPr>
            <p:cNvCxnSpPr>
              <a:stCxn id="25" idx="2"/>
            </p:cNvCxnSpPr>
            <p:nvPr/>
          </p:nvCxnSpPr>
          <p:spPr>
            <a:xfrm rot="10800000">
              <a:off x="7009125" y="3265500"/>
              <a:ext cx="0" cy="480600"/>
            </a:xfrm>
            <a:prstGeom prst="straightConnector1">
              <a:avLst/>
            </a:prstGeom>
            <a:noFill/>
            <a:ln w="9525" cap="flat" cmpd="sng">
              <a:solidFill>
                <a:srgbClr val="000000"/>
              </a:solidFill>
              <a:prstDash val="solid"/>
              <a:round/>
              <a:headEnd type="none" w="med" len="med"/>
              <a:tailEnd type="none" w="med" len="med"/>
            </a:ln>
          </p:spPr>
        </p:cxnSp>
      </p:grpSp>
      <p:cxnSp>
        <p:nvCxnSpPr>
          <p:cNvPr id="28" name="Google Shape;292;p19">
            <a:extLst>
              <a:ext uri="{FF2B5EF4-FFF2-40B4-BE49-F238E27FC236}">
                <a16:creationId xmlns:a16="http://schemas.microsoft.com/office/drawing/2014/main" id="{09C37FEE-7646-499F-35D2-78C3769C8708}"/>
              </a:ext>
            </a:extLst>
          </p:cNvPr>
          <p:cNvCxnSpPr>
            <a:cxnSpLocks/>
          </p:cNvCxnSpPr>
          <p:nvPr/>
        </p:nvCxnSpPr>
        <p:spPr>
          <a:xfrm>
            <a:off x="2809808" y="3381964"/>
            <a:ext cx="2130675" cy="0"/>
          </a:xfrm>
          <a:prstGeom prst="straightConnector1">
            <a:avLst/>
          </a:prstGeom>
          <a:noFill/>
          <a:ln w="9525" cap="flat" cmpd="sng">
            <a:solidFill>
              <a:srgbClr val="000000"/>
            </a:solidFill>
            <a:prstDash val="solid"/>
            <a:round/>
            <a:headEnd type="none" w="med" len="med"/>
            <a:tailEnd type="oval" w="med" len="med"/>
          </a:ln>
        </p:spPr>
      </p:cxnSp>
      <p:sp>
        <p:nvSpPr>
          <p:cNvPr id="29" name="Google Shape;293;p19">
            <a:extLst>
              <a:ext uri="{FF2B5EF4-FFF2-40B4-BE49-F238E27FC236}">
                <a16:creationId xmlns:a16="http://schemas.microsoft.com/office/drawing/2014/main" id="{B37DA0AF-92F2-2B8D-3A2A-976B4017AF40}"/>
              </a:ext>
            </a:extLst>
          </p:cNvPr>
          <p:cNvSpPr/>
          <p:nvPr/>
        </p:nvSpPr>
        <p:spPr>
          <a:xfrm>
            <a:off x="3643268" y="3283560"/>
            <a:ext cx="196809" cy="196809"/>
          </a:xfrm>
          <a:prstGeom prst="ellipse">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roup 29">
            <a:extLst>
              <a:ext uri="{FF2B5EF4-FFF2-40B4-BE49-F238E27FC236}">
                <a16:creationId xmlns:a16="http://schemas.microsoft.com/office/drawing/2014/main" id="{016942DE-1AB1-7646-5E60-B3E6508CAC45}"/>
              </a:ext>
            </a:extLst>
          </p:cNvPr>
          <p:cNvGrpSpPr/>
          <p:nvPr/>
        </p:nvGrpSpPr>
        <p:grpSpPr>
          <a:xfrm>
            <a:off x="777905" y="2101804"/>
            <a:ext cx="2560319" cy="2560320"/>
            <a:chOff x="542526" y="2002086"/>
            <a:chExt cx="2560319" cy="2560320"/>
          </a:xfrm>
        </p:grpSpPr>
        <p:sp>
          <p:nvSpPr>
            <p:cNvPr id="31" name="Google Shape;294;p19">
              <a:extLst>
                <a:ext uri="{FF2B5EF4-FFF2-40B4-BE49-F238E27FC236}">
                  <a16:creationId xmlns:a16="http://schemas.microsoft.com/office/drawing/2014/main" id="{A9DC50D3-4D42-EBA7-85AE-6618805B1DA8}"/>
                </a:ext>
              </a:extLst>
            </p:cNvPr>
            <p:cNvSpPr/>
            <p:nvPr/>
          </p:nvSpPr>
          <p:spPr>
            <a:xfrm>
              <a:off x="542526" y="2002086"/>
              <a:ext cx="2560319" cy="256032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95;p19">
              <a:extLst>
                <a:ext uri="{FF2B5EF4-FFF2-40B4-BE49-F238E27FC236}">
                  <a16:creationId xmlns:a16="http://schemas.microsoft.com/office/drawing/2014/main" id="{AA98B3C0-1B7B-9C28-2C79-C4D35C244D12}"/>
                </a:ext>
              </a:extLst>
            </p:cNvPr>
            <p:cNvSpPr/>
            <p:nvPr/>
          </p:nvSpPr>
          <p:spPr>
            <a:xfrm>
              <a:off x="771126" y="2230688"/>
              <a:ext cx="2103120" cy="2103119"/>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chemeClr val="tx2"/>
                  </a:solidFill>
                  <a:ea typeface="Fira Sans Extra Condensed Medium"/>
                  <a:cs typeface="Fira Sans Extra Condensed Medium"/>
                  <a:sym typeface="Fira Sans Extra Condensed Medium"/>
                </a:rPr>
                <a:t>Benefit based on formula that includes:</a:t>
              </a:r>
              <a:endParaRPr b="1" dirty="0">
                <a:solidFill>
                  <a:schemeClr val="tx2"/>
                </a:solidFill>
                <a:ea typeface="Fira Sans Extra Condensed Medium"/>
                <a:cs typeface="Fira Sans Extra Condensed Medium"/>
                <a:sym typeface="Fira Sans Extra Condensed Medium"/>
              </a:endParaRPr>
            </a:p>
          </p:txBody>
        </p:sp>
      </p:grpSp>
      <p:pic>
        <p:nvPicPr>
          <p:cNvPr id="4" name="Audio 3">
            <a:hlinkClick r:id="" action="ppaction://media"/>
            <a:extLst>
              <a:ext uri="{FF2B5EF4-FFF2-40B4-BE49-F238E27FC236}">
                <a16:creationId xmlns:a16="http://schemas.microsoft.com/office/drawing/2014/main" id="{D1821D83-EF19-E0A9-177E-65F5382BB5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574755946"/>
      </p:ext>
    </p:extLst>
  </p:cSld>
  <p:clrMapOvr>
    <a:masterClrMapping/>
  </p:clrMapOvr>
  <mc:AlternateContent xmlns:mc="http://schemas.openxmlformats.org/markup-compatibility/2006">
    <mc:Choice xmlns:p14="http://schemas.microsoft.com/office/powerpoint/2010/main" Requires="p14">
      <p:transition spd="slow" p14:dur="2000" advTm="20162"/>
    </mc:Choice>
    <mc:Fallback>
      <p:transition spd="slow" advTm="20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60FF-51D9-473A-8A58-4EB4604CF7B0}"/>
              </a:ext>
            </a:extLst>
          </p:cNvPr>
          <p:cNvSpPr>
            <a:spLocks noGrp="1"/>
          </p:cNvSpPr>
          <p:nvPr>
            <p:ph type="title"/>
          </p:nvPr>
        </p:nvSpPr>
        <p:spPr/>
        <p:txBody>
          <a:bodyPr/>
          <a:lstStyle/>
          <a:p>
            <a:r>
              <a:rPr lang="en-US" dirty="0"/>
              <a:t>SCRS, PORS Class Three AFC calculation</a:t>
            </a:r>
          </a:p>
        </p:txBody>
      </p:sp>
      <p:sp>
        <p:nvSpPr>
          <p:cNvPr id="3" name="Content Placeholder 2">
            <a:extLst>
              <a:ext uri="{FF2B5EF4-FFF2-40B4-BE49-F238E27FC236}">
                <a16:creationId xmlns:a16="http://schemas.microsoft.com/office/drawing/2014/main" id="{737C2D61-9EAC-4368-A426-128D9FB57085}"/>
              </a:ext>
            </a:extLst>
          </p:cNvPr>
          <p:cNvSpPr>
            <a:spLocks noGrp="1"/>
          </p:cNvSpPr>
          <p:nvPr>
            <p:ph idx="1"/>
          </p:nvPr>
        </p:nvSpPr>
        <p:spPr/>
        <p:txBody>
          <a:bodyPr/>
          <a:lstStyle/>
          <a:p>
            <a:r>
              <a:rPr lang="en-US" dirty="0"/>
              <a:t>AFC includes 20 highest consecutive quarters of earnable compensation, divided by 5.</a:t>
            </a:r>
          </a:p>
          <a:p>
            <a:r>
              <a:rPr lang="en-US" dirty="0"/>
              <a:t>AFC does not include unused annual leave payouts.</a:t>
            </a:r>
          </a:p>
          <a:p>
            <a:r>
              <a:rPr lang="en-US" dirty="0"/>
              <a:t>No unused sick leave added to service credit.</a:t>
            </a:r>
          </a:p>
        </p:txBody>
      </p:sp>
      <p:sp>
        <p:nvSpPr>
          <p:cNvPr id="4" name="Slide Number Placeholder 3">
            <a:extLst>
              <a:ext uri="{FF2B5EF4-FFF2-40B4-BE49-F238E27FC236}">
                <a16:creationId xmlns:a16="http://schemas.microsoft.com/office/drawing/2014/main" id="{DB7012E2-1516-49E9-939B-8DDAC08465CE}"/>
              </a:ext>
            </a:extLst>
          </p:cNvPr>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6" name="Audio 5">
            <a:hlinkClick r:id="" action="ppaction://media"/>
            <a:extLst>
              <a:ext uri="{FF2B5EF4-FFF2-40B4-BE49-F238E27FC236}">
                <a16:creationId xmlns:a16="http://schemas.microsoft.com/office/drawing/2014/main" id="{9CA8C6BC-7A60-B112-4CC2-A7FC7A2DAA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4146702175"/>
      </p:ext>
    </p:extLst>
  </p:cSld>
  <p:clrMapOvr>
    <a:masterClrMapping/>
  </p:clrMapOvr>
  <mc:AlternateContent xmlns:mc="http://schemas.openxmlformats.org/markup-compatibility/2006">
    <mc:Choice xmlns:p14="http://schemas.microsoft.com/office/powerpoint/2010/main" Requires="p14">
      <p:transition spd="slow" p14:dur="2000" advTm="46816"/>
    </mc:Choice>
    <mc:Fallback>
      <p:transition spd="slow" advTm="46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Monthly benefit calculation</a:t>
            </a:r>
            <a:r>
              <a:rPr lang="en-US" baseline="30000" dirty="0"/>
              <a:t>1</a:t>
            </a:r>
          </a:p>
        </p:txBody>
      </p:sp>
      <p:sp>
        <p:nvSpPr>
          <p:cNvPr id="4" name="Slide Number Placeholder 3"/>
          <p:cNvSpPr>
            <a:spLocks noGrp="1"/>
          </p:cNvSpPr>
          <p:nvPr>
            <p:ph type="sldNum" sz="quarter" idx="12"/>
            <p:custDataLst>
              <p:tags r:id="rId2"/>
            </p:custDataLst>
          </p:nvPr>
        </p:nvSpPr>
        <p:spPr/>
        <p:txBody>
          <a:bodyPr/>
          <a:lstStyle/>
          <a:p>
            <a:fld id="{28024367-D536-4F59-B2ED-0E7825EDA9AF}" type="slidenum">
              <a:rPr lang="en-US" smtClean="0"/>
              <a:pPr/>
              <a:t>7</a:t>
            </a:fld>
            <a:endParaRPr lang="en-US" dirty="0"/>
          </a:p>
        </p:txBody>
      </p:sp>
      <p:sp>
        <p:nvSpPr>
          <p:cNvPr id="9" name="Rectangle 8"/>
          <p:cNvSpPr/>
          <p:nvPr>
            <p:custDataLst>
              <p:tags r:id="rId3"/>
            </p:custDataLst>
          </p:nvPr>
        </p:nvSpPr>
        <p:spPr>
          <a:xfrm>
            <a:off x="457198" y="5891153"/>
            <a:ext cx="8229599" cy="400110"/>
          </a:xfrm>
          <a:prstGeom prst="rect">
            <a:avLst/>
          </a:prstGeom>
        </p:spPr>
        <p:txBody>
          <a:bodyPr wrap="square">
            <a:spAutoFit/>
          </a:bodyPr>
          <a:lstStyle/>
          <a:p>
            <a:r>
              <a:rPr lang="en-US" sz="1000" baseline="30000" dirty="0">
                <a:solidFill>
                  <a:schemeClr val="tx2"/>
                </a:solidFill>
                <a:ea typeface="Calibri" panose="020F0502020204030204" pitchFamily="34" charset="0"/>
                <a:cs typeface="Times New Roman" panose="02020603050405020304" pitchFamily="18" charset="0"/>
              </a:rPr>
              <a:t>1</a:t>
            </a:r>
            <a:r>
              <a:rPr lang="en-US" sz="1000" dirty="0">
                <a:solidFill>
                  <a:schemeClr val="tx2"/>
                </a:solidFill>
              </a:rPr>
              <a:t>Early retirement reductions will apply for SCRS members who retire before reaching eligibility for an unreduced monthly retirement benefit. Reduction applies when choosing joint retiree/survivor payment plan.</a:t>
            </a:r>
          </a:p>
        </p:txBody>
      </p:sp>
      <p:sp>
        <p:nvSpPr>
          <p:cNvPr id="6" name="Google Shape;1462;p43">
            <a:extLst>
              <a:ext uri="{FF2B5EF4-FFF2-40B4-BE49-F238E27FC236}">
                <a16:creationId xmlns:a16="http://schemas.microsoft.com/office/drawing/2014/main" id="{CB499D7D-8C85-089A-934A-30B9BC421A23}"/>
              </a:ext>
            </a:extLst>
          </p:cNvPr>
          <p:cNvSpPr/>
          <p:nvPr/>
        </p:nvSpPr>
        <p:spPr>
          <a:xfrm>
            <a:off x="1600729" y="1800337"/>
            <a:ext cx="2592224" cy="188309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63;p43">
            <a:extLst>
              <a:ext uri="{FF2B5EF4-FFF2-40B4-BE49-F238E27FC236}">
                <a16:creationId xmlns:a16="http://schemas.microsoft.com/office/drawing/2014/main" id="{3E3F9312-4C0E-1CFF-C8E0-C7749A51494D}"/>
              </a:ext>
            </a:extLst>
          </p:cNvPr>
          <p:cNvSpPr/>
          <p:nvPr/>
        </p:nvSpPr>
        <p:spPr>
          <a:xfrm>
            <a:off x="4571543" y="1276622"/>
            <a:ext cx="2592217" cy="188309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75;p43">
            <a:extLst>
              <a:ext uri="{FF2B5EF4-FFF2-40B4-BE49-F238E27FC236}">
                <a16:creationId xmlns:a16="http://schemas.microsoft.com/office/drawing/2014/main" id="{6E5B0155-7949-92E5-5831-5B26E6BA7222}"/>
              </a:ext>
            </a:extLst>
          </p:cNvPr>
          <p:cNvSpPr/>
          <p:nvPr/>
        </p:nvSpPr>
        <p:spPr>
          <a:xfrm>
            <a:off x="526662" y="2951053"/>
            <a:ext cx="2148533" cy="602670"/>
          </a:xfrm>
          <a:prstGeom prst="roundRect">
            <a:avLst>
              <a:gd name="adj" fmla="val 16667"/>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1</a:t>
            </a:r>
            <a:endParaRPr sz="2000" b="1" dirty="0">
              <a:solidFill>
                <a:srgbClr val="FFFFFF"/>
              </a:solidFill>
            </a:endParaRPr>
          </a:p>
        </p:txBody>
      </p:sp>
      <p:sp>
        <p:nvSpPr>
          <p:cNvPr id="12" name="Google Shape;1476;p43">
            <a:extLst>
              <a:ext uri="{FF2B5EF4-FFF2-40B4-BE49-F238E27FC236}">
                <a16:creationId xmlns:a16="http://schemas.microsoft.com/office/drawing/2014/main" id="{DA7C4693-A7E2-336B-EEC3-A88081B38D12}"/>
              </a:ext>
            </a:extLst>
          </p:cNvPr>
          <p:cNvSpPr txBox="1"/>
          <p:nvPr/>
        </p:nvSpPr>
        <p:spPr>
          <a:xfrm>
            <a:off x="458012" y="4271571"/>
            <a:ext cx="2285830" cy="131526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Multiply your AFC by 1.82% (SCRS members) or 2.14% (PORS members).</a:t>
            </a:r>
          </a:p>
        </p:txBody>
      </p:sp>
      <p:sp>
        <p:nvSpPr>
          <p:cNvPr id="13" name="Google Shape;1482;p43">
            <a:extLst>
              <a:ext uri="{FF2B5EF4-FFF2-40B4-BE49-F238E27FC236}">
                <a16:creationId xmlns:a16="http://schemas.microsoft.com/office/drawing/2014/main" id="{B2FD8726-C222-3032-1606-19BE59D85315}"/>
              </a:ext>
            </a:extLst>
          </p:cNvPr>
          <p:cNvSpPr/>
          <p:nvPr/>
        </p:nvSpPr>
        <p:spPr>
          <a:xfrm>
            <a:off x="6468084" y="1889029"/>
            <a:ext cx="2148533" cy="60267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3</a:t>
            </a:r>
            <a:endParaRPr sz="2000" b="1" dirty="0">
              <a:solidFill>
                <a:srgbClr val="FFFFFF"/>
              </a:solidFill>
            </a:endParaRPr>
          </a:p>
        </p:txBody>
      </p:sp>
      <p:sp>
        <p:nvSpPr>
          <p:cNvPr id="14" name="Google Shape;1483;p43">
            <a:extLst>
              <a:ext uri="{FF2B5EF4-FFF2-40B4-BE49-F238E27FC236}">
                <a16:creationId xmlns:a16="http://schemas.microsoft.com/office/drawing/2014/main" id="{BE8C086A-C344-B25A-C86D-630314B343EF}"/>
              </a:ext>
            </a:extLst>
          </p:cNvPr>
          <p:cNvSpPr txBox="1"/>
          <p:nvPr/>
        </p:nvSpPr>
        <p:spPr>
          <a:xfrm>
            <a:off x="6399434" y="4271571"/>
            <a:ext cx="2285830" cy="1315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Divide the result by 12 to arrive at your monthly maximum retirement benefit.</a:t>
            </a:r>
          </a:p>
        </p:txBody>
      </p:sp>
      <p:cxnSp>
        <p:nvCxnSpPr>
          <p:cNvPr id="16" name="Google Shape;1474;p43">
            <a:extLst>
              <a:ext uri="{FF2B5EF4-FFF2-40B4-BE49-F238E27FC236}">
                <a16:creationId xmlns:a16="http://schemas.microsoft.com/office/drawing/2014/main" id="{2010998A-9ABC-DDDF-3019-252F54CEAFAD}"/>
              </a:ext>
            </a:extLst>
          </p:cNvPr>
          <p:cNvCxnSpPr>
            <a:cxnSpLocks/>
            <a:stCxn id="11" idx="2"/>
          </p:cNvCxnSpPr>
          <p:nvPr/>
        </p:nvCxnSpPr>
        <p:spPr>
          <a:xfrm>
            <a:off x="1600929" y="3553723"/>
            <a:ext cx="0" cy="712386"/>
          </a:xfrm>
          <a:prstGeom prst="straightConnector1">
            <a:avLst/>
          </a:prstGeom>
          <a:noFill/>
          <a:ln w="9525" cap="flat" cmpd="sng">
            <a:solidFill>
              <a:schemeClr val="tx1"/>
            </a:solidFill>
            <a:prstDash val="solid"/>
            <a:round/>
            <a:headEnd type="none" w="med" len="med"/>
            <a:tailEnd type="none" w="med" len="med"/>
          </a:ln>
        </p:spPr>
      </p:cxnSp>
      <p:cxnSp>
        <p:nvCxnSpPr>
          <p:cNvPr id="17" name="Google Shape;1481;p43">
            <a:extLst>
              <a:ext uri="{FF2B5EF4-FFF2-40B4-BE49-F238E27FC236}">
                <a16:creationId xmlns:a16="http://schemas.microsoft.com/office/drawing/2014/main" id="{37962B16-A387-1F8A-5783-05958B3F85EB}"/>
              </a:ext>
            </a:extLst>
          </p:cNvPr>
          <p:cNvCxnSpPr>
            <a:cxnSpLocks/>
            <a:stCxn id="13" idx="2"/>
          </p:cNvCxnSpPr>
          <p:nvPr/>
        </p:nvCxnSpPr>
        <p:spPr>
          <a:xfrm flipH="1">
            <a:off x="7542350" y="2491699"/>
            <a:ext cx="1" cy="1779681"/>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485;p43">
            <a:extLst>
              <a:ext uri="{FF2B5EF4-FFF2-40B4-BE49-F238E27FC236}">
                <a16:creationId xmlns:a16="http://schemas.microsoft.com/office/drawing/2014/main" id="{2439327A-4D5A-22AF-94D8-65473D5A725F}"/>
              </a:ext>
            </a:extLst>
          </p:cNvPr>
          <p:cNvCxnSpPr>
            <a:cxnSpLocks/>
            <a:stCxn id="19" idx="2"/>
          </p:cNvCxnSpPr>
          <p:nvPr/>
        </p:nvCxnSpPr>
        <p:spPr>
          <a:xfrm>
            <a:off x="4571543" y="3019097"/>
            <a:ext cx="0" cy="1247012"/>
          </a:xfrm>
          <a:prstGeom prst="straightConnector1">
            <a:avLst/>
          </a:prstGeom>
          <a:noFill/>
          <a:ln w="9525" cap="flat" cmpd="sng">
            <a:solidFill>
              <a:schemeClr val="accent3"/>
            </a:solidFill>
            <a:prstDash val="solid"/>
            <a:round/>
            <a:headEnd type="none" w="med" len="med"/>
            <a:tailEnd type="none" w="med" len="med"/>
          </a:ln>
        </p:spPr>
      </p:cxnSp>
      <p:sp>
        <p:nvSpPr>
          <p:cNvPr id="19" name="Google Shape;1486;p43">
            <a:extLst>
              <a:ext uri="{FF2B5EF4-FFF2-40B4-BE49-F238E27FC236}">
                <a16:creationId xmlns:a16="http://schemas.microsoft.com/office/drawing/2014/main" id="{F475A131-8695-310A-CE97-EEAB3C0ABFCA}"/>
              </a:ext>
            </a:extLst>
          </p:cNvPr>
          <p:cNvSpPr/>
          <p:nvPr/>
        </p:nvSpPr>
        <p:spPr>
          <a:xfrm>
            <a:off x="3497276" y="2416427"/>
            <a:ext cx="2148534" cy="60267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2</a:t>
            </a:r>
            <a:endParaRPr sz="2000" b="1" dirty="0">
              <a:solidFill>
                <a:srgbClr val="FFFFFF"/>
              </a:solidFill>
            </a:endParaRPr>
          </a:p>
        </p:txBody>
      </p:sp>
      <p:sp>
        <p:nvSpPr>
          <p:cNvPr id="20" name="Google Shape;1487;p43">
            <a:extLst>
              <a:ext uri="{FF2B5EF4-FFF2-40B4-BE49-F238E27FC236}">
                <a16:creationId xmlns:a16="http://schemas.microsoft.com/office/drawing/2014/main" id="{2A7A6BA2-A392-AC68-F7F1-B19C7333C95C}"/>
              </a:ext>
            </a:extLst>
          </p:cNvPr>
          <p:cNvSpPr txBox="1"/>
          <p:nvPr/>
        </p:nvSpPr>
        <p:spPr>
          <a:xfrm>
            <a:off x="3428722" y="4271571"/>
            <a:ext cx="2285831" cy="1315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Multiply the result by your years of service credit.</a:t>
            </a:r>
          </a:p>
        </p:txBody>
      </p:sp>
      <p:pic>
        <p:nvPicPr>
          <p:cNvPr id="5" name="Audio 4">
            <a:hlinkClick r:id="" action="ppaction://media"/>
            <a:extLst>
              <a:ext uri="{FF2B5EF4-FFF2-40B4-BE49-F238E27FC236}">
                <a16:creationId xmlns:a16="http://schemas.microsoft.com/office/drawing/2014/main" id="{4717FE45-636C-0D28-20F4-8ED570726DA2}"/>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793052864"/>
      </p:ext>
    </p:extLst>
  </p:cSld>
  <p:clrMapOvr>
    <a:masterClrMapping/>
  </p:clrMapOvr>
  <mc:AlternateContent xmlns:mc="http://schemas.openxmlformats.org/markup-compatibility/2006">
    <mc:Choice xmlns:p14="http://schemas.microsoft.com/office/powerpoint/2010/main" Requires="p14">
      <p:transition spd="slow" p14:dur="2000" advTm="11348"/>
    </mc:Choice>
    <mc:Fallback>
      <p:transition spd="slow" advTm="11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Three SCRS, PORS Option A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8385236"/>
              </p:ext>
            </p:extLst>
          </p:nvPr>
        </p:nvGraphicFramePr>
        <p:xfrm>
          <a:off x="457200" y="1262063"/>
          <a:ext cx="4333938" cy="3169920"/>
        </p:xfrm>
        <a:graphic>
          <a:graphicData uri="http://schemas.openxmlformats.org/drawingml/2006/table">
            <a:tbl>
              <a:tblPr firstRow="1" bandRow="1">
                <a:tableStyleId>{073A0DAA-6AF3-43AB-8588-CEC1D06C72B9}</a:tableStyleId>
              </a:tblPr>
              <a:tblGrid>
                <a:gridCol w="807466">
                  <a:extLst>
                    <a:ext uri="{9D8B030D-6E8A-4147-A177-3AD203B41FA5}">
                      <a16:colId xmlns:a16="http://schemas.microsoft.com/office/drawing/2014/main" val="20000"/>
                    </a:ext>
                  </a:extLst>
                </a:gridCol>
                <a:gridCol w="2130742">
                  <a:extLst>
                    <a:ext uri="{9D8B030D-6E8A-4147-A177-3AD203B41FA5}">
                      <a16:colId xmlns:a16="http://schemas.microsoft.com/office/drawing/2014/main" val="20001"/>
                    </a:ext>
                  </a:extLst>
                </a:gridCol>
                <a:gridCol w="1395730">
                  <a:extLst>
                    <a:ext uri="{9D8B030D-6E8A-4147-A177-3AD203B41FA5}">
                      <a16:colId xmlns:a16="http://schemas.microsoft.com/office/drawing/2014/main" val="20002"/>
                    </a:ext>
                  </a:extLst>
                </a:gridCol>
              </a:tblGrid>
              <a:tr h="370840">
                <a:tc gridSpan="3">
                  <a:txBody>
                    <a:bodyPr/>
                    <a:lstStyle/>
                    <a:p>
                      <a:pPr algn="ctr"/>
                      <a:r>
                        <a:rPr lang="en-US" sz="2000" dirty="0"/>
                        <a:t>AFC = $30,000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solidFill>
                            <a:schemeClr val="tx2"/>
                          </a:solidFill>
                        </a:rPr>
                        <a:t>SCRS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1.82%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 × 30 years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$16,380.00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$16,380 </a:t>
                      </a:r>
                      <a:r>
                        <a:rPr lang="en-US" sz="2000" baseline="0" dirty="0">
                          <a:solidFill>
                            <a:schemeClr val="tx2"/>
                          </a:solidFill>
                        </a:rPr>
                        <a:t>÷ 12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$1,365.00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r>
                        <a:rPr lang="en-US" sz="2000" b="1" dirty="0">
                          <a:solidFill>
                            <a:schemeClr val="tx2"/>
                          </a:solidFill>
                        </a:rPr>
                        <a:t>PORS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2.14%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 × 27 years</a:t>
                      </a:r>
                      <a:r>
                        <a:rPr lang="en-US" sz="2000" baseline="0" dirty="0">
                          <a:solidFill>
                            <a:schemeClr val="tx2"/>
                          </a:solidFill>
                        </a:rPr>
                        <a:t>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$17,334.00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$17,334 </a:t>
                      </a:r>
                      <a:r>
                        <a:rPr lang="en-US" sz="2000" baseline="0" dirty="0">
                          <a:solidFill>
                            <a:schemeClr val="tx2"/>
                          </a:solidFill>
                        </a:rPr>
                        <a:t>÷</a:t>
                      </a:r>
                      <a:r>
                        <a:rPr lang="en-US" sz="2000" dirty="0">
                          <a:solidFill>
                            <a:schemeClr val="tx2"/>
                          </a:solidFill>
                        </a:rPr>
                        <a:t> 12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$1,444.50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8</a:t>
            </a:fld>
            <a:endParaRPr lang="en-US" dirty="0"/>
          </a:p>
        </p:txBody>
      </p:sp>
      <p:sp>
        <p:nvSpPr>
          <p:cNvPr id="6" name="Rectangle 5"/>
          <p:cNvSpPr/>
          <p:nvPr/>
        </p:nvSpPr>
        <p:spPr>
          <a:xfrm>
            <a:off x="4972591" y="1262063"/>
            <a:ext cx="3714206"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2"/>
                </a:solidFill>
              </a:rPr>
              <a:t>Early retirement reductions will apply to SCRS members who retire before reaching eligibility for an unreduced benefit.</a:t>
            </a:r>
          </a:p>
          <a:p>
            <a:pPr marL="285750" indent="-285750">
              <a:buFont typeface="Arial" panose="020B0604020202020204" pitchFamily="34" charset="0"/>
              <a:buChar char="•"/>
            </a:pPr>
            <a:r>
              <a:rPr lang="en-US" sz="2000" dirty="0">
                <a:solidFill>
                  <a:schemeClr val="tx2"/>
                </a:solidFill>
              </a:rPr>
              <a:t>Reduction factors will apply to members who select a joint retiree/survivor payment option.</a:t>
            </a:r>
          </a:p>
        </p:txBody>
      </p:sp>
      <p:pic>
        <p:nvPicPr>
          <p:cNvPr id="7" name="Audio 6">
            <a:hlinkClick r:id="" action="ppaction://media"/>
            <a:extLst>
              <a:ext uri="{FF2B5EF4-FFF2-40B4-BE49-F238E27FC236}">
                <a16:creationId xmlns:a16="http://schemas.microsoft.com/office/drawing/2014/main" id="{E7714358-023F-46D7-DB99-5A64528D0B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589692763"/>
      </p:ext>
    </p:extLst>
  </p:cSld>
  <p:clrMapOvr>
    <a:masterClrMapping/>
  </p:clrMapOvr>
  <mc:AlternateContent xmlns:mc="http://schemas.openxmlformats.org/markup-compatibility/2006">
    <mc:Choice xmlns:p14="http://schemas.microsoft.com/office/powerpoint/2010/main" Requires="p14">
      <p:transition spd="slow" p14:dur="2000" advTm="110219"/>
    </mc:Choice>
    <mc:Fallback>
      <p:transition spd="slow" advTm="110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ORP benefit</a:t>
            </a:r>
          </a:p>
        </p:txBody>
      </p:sp>
      <p:sp>
        <p:nvSpPr>
          <p:cNvPr id="3" name="Content Placeholder 2"/>
          <p:cNvSpPr>
            <a:spLocks noGrp="1"/>
          </p:cNvSpPr>
          <p:nvPr>
            <p:ph idx="1"/>
          </p:nvPr>
        </p:nvSpPr>
        <p:spPr/>
        <p:txBody>
          <a:bodyPr/>
          <a:lstStyle/>
          <a:p>
            <a:pPr lvl="0"/>
            <a:r>
              <a:rPr lang="en-US" dirty="0"/>
              <a:t>State ORP does not have retirement eligibility requirements like SCRS or PORS.</a:t>
            </a:r>
          </a:p>
          <a:p>
            <a:pPr lvl="1"/>
            <a:r>
              <a:rPr lang="en-US" dirty="0"/>
              <a:t>You can request a distribution of your account balance either at termination of all covered employment or after age 59½.</a:t>
            </a:r>
          </a:p>
          <a:p>
            <a:pPr lvl="1"/>
            <a:r>
              <a:rPr lang="en-US" dirty="0"/>
              <a:t>You may leave your funds in your State ORP account until you elect to receive them.</a:t>
            </a:r>
          </a:p>
          <a:p>
            <a:r>
              <a:rPr lang="en-US" dirty="0"/>
              <a:t>May leave funds in your account until required by IRS rules to take a distribution.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9</a:t>
            </a:fld>
            <a:endParaRPr lang="en-US" dirty="0"/>
          </a:p>
        </p:txBody>
      </p:sp>
      <p:pic>
        <p:nvPicPr>
          <p:cNvPr id="6" name="Audio 5">
            <a:hlinkClick r:id="" action="ppaction://media"/>
            <a:extLst>
              <a:ext uri="{FF2B5EF4-FFF2-40B4-BE49-F238E27FC236}">
                <a16:creationId xmlns:a16="http://schemas.microsoft.com/office/drawing/2014/main" id="{454A075E-91BD-C646-259E-86C96636E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899424524"/>
      </p:ext>
    </p:extLst>
  </p:cSld>
  <p:clrMapOvr>
    <a:masterClrMapping/>
  </p:clrMapOvr>
  <mc:AlternateContent xmlns:mc="http://schemas.openxmlformats.org/markup-compatibility/2006">
    <mc:Choice xmlns:p14="http://schemas.microsoft.com/office/powerpoint/2010/main" Requires="p14">
      <p:transition spd="slow" p14:dur="2000" advTm="51372"/>
    </mc:Choice>
    <mc:Fallback>
      <p:transition spd="slow" advTm="51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2&quot;/&gt;&lt;/TableIndex&gt;&lt;/ShapeTextInfo&gt;"/>
  <p:tag name="HTML_SHAPEINFO" val="&lt;ThreeDShapeInfo&gt;&lt;uuid val=&quot;{EE07FD67-454B-4505-AF01-5FD3E36A8B84}&quot;/&gt;&lt;isInvalidForFieldText val=&quot;0&quot;/&gt;&lt;Image&gt;&lt;filename val=&quot;C:\Users\rscald\AppData\Local\Temp\CP149283483656Session\CPTrustFolder149283483671\PPTImport149283696140\data\asimages\{EE07FD67-454B-4505-AF01-5FD3E36A8B84}_23.png&quot;/&gt;&lt;left val=&quot;24&quot;/&gt;&lt;top val=&quot;24&quot;/&gt;&lt;width val=&quot;743&quot;/&gt;&lt;height val=&quot;17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8CC2AC-8E4D-4553-92B0-672553F222D7}&quot;/&gt;&lt;isInvalidForFieldText val=&quot;0&quot;/&gt;&lt;Image&gt;&lt;filename val=&quot;C:\Users\rscald\AppData\Local\Temp\CP149283483656Session\CPTrustFolder149283483671\PPTImport149283696140\data\asimages\{998CC2AC-8E4D-4553-92B0-672553F222D7}_23.png&quot;/&gt;&lt;left val=&quot;864&quot;/&gt;&lt;top val=&quot;670&quot;/&gt;&lt;width val=&quot;47&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1&quot;/&gt;&lt;lineCharCount val=&quot;68&quot;/&gt;&lt;/TableIndex&gt;&lt;/ShapeTextInfo&gt;"/>
  <p:tag name="HTML_SHAPEINFO" val="&lt;ThreeDShapeInfo&gt;&lt;uuid val=&quot;{36D5B537-5CF7-4BA6-882A-E368ED136783}&quot;/&gt;&lt;isInvalidForFieldText val=&quot;0&quot;/&gt;&lt;Image&gt;&lt;filename val=&quot;C:\Users\rscald\AppData\Local\Temp\CP149283483656Session\CPTrustFolder149283483671\PPTImport149283696140\data\asimages\{36D5B537-5CF7-4BA6-882A-E368ED136783}_23.png&quot;/&gt;&lt;left val=&quot;47&quot;/&gt;&lt;top val=&quot;675&quot;/&gt;&lt;width val=&quot;804&quot;/&gt;&lt;height val=&quot;46&quot;/&gt;&lt;hasText val=&quot;1&quot;/&gt;&lt;/Image&gt;&lt;/ThreeDShapeInfo&gt;"/>
</p:tagLst>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3317</TotalTime>
  <Words>539</Words>
  <Application>Microsoft Office PowerPoint</Application>
  <PresentationFormat>On-screen Show (4:3)</PresentationFormat>
  <Paragraphs>71</Paragraphs>
  <Slides>10</Slides>
  <Notes>4</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Tw Cen MT Condensed</vt:lpstr>
      <vt:lpstr>Office Theme</vt:lpstr>
      <vt:lpstr>Service retirement</vt:lpstr>
      <vt:lpstr>Intended audience</vt:lpstr>
      <vt:lpstr>SCRS Class Three retirement eligibility</vt:lpstr>
      <vt:lpstr>PORS Class Three retirement eligibility</vt:lpstr>
      <vt:lpstr>SCRS, PORS service retirement monthly benefit</vt:lpstr>
      <vt:lpstr>SCRS, PORS Class Three AFC calculation</vt:lpstr>
      <vt:lpstr>Monthly benefit calculation1</vt:lpstr>
      <vt:lpstr>Class Three SCRS, PORS Option A example</vt:lpstr>
      <vt:lpstr>State ORP benefit</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49</cp:revision>
  <cp:lastPrinted>2019-12-11T18:59:44Z</cp:lastPrinted>
  <dcterms:created xsi:type="dcterms:W3CDTF">2020-03-11T18:39:03Z</dcterms:created>
  <dcterms:modified xsi:type="dcterms:W3CDTF">2023-04-24T15:40:26Z</dcterms:modified>
</cp:coreProperties>
</file>