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63" r:id="rId3"/>
    <p:sldId id="457" r:id="rId4"/>
    <p:sldId id="465" r:id="rId5"/>
    <p:sldId id="372"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11/13/2024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11/13/2024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Qualified beneficiaries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COBRA</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lstStyle/>
          <a:p>
            <a:r>
              <a:rPr lang="en-US" altLang="en-US" dirty="0"/>
              <a:t>Covered individual who is eligible to continue coverage if coverage is lost due to qualifying event. </a:t>
            </a:r>
          </a:p>
          <a:p>
            <a:r>
              <a:rPr lang="en-US" altLang="en-US" dirty="0"/>
              <a:t>Must be covered on day before qualifying event.</a:t>
            </a:r>
          </a:p>
          <a:p>
            <a:r>
              <a:rPr lang="en-US" altLang="en-US" dirty="0"/>
              <a:t>Each qualified beneficiary has independent rights to elect COBRA.</a:t>
            </a:r>
          </a:p>
        </p:txBody>
      </p:sp>
      <p:sp>
        <p:nvSpPr>
          <p:cNvPr id="10" name="Content Placeholder 9">
            <a:extLst>
              <a:ext uri="{FF2B5EF4-FFF2-40B4-BE49-F238E27FC236}">
                <a16:creationId xmlns:a16="http://schemas.microsoft.com/office/drawing/2014/main" id="{2A0990B6-F8C8-1B65-246D-3AB37B73A6F0}"/>
              </a:ext>
            </a:extLst>
          </p:cNvPr>
          <p:cNvSpPr>
            <a:spLocks noGrp="1"/>
          </p:cNvSpPr>
          <p:nvPr>
            <p:ph sz="half" idx="2"/>
          </p:nvPr>
        </p:nvSpPr>
        <p:spPr/>
        <p:txBody>
          <a:bodyPr/>
          <a:lstStyle/>
          <a:p>
            <a:r>
              <a:rPr lang="en-US" altLang="en-US" dirty="0"/>
              <a:t>Covered active and retired employees.</a:t>
            </a:r>
          </a:p>
          <a:p>
            <a:r>
              <a:rPr lang="en-US" altLang="en-US" dirty="0"/>
              <a:t>Covered spouses and dependent children of employees or retirees.</a:t>
            </a:r>
          </a:p>
          <a:p>
            <a:r>
              <a:rPr lang="en-US" altLang="en-US" dirty="0"/>
              <a:t>Newborns or children placed for adoption with the covered former employee or retiree during the period of COBRA coverage.</a:t>
            </a:r>
          </a:p>
          <a:p>
            <a:pPr lvl="1"/>
            <a:r>
              <a:rPr lang="en-US" altLang="en-US" dirty="0"/>
              <a:t>If added to COBRA coverage within 31 days of birth or adoption.</a:t>
            </a:r>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altLang="en-US" dirty="0"/>
              <a:t>Who is a qualified beneficiary?</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p:txBody>
          <a:bodyPr/>
          <a:lstStyle/>
          <a:p>
            <a:r>
              <a:rPr lang="en-US" altLang="en-US" dirty="0"/>
              <a:t>Who is not a qualified beneficiary?</a:t>
            </a:r>
            <a:endParaRPr lang="en-US" dirty="0"/>
          </a:p>
        </p:txBody>
      </p:sp>
      <p:sp>
        <p:nvSpPr>
          <p:cNvPr id="17" name="Content Placeholder 16">
            <a:extLst>
              <a:ext uri="{FF2B5EF4-FFF2-40B4-BE49-F238E27FC236}">
                <a16:creationId xmlns:a16="http://schemas.microsoft.com/office/drawing/2014/main" id="{2B92231B-E5AD-B768-5727-D3AB9C92B4FF}"/>
              </a:ext>
            </a:extLst>
          </p:cNvPr>
          <p:cNvSpPr>
            <a:spLocks noGrp="1"/>
          </p:cNvSpPr>
          <p:nvPr>
            <p:ph idx="1"/>
          </p:nvPr>
        </p:nvSpPr>
        <p:spPr/>
        <p:txBody>
          <a:bodyPr>
            <a:normAutofit/>
          </a:bodyPr>
          <a:lstStyle/>
          <a:p>
            <a:r>
              <a:rPr lang="en-US" altLang="en-US" dirty="0"/>
              <a:t>Individuals not meeting the definition of qualified beneficiaries who are added as dependents onto a qualified beneficiary’s coverage during open enrollment or because of a special eligibility situation.</a:t>
            </a:r>
          </a:p>
          <a:p>
            <a:r>
              <a:rPr lang="en-US" altLang="en-US" dirty="0"/>
              <a:t>An individual who is not covered the day before the qualifying event occurred, such as individuals added during open enrollment or a special eligibility situation.</a:t>
            </a:r>
          </a:p>
          <a:p>
            <a:r>
              <a:rPr lang="en-US" altLang="en-US" dirty="0"/>
              <a:t>Newborn or adopted children placed with individual on COBRA who is not the covered former employee or retiree.</a:t>
            </a:r>
          </a:p>
          <a:p>
            <a:r>
              <a:rPr lang="en-US" altLang="en-US" dirty="0"/>
              <a:t>Non-resident aliens with no source of income in U.S.</a:t>
            </a:r>
          </a:p>
          <a:p>
            <a:r>
              <a:rPr lang="en-US" altLang="en-US" dirty="0"/>
              <a:t>Eligible former spouses who elect former spouse coverage waive their 36-month COBRA continuation rights.</a:t>
            </a:r>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943446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4495797" y="2236612"/>
            <a:ext cx="3200400" cy="2926080"/>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The former employee gets married on November 1, 2025.</a:t>
            </a:r>
          </a:p>
          <a:p>
            <a:pPr algn="ctr"/>
            <a:endParaRPr lang="en-US" altLang="en-US" b="1" dirty="0">
              <a:solidFill>
                <a:schemeClr val="tx2"/>
              </a:solidFill>
            </a:endParaRPr>
          </a:p>
          <a:p>
            <a:pPr algn="ctr"/>
            <a:r>
              <a:rPr lang="en-US" altLang="en-US" i="1" dirty="0">
                <a:solidFill>
                  <a:schemeClr val="tx2"/>
                </a:solidFill>
              </a:rPr>
              <a:t>Spouse is added to COBRA coverage within 31 days of marriage.</a:t>
            </a:r>
          </a:p>
          <a:p>
            <a:pPr algn="ctr"/>
            <a:r>
              <a:rPr lang="en-US" altLang="en-US" i="1" dirty="0">
                <a:solidFill>
                  <a:schemeClr val="tx2"/>
                </a:solidFill>
              </a:rPr>
              <a:t>New spouse is not a qualified beneficiary because spouse was not on coverage at time of COBRA offering. </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8381998" y="2236612"/>
            <a:ext cx="3200400" cy="2926080"/>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Then, the former employee dies December 12, 2025.</a:t>
            </a:r>
          </a:p>
          <a:p>
            <a:pPr algn="ctr"/>
            <a:endParaRPr lang="en-US" altLang="en-US" dirty="0">
              <a:solidFill>
                <a:schemeClr val="tx2"/>
              </a:solidFill>
            </a:endParaRPr>
          </a:p>
          <a:p>
            <a:pPr algn="ctr"/>
            <a:r>
              <a:rPr lang="en-US" altLang="en-US" i="1" dirty="0">
                <a:solidFill>
                  <a:schemeClr val="tx2"/>
                </a:solidFill>
              </a:rPr>
              <a:t>Spouse’s COBRA coverage ends on December 12, 2025.</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609600" y="2236612"/>
            <a:ext cx="3200400" cy="2926080"/>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Single employee leaves employment on May 31, 2025, and elects COBRA for themselves.</a:t>
            </a:r>
          </a:p>
          <a:p>
            <a:pPr algn="ctr"/>
            <a:endParaRPr lang="en-US" altLang="en-US" i="1" dirty="0">
              <a:solidFill>
                <a:schemeClr val="tx2"/>
              </a:solidFill>
            </a:endParaRPr>
          </a:p>
          <a:p>
            <a:pPr algn="ctr"/>
            <a:r>
              <a:rPr lang="en-US" altLang="en-US" i="1" dirty="0">
                <a:solidFill>
                  <a:schemeClr val="tx2"/>
                </a:solidFill>
              </a:rPr>
              <a:t>Employee is a qualified beneficiary.</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2" name="Title 1"/>
          <p:cNvSpPr>
            <a:spLocks noGrp="1"/>
          </p:cNvSpPr>
          <p:nvPr>
            <p:ph type="title"/>
          </p:nvPr>
        </p:nvSpPr>
        <p:spPr>
          <a:xfrm>
            <a:off x="609599" y="228600"/>
            <a:ext cx="10972799" cy="1049898"/>
          </a:xfrm>
        </p:spPr>
        <p:txBody>
          <a:bodyPr/>
          <a:lstStyle/>
          <a:p>
            <a:r>
              <a:rPr lang="en-US" dirty="0"/>
              <a:t>Examples</a:t>
            </a:r>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4495798" y="2236612"/>
            <a:ext cx="320040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8381998" y="2236612"/>
            <a:ext cx="320040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0" y="2236612"/>
            <a:ext cx="320040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23369</TotalTime>
  <Words>418</Words>
  <Application>Microsoft Office PowerPoint</Application>
  <PresentationFormat>Widescreen</PresentationFormat>
  <Paragraphs>45</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Qualified beneficiaries</vt:lpstr>
      <vt:lpstr>Important information</vt:lpstr>
      <vt:lpstr>Who is a qualified beneficiary?</vt:lpstr>
      <vt:lpstr>Who is not a qualified beneficiary?</vt:lpstr>
      <vt:lpstr>Examples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516</cp:revision>
  <cp:lastPrinted>2020-01-10T14:41:31Z</cp:lastPrinted>
  <dcterms:created xsi:type="dcterms:W3CDTF">2019-11-01T12:34:11Z</dcterms:created>
  <dcterms:modified xsi:type="dcterms:W3CDTF">2024-11-13T16:24:54Z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