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8"/>
  </p:notesMasterIdLst>
  <p:handoutMasterIdLst>
    <p:handoutMasterId r:id="rId9"/>
  </p:handoutMasterIdLst>
  <p:sldIdLst>
    <p:sldId id="455" r:id="rId2"/>
    <p:sldId id="463" r:id="rId3"/>
    <p:sldId id="457" r:id="rId4"/>
    <p:sldId id="464" r:id="rId5"/>
    <p:sldId id="458" r:id="rId6"/>
    <p:sldId id="263" r:id="rId7"/>
  </p:sldIdLst>
  <p:sldSz cx="12192000" cy="6858000"/>
  <p:notesSz cx="7023100" cy="9309100"/>
  <p:custDataLst>
    <p:tags r:id="rId1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205" autoAdjust="0"/>
    <p:restoredTop sz="96357" autoAdjust="0"/>
  </p:normalViewPr>
  <p:slideViewPr>
    <p:cSldViewPr snapToGrid="0">
      <p:cViewPr varScale="1">
        <p:scale>
          <a:sx n="110" d="100"/>
          <a:sy n="110" d="100"/>
        </p:scale>
        <p:origin x="138" y="10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11/13/2024</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11/13/2024</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3</a:t>
            </a:fld>
            <a:endParaRPr lang="en-US" dirty="0"/>
          </a:p>
        </p:txBody>
      </p:sp>
    </p:spTree>
    <p:extLst>
      <p:ext uri="{BB962C8B-B14F-4D97-AF65-F5344CB8AC3E}">
        <p14:creationId xmlns:p14="http://schemas.microsoft.com/office/powerpoint/2010/main" val="9121116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6</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hyperlink" Target="https://www.peba.sc.gov/sites/default/files/2025_ibg.pdf" TargetMode="External"/><Relationship Id="rId2" Type="http://schemas.openxmlformats.org/officeDocument/2006/relationships/hyperlink" Target="https://peba.sc.gov/sites/default/files/ba_manual.pdf"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8.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8" Type="http://schemas.openxmlformats.org/officeDocument/2006/relationships/hyperlink" Target="https://peba.sc.gov/sites/default/files/cobra_ineligibility_dependents.pdf" TargetMode="External"/><Relationship Id="rId3" Type="http://schemas.openxmlformats.org/officeDocument/2006/relationships/hyperlink" Target="https://peba.sc.gov/sites/default/files/cobra_noe.pdf" TargetMode="External"/><Relationship Id="rId7" Type="http://schemas.openxmlformats.org/officeDocument/2006/relationships/hyperlink" Target="https://peba.sc.gov/sites/default/files/cobra_qualifying_event.pdf" TargetMode="External"/><Relationship Id="rId2" Type="http://schemas.openxmlformats.org/officeDocument/2006/relationships/hyperlink" Target="https://www.peba.sc.gov/forms" TargetMode="External"/><Relationship Id="rId1" Type="http://schemas.openxmlformats.org/officeDocument/2006/relationships/slideLayout" Target="../slideLayouts/slideLayout4.xml"/><Relationship Id="rId6" Type="http://schemas.openxmlformats.org/officeDocument/2006/relationships/hyperlink" Target="https://peba.sc.gov/sites/default/files/cobra_sample_36month.doc" TargetMode="External"/><Relationship Id="rId11" Type="http://schemas.openxmlformats.org/officeDocument/2006/relationships/hyperlink" Target="https://peba.sc.gov/monthly-premiums" TargetMode="External"/><Relationship Id="rId5" Type="http://schemas.openxmlformats.org/officeDocument/2006/relationships/hyperlink" Target="https://peba.sc.gov/sites/default/files/cobra_sample_18month.doc" TargetMode="External"/><Relationship Id="rId10" Type="http://schemas.openxmlformats.org/officeDocument/2006/relationships/hyperlink" Target="https://peba.sc.gov/sites/default/files/cobra_notice_to_terminate.pdf" TargetMode="External"/><Relationship Id="rId4" Type="http://schemas.openxmlformats.org/officeDocument/2006/relationships/hyperlink" Target="https://peba.sc.gov/sites/default/files/cobra_initial_notice.doc" TargetMode="External"/><Relationship Id="rId9" Type="http://schemas.openxmlformats.org/officeDocument/2006/relationships/hyperlink" Target="https://peba.sc.gov/sites/default/files/cobra_notice_to_extend.pdf" TargetMode="Externa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4.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Continuation of coverage</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COBRA</a:t>
            </a:r>
          </a:p>
          <a:p>
            <a:r>
              <a:rPr lang="en-US" dirty="0"/>
              <a:t>2025</a:t>
            </a: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C4B0F30-8846-32AF-A681-CA600795EECF}"/>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DB54AD8-D448-0703-CAAF-C80E5D9815BB}"/>
              </a:ext>
            </a:extLst>
          </p:cNvPr>
          <p:cNvSpPr>
            <a:spLocks noGrp="1"/>
          </p:cNvSpPr>
          <p:nvPr>
            <p:ph sz="half" idx="1"/>
          </p:nvPr>
        </p:nvSpPr>
        <p:spPr/>
        <p:txBody>
          <a:bodyPr/>
          <a:lstStyle/>
          <a:p>
            <a:r>
              <a:rPr lang="en-US" altLang="en-US" dirty="0"/>
              <a:t>This overview is not meant to serve as a comprehensive description of the insurance benefits offered by PEBA.</a:t>
            </a:r>
          </a:p>
          <a:p>
            <a:r>
              <a:rPr lang="en-US" altLang="en-US" dirty="0"/>
              <a:t>More information can be found in the following:</a:t>
            </a:r>
          </a:p>
          <a:p>
            <a:pPr lvl="1"/>
            <a:r>
              <a:rPr lang="en-US" altLang="en-US" i="1" dirty="0">
                <a:hlinkClick r:id="rId2"/>
              </a:rPr>
              <a:t>Benefits Administrator Manual</a:t>
            </a:r>
            <a:r>
              <a:rPr lang="en-US" altLang="en-US" dirty="0"/>
              <a:t>; and</a:t>
            </a:r>
          </a:p>
          <a:p>
            <a:pPr lvl="1"/>
            <a:r>
              <a:rPr lang="en-US" altLang="en-US" i="1" dirty="0">
                <a:hlinkClick r:id="rId3"/>
              </a:rPr>
              <a:t>Insurance Benefits Guide</a:t>
            </a:r>
            <a:r>
              <a:rPr lang="en-US" altLang="en-US" dirty="0"/>
              <a:t>.</a:t>
            </a:r>
          </a:p>
          <a:p>
            <a:r>
              <a:rPr lang="en-US" dirty="0">
                <a:effectLst/>
              </a:rPr>
              <a:t>The plan of benefits documents, certificates of coverage and benefits contracts contain complete descriptions of the insurance benefits offered by or through PEBA. Their terms and conditions govern all these benefits.</a:t>
            </a:r>
            <a:endParaRPr lang="en-US" altLang="en-US" dirty="0"/>
          </a:p>
          <a:p>
            <a:endParaRPr lang="en-US" dirty="0"/>
          </a:p>
        </p:txBody>
      </p:sp>
      <p:sp>
        <p:nvSpPr>
          <p:cNvPr id="4" name="Title 3">
            <a:extLst>
              <a:ext uri="{FF2B5EF4-FFF2-40B4-BE49-F238E27FC236}">
                <a16:creationId xmlns:a16="http://schemas.microsoft.com/office/drawing/2014/main" id="{7A95CCA9-F5ED-2F94-ECBA-8955EA8AE9E3}"/>
              </a:ext>
            </a:extLst>
          </p:cNvPr>
          <p:cNvSpPr>
            <a:spLocks noGrp="1"/>
          </p:cNvSpPr>
          <p:nvPr>
            <p:ph type="title"/>
          </p:nvPr>
        </p:nvSpPr>
        <p:spPr/>
        <p:txBody>
          <a:bodyPr/>
          <a:lstStyle/>
          <a:p>
            <a:r>
              <a:rPr lang="en-US" dirty="0"/>
              <a:t>Important information</a:t>
            </a:r>
          </a:p>
        </p:txBody>
      </p:sp>
    </p:spTree>
    <p:extLst>
      <p:ext uri="{BB962C8B-B14F-4D97-AF65-F5344CB8AC3E}">
        <p14:creationId xmlns:p14="http://schemas.microsoft.com/office/powerpoint/2010/main" val="1880638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DA0C133-4754-2193-7517-6DC737EC2ACD}"/>
              </a:ext>
            </a:extLst>
          </p:cNvPr>
          <p:cNvSpPr>
            <a:spLocks noGrp="1"/>
          </p:cNvSpPr>
          <p:nvPr>
            <p:ph sz="half" idx="1"/>
          </p:nvPr>
        </p:nvSpPr>
        <p:spPr>
          <a:xfrm>
            <a:off x="609599" y="2917779"/>
            <a:ext cx="5866015" cy="3373294"/>
          </a:xfrm>
        </p:spPr>
        <p:txBody>
          <a:bodyPr/>
          <a:lstStyle/>
          <a:p>
            <a:r>
              <a:rPr lang="en-US" altLang="en-US" dirty="0"/>
              <a:t>Consolidated Omnibus Budget Reconciliation Act.</a:t>
            </a:r>
          </a:p>
          <a:p>
            <a:r>
              <a:rPr lang="en-US" altLang="en-US" dirty="0"/>
              <a:t>Effective July 1, 1986.</a:t>
            </a:r>
          </a:p>
          <a:p>
            <a:r>
              <a:rPr lang="en-US" altLang="en-US" dirty="0"/>
              <a:t>Prevents covered employees and their dependents from losing group health, dental, vision and/or Medical Spending Account coverage as a result of certain qualifying events.</a:t>
            </a:r>
          </a:p>
          <a:p>
            <a:r>
              <a:rPr lang="en-US" altLang="en-US" dirty="0"/>
              <a:t>All employers participating in PEBA’s insurance </a:t>
            </a:r>
            <a:br>
              <a:rPr lang="en-US" altLang="en-US" dirty="0"/>
            </a:br>
            <a:r>
              <a:rPr lang="en-US" altLang="en-US" dirty="0"/>
              <a:t>benefits are subject to COBRA, regardless of the number of employees.</a:t>
            </a:r>
          </a:p>
        </p:txBody>
      </p:sp>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a:xfrm>
            <a:off x="609600" y="228599"/>
            <a:ext cx="4702234" cy="2223655"/>
          </a:xfrm>
        </p:spPr>
        <p:txBody>
          <a:bodyPr/>
          <a:lstStyle/>
          <a:p>
            <a:r>
              <a:rPr lang="en-US" dirty="0"/>
              <a:t>COBRA</a:t>
            </a:r>
          </a:p>
        </p:txBody>
      </p:sp>
      <p:sp>
        <p:nvSpPr>
          <p:cNvPr id="4" name="Slide Number Placeholder 3"/>
          <p:cNvSpPr>
            <a:spLocks noGrp="1"/>
          </p:cNvSpPr>
          <p:nvPr>
            <p:ph type="sldNum" sz="quarter" idx="12"/>
          </p:nvPr>
        </p:nvSpPr>
        <p:spPr>
          <a:xfrm>
            <a:off x="11019348" y="6301044"/>
            <a:ext cx="1072896" cy="457200"/>
          </a:xfrm>
        </p:spPr>
        <p:txBody>
          <a:bodyPr/>
          <a:lstStyle/>
          <a:p>
            <a:fld id="{28024367-D536-4F59-B2ED-0E7825EDA9AF}" type="slidenum">
              <a:rPr lang="en-US" smtClean="0"/>
              <a:pPr/>
              <a:t>3</a:t>
            </a:fld>
            <a:endParaRPr lang="en-US" dirty="0"/>
          </a:p>
        </p:txBody>
      </p:sp>
    </p:spTree>
    <p:custDataLst>
      <p:tags r:id="rId1"/>
    </p:custDataLst>
    <p:extLst>
      <p:ext uri="{BB962C8B-B14F-4D97-AF65-F5344CB8AC3E}">
        <p14:creationId xmlns:p14="http://schemas.microsoft.com/office/powerpoint/2010/main" val="1114921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8B49149-7B65-9B55-FB73-6D2BED1DC940}"/>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4</a:t>
            </a:fld>
            <a:endParaRPr lang="en-US" dirty="0"/>
          </a:p>
        </p:txBody>
      </p:sp>
      <p:sp>
        <p:nvSpPr>
          <p:cNvPr id="8" name="Content Placeholder 7">
            <a:extLst>
              <a:ext uri="{FF2B5EF4-FFF2-40B4-BE49-F238E27FC236}">
                <a16:creationId xmlns:a16="http://schemas.microsoft.com/office/drawing/2014/main" id="{9E24A8D6-BB9B-71AB-B184-6195BEBE58C2}"/>
              </a:ext>
            </a:extLst>
          </p:cNvPr>
          <p:cNvSpPr>
            <a:spLocks noGrp="1"/>
          </p:cNvSpPr>
          <p:nvPr>
            <p:ph sz="half" idx="1"/>
          </p:nvPr>
        </p:nvSpPr>
        <p:spPr/>
        <p:txBody>
          <a:bodyPr/>
          <a:lstStyle/>
          <a:p>
            <a:pPr fontAlgn="auto">
              <a:spcAft>
                <a:spcPts val="0"/>
              </a:spcAft>
              <a:defRPr/>
            </a:pPr>
            <a:r>
              <a:rPr lang="en-US" dirty="0"/>
              <a:t>Make eligible subscribers</a:t>
            </a:r>
            <a:r>
              <a:rPr lang="en-US" baseline="30000" dirty="0"/>
              <a:t>1</a:t>
            </a:r>
            <a:r>
              <a:rPr lang="en-US" dirty="0"/>
              <a:t> and dependents aware of their COBRA rights and responsibilities.</a:t>
            </a:r>
          </a:p>
          <a:p>
            <a:pPr fontAlgn="auto">
              <a:spcAft>
                <a:spcPts val="0"/>
              </a:spcAft>
              <a:defRPr/>
            </a:pPr>
            <a:r>
              <a:rPr lang="en-US" dirty="0"/>
              <a:t>Offer COBRA coverage to qualified beneficiaries.</a:t>
            </a:r>
          </a:p>
          <a:p>
            <a:pPr fontAlgn="auto">
              <a:spcAft>
                <a:spcPts val="0"/>
              </a:spcAft>
              <a:defRPr/>
            </a:pPr>
            <a:r>
              <a:rPr lang="en-US" dirty="0"/>
              <a:t>Retain complete copies of all notices.</a:t>
            </a:r>
          </a:p>
          <a:p>
            <a:endParaRPr lang="en-US" dirty="0"/>
          </a:p>
        </p:txBody>
      </p:sp>
      <p:sp>
        <p:nvSpPr>
          <p:cNvPr id="5" name="Title 4">
            <a:extLst>
              <a:ext uri="{FF2B5EF4-FFF2-40B4-BE49-F238E27FC236}">
                <a16:creationId xmlns:a16="http://schemas.microsoft.com/office/drawing/2014/main" id="{32DCD9D2-F2F6-96FD-1655-47E403F7BC02}"/>
              </a:ext>
            </a:extLst>
          </p:cNvPr>
          <p:cNvSpPr>
            <a:spLocks noGrp="1"/>
          </p:cNvSpPr>
          <p:nvPr>
            <p:ph type="title"/>
          </p:nvPr>
        </p:nvSpPr>
        <p:spPr>
          <a:xfrm>
            <a:off x="609599" y="228600"/>
            <a:ext cx="5181601" cy="1049898"/>
          </a:xfrm>
        </p:spPr>
        <p:txBody>
          <a:bodyPr/>
          <a:lstStyle/>
          <a:p>
            <a:r>
              <a:rPr lang="en-US" altLang="en-US"/>
              <a:t>Benefits administrator responsibilities</a:t>
            </a:r>
            <a:endParaRPr lang="en-US" dirty="0"/>
          </a:p>
        </p:txBody>
      </p:sp>
      <p:sp>
        <p:nvSpPr>
          <p:cNvPr id="14" name="Rectangle 10">
            <a:extLst>
              <a:ext uri="{FF2B5EF4-FFF2-40B4-BE49-F238E27FC236}">
                <a16:creationId xmlns:a16="http://schemas.microsoft.com/office/drawing/2014/main" id="{A88F8105-D8A7-A666-1A33-5E0765889425}"/>
              </a:ext>
            </a:extLst>
          </p:cNvPr>
          <p:cNvSpPr>
            <a:spLocks noChangeArrowheads="1"/>
          </p:cNvSpPr>
          <p:nvPr/>
        </p:nvSpPr>
        <p:spPr bwMode="auto">
          <a:xfrm>
            <a:off x="457200" y="5931712"/>
            <a:ext cx="349134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lnSpc>
                <a:spcPct val="90000"/>
              </a:lnSpc>
              <a:spcBef>
                <a:spcPts val="1000"/>
              </a:spcBef>
            </a:pPr>
            <a:r>
              <a:rPr lang="en-US" altLang="en-US" sz="1000" baseline="30000" dirty="0">
                <a:solidFill>
                  <a:schemeClr val="tx2"/>
                </a:solidFill>
              </a:rPr>
              <a:t>1</a:t>
            </a:r>
            <a:r>
              <a:rPr lang="en-US" altLang="en-US" sz="1000" dirty="0">
                <a:solidFill>
                  <a:schemeClr val="tx2"/>
                </a:solidFill>
              </a:rPr>
              <a:t>Employees who do not meet insurance eligibility requirements for insurance benefits are not eligible for COBRA. </a:t>
            </a:r>
            <a:endParaRPr lang="en-US" altLang="en-US" sz="1000" strike="sngStrike" dirty="0">
              <a:solidFill>
                <a:schemeClr val="tx2"/>
              </a:solidFill>
            </a:endParaRPr>
          </a:p>
        </p:txBody>
      </p:sp>
    </p:spTree>
    <p:extLst>
      <p:ext uri="{BB962C8B-B14F-4D97-AF65-F5344CB8AC3E}">
        <p14:creationId xmlns:p14="http://schemas.microsoft.com/office/powerpoint/2010/main" val="3436322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7EC9496-6FC1-C087-6DD1-3981C43047EF}"/>
              </a:ext>
            </a:extLst>
          </p:cNvPr>
          <p:cNvSpPr>
            <a:spLocks noGrp="1"/>
          </p:cNvSpPr>
          <p:nvPr>
            <p:ph sz="half" idx="1"/>
          </p:nvPr>
        </p:nvSpPr>
        <p:spPr>
          <a:xfrm>
            <a:off x="609600" y="1601044"/>
            <a:ext cx="5181600" cy="4690027"/>
          </a:xfrm>
        </p:spPr>
        <p:txBody>
          <a:bodyPr>
            <a:normAutofit/>
          </a:bodyPr>
          <a:lstStyle/>
          <a:p>
            <a:r>
              <a:rPr lang="en-US" altLang="en-US" dirty="0"/>
              <a:t>Available online at </a:t>
            </a:r>
            <a:r>
              <a:rPr lang="en-US" altLang="en-US" dirty="0">
                <a:hlinkClick r:id="rId2"/>
              </a:rPr>
              <a:t>peba.sc.gov/forms</a:t>
            </a:r>
            <a:r>
              <a:rPr lang="en-US" altLang="en-US" dirty="0"/>
              <a:t>.</a:t>
            </a:r>
          </a:p>
          <a:p>
            <a:pPr lvl="1"/>
            <a:r>
              <a:rPr lang="en-US" altLang="en-US" i="1" dirty="0">
                <a:hlinkClick r:id="rId3"/>
              </a:rPr>
              <a:t>COBRA Notice of Election</a:t>
            </a:r>
            <a:r>
              <a:rPr lang="en-US" altLang="en-US" i="1" dirty="0"/>
              <a:t> </a:t>
            </a:r>
            <a:r>
              <a:rPr lang="en-US" altLang="en-US" dirty="0"/>
              <a:t>form. </a:t>
            </a:r>
          </a:p>
          <a:p>
            <a:pPr lvl="1"/>
            <a:r>
              <a:rPr lang="en-US" altLang="en-US" i="1" dirty="0">
                <a:hlinkClick r:id="rId4"/>
              </a:rPr>
              <a:t>COBRA sample initial instruction sheet and notification letter </a:t>
            </a:r>
            <a:r>
              <a:rPr lang="en-US" altLang="en-US" dirty="0"/>
              <a:t>(for all gains of coverage).</a:t>
            </a:r>
          </a:p>
          <a:p>
            <a:pPr lvl="1"/>
            <a:r>
              <a:rPr lang="en-US" altLang="en-US" i="1" dirty="0">
                <a:hlinkClick r:id="rId5"/>
              </a:rPr>
              <a:t>COBRA sample 18-month instruction sheet and notification letter</a:t>
            </a:r>
            <a:r>
              <a:rPr lang="en-US" altLang="en-US" i="1" dirty="0"/>
              <a:t>.</a:t>
            </a:r>
          </a:p>
          <a:p>
            <a:pPr lvl="1"/>
            <a:r>
              <a:rPr lang="en-US" altLang="en-US" i="1" dirty="0">
                <a:hlinkClick r:id="rId6"/>
              </a:rPr>
              <a:t>COBRA sample 36-month instruction sheet and notification letter</a:t>
            </a:r>
            <a:r>
              <a:rPr lang="en-US" altLang="en-US" i="1" dirty="0"/>
              <a:t>.</a:t>
            </a:r>
          </a:p>
          <a:p>
            <a:pPr lvl="1"/>
            <a:r>
              <a:rPr lang="en-US" altLang="en-US" i="1" dirty="0">
                <a:hlinkClick r:id="rId7"/>
              </a:rPr>
              <a:t>Notice of COBRA Qualifying Event</a:t>
            </a:r>
            <a:r>
              <a:rPr lang="en-US" altLang="en-US" i="1" dirty="0"/>
              <a:t>.</a:t>
            </a:r>
          </a:p>
          <a:p>
            <a:pPr lvl="1"/>
            <a:r>
              <a:rPr lang="en-US" altLang="en-US" i="1" dirty="0">
                <a:hlinkClick r:id="rId8"/>
              </a:rPr>
              <a:t>COBRA Ineligibility Form for Dependents</a:t>
            </a:r>
            <a:r>
              <a:rPr lang="en-US" altLang="en-US" i="1" dirty="0"/>
              <a:t>. </a:t>
            </a:r>
          </a:p>
          <a:p>
            <a:pPr lvl="1"/>
            <a:r>
              <a:rPr lang="en-US" altLang="en-US" i="1" dirty="0">
                <a:hlinkClick r:id="rId9"/>
              </a:rPr>
              <a:t>Notice to Extend COBRA Continuation Coverage</a:t>
            </a:r>
            <a:r>
              <a:rPr lang="en-US" altLang="en-US" i="1" dirty="0"/>
              <a:t>.</a:t>
            </a:r>
          </a:p>
          <a:p>
            <a:pPr lvl="1"/>
            <a:r>
              <a:rPr lang="en-US" altLang="en-US" i="1" dirty="0">
                <a:hlinkClick r:id="rId10"/>
              </a:rPr>
              <a:t>Notice to Terminate COBRA Continuation Coverage</a:t>
            </a:r>
            <a:r>
              <a:rPr lang="en-US" altLang="en-US" i="1" dirty="0"/>
              <a:t>.</a:t>
            </a:r>
          </a:p>
        </p:txBody>
      </p:sp>
      <p:sp>
        <p:nvSpPr>
          <p:cNvPr id="17" name="Content Placeholder 16">
            <a:extLst>
              <a:ext uri="{FF2B5EF4-FFF2-40B4-BE49-F238E27FC236}">
                <a16:creationId xmlns:a16="http://schemas.microsoft.com/office/drawing/2014/main" id="{2B92231B-E5AD-B768-5727-D3AB9C92B4FF}"/>
              </a:ext>
            </a:extLst>
          </p:cNvPr>
          <p:cNvSpPr>
            <a:spLocks noGrp="1"/>
          </p:cNvSpPr>
          <p:nvPr>
            <p:ph sz="half" idx="2"/>
          </p:nvPr>
        </p:nvSpPr>
        <p:spPr/>
        <p:txBody>
          <a:bodyPr/>
          <a:lstStyle/>
          <a:p>
            <a:r>
              <a:rPr lang="en-US" altLang="en-US" dirty="0">
                <a:hlinkClick r:id="rId11"/>
              </a:rPr>
              <a:t>COBRA premiums</a:t>
            </a:r>
            <a:r>
              <a:rPr lang="en-US" altLang="en-US" dirty="0"/>
              <a:t>. </a:t>
            </a:r>
          </a:p>
          <a:p>
            <a:r>
              <a:rPr lang="en-US" altLang="en-US" dirty="0"/>
              <a:t>Review the instruction sheets carefully, as they include detailed and important information about the notification letters. </a:t>
            </a:r>
          </a:p>
          <a:p>
            <a:endParaRPr lang="en-US" dirty="0"/>
          </a:p>
        </p:txBody>
      </p:sp>
      <p:sp>
        <p:nvSpPr>
          <p:cNvPr id="4" name="Slide Number Placeholder 3">
            <a:extLst>
              <a:ext uri="{FF2B5EF4-FFF2-40B4-BE49-F238E27FC236}">
                <a16:creationId xmlns:a16="http://schemas.microsoft.com/office/drawing/2014/main" id="{DC27C856-15FA-ABC3-C894-601F092C24F2}"/>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5</a:t>
            </a:fld>
            <a:endParaRPr lang="en-US" dirty="0"/>
          </a:p>
        </p:txBody>
      </p:sp>
      <p:sp>
        <p:nvSpPr>
          <p:cNvPr id="5" name="Title 4">
            <a:extLst>
              <a:ext uri="{FF2B5EF4-FFF2-40B4-BE49-F238E27FC236}">
                <a16:creationId xmlns:a16="http://schemas.microsoft.com/office/drawing/2014/main" id="{6CB477B9-D81A-EDAC-3F36-218126366B09}"/>
              </a:ext>
            </a:extLst>
          </p:cNvPr>
          <p:cNvSpPr>
            <a:spLocks noGrp="1"/>
          </p:cNvSpPr>
          <p:nvPr>
            <p:ph type="title"/>
          </p:nvPr>
        </p:nvSpPr>
        <p:spPr>
          <a:xfrm>
            <a:off x="609599" y="228600"/>
            <a:ext cx="10972799" cy="1049898"/>
          </a:xfrm>
        </p:spPr>
        <p:txBody>
          <a:bodyPr/>
          <a:lstStyle/>
          <a:p>
            <a:r>
              <a:rPr lang="en-US" dirty="0"/>
              <a:t>COBRA documents</a:t>
            </a:r>
          </a:p>
        </p:txBody>
      </p:sp>
    </p:spTree>
    <p:extLst>
      <p:ext uri="{BB962C8B-B14F-4D97-AF65-F5344CB8AC3E}">
        <p14:creationId xmlns:p14="http://schemas.microsoft.com/office/powerpoint/2010/main" val="12470358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6</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5.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ags/tag6.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23361</TotalTime>
  <Words>295</Words>
  <Application>Microsoft Office PowerPoint</Application>
  <PresentationFormat>Widescreen</PresentationFormat>
  <Paragraphs>40</Paragraphs>
  <Slides>6</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Times New Roman</vt:lpstr>
      <vt:lpstr>Tw Cen MT Condensed</vt:lpstr>
      <vt:lpstr>2_Office Theme</vt:lpstr>
      <vt:lpstr>Continuation of coverage</vt:lpstr>
      <vt:lpstr>Important information</vt:lpstr>
      <vt:lpstr>COBRA</vt:lpstr>
      <vt:lpstr>Benefits administrator responsibilities</vt:lpstr>
      <vt:lpstr>COBRA documents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515</cp:revision>
  <cp:lastPrinted>2020-01-10T14:41:31Z</cp:lastPrinted>
  <dcterms:created xsi:type="dcterms:W3CDTF">2019-11-01T12:34:11Z</dcterms:created>
  <dcterms:modified xsi:type="dcterms:W3CDTF">2024-11-13T16:17:01Z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