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63" r:id="rId3"/>
    <p:sldId id="466" r:id="rId4"/>
    <p:sldId id="465" r:id="rId5"/>
    <p:sldId id="372"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monthly-premiums" TargetMode="External"/><Relationship Id="rId2" Type="http://schemas.openxmlformats.org/officeDocument/2006/relationships/hyperlink" Target="https://peba.sc.gov/sites/default/files/cobra_noe.pd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Enrollment and premiums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F423298-24BA-A3D7-3462-70588916A20C}"/>
              </a:ext>
            </a:extLst>
          </p:cNvPr>
          <p:cNvSpPr>
            <a:spLocks noGrp="1"/>
          </p:cNvSpPr>
          <p:nvPr>
            <p:ph type="title"/>
          </p:nvPr>
        </p:nvSpPr>
        <p:spPr>
          <a:xfrm>
            <a:off x="609600" y="228599"/>
            <a:ext cx="9598430" cy="1724899"/>
          </a:xfrm>
        </p:spPr>
        <p:txBody>
          <a:bodyPr/>
          <a:lstStyle/>
          <a:p>
            <a:r>
              <a:rPr lang="en-US" altLang="en-US"/>
              <a:t>Administration of benefits</a:t>
            </a:r>
            <a:endParaRPr lang="en-US" dirty="0"/>
          </a:p>
        </p:txBody>
      </p:sp>
      <p:sp>
        <p:nvSpPr>
          <p:cNvPr id="4" name="Slide Number Placeholder 3">
            <a:extLst>
              <a:ext uri="{FF2B5EF4-FFF2-40B4-BE49-F238E27FC236}">
                <a16:creationId xmlns:a16="http://schemas.microsoft.com/office/drawing/2014/main" id="{456DAADB-0DF7-2879-C714-90B4E3B2A7E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14" name="Content Placeholder 13">
            <a:extLst>
              <a:ext uri="{FF2B5EF4-FFF2-40B4-BE49-F238E27FC236}">
                <a16:creationId xmlns:a16="http://schemas.microsoft.com/office/drawing/2014/main" id="{EB7E753C-00FD-2BF1-0121-0913CB7F512C}"/>
              </a:ext>
            </a:extLst>
          </p:cNvPr>
          <p:cNvSpPr>
            <a:spLocks noGrp="1"/>
          </p:cNvSpPr>
          <p:nvPr>
            <p:ph sz="half" idx="13"/>
          </p:nvPr>
        </p:nvSpPr>
        <p:spPr>
          <a:xfrm>
            <a:off x="609600" y="2500481"/>
            <a:ext cx="5181600" cy="3790590"/>
          </a:xfrm>
        </p:spPr>
        <p:txBody>
          <a:bodyPr/>
          <a:lstStyle/>
          <a:p>
            <a:r>
              <a:rPr lang="en-US" altLang="en-US" dirty="0"/>
              <a:t>PEBA administers COBRA benefits for subscribers of: </a:t>
            </a:r>
          </a:p>
          <a:p>
            <a:pPr lvl="1"/>
            <a:r>
              <a:rPr lang="en-US" altLang="en-US" dirty="0"/>
              <a:t>State agencies;</a:t>
            </a:r>
          </a:p>
          <a:p>
            <a:pPr lvl="1"/>
            <a:r>
              <a:rPr lang="en-US" altLang="en-US" dirty="0"/>
              <a:t>Public higher education institutions;</a:t>
            </a:r>
          </a:p>
          <a:p>
            <a:pPr lvl="1"/>
            <a:r>
              <a:rPr lang="en-US" altLang="en-US" dirty="0"/>
              <a:t>Public school districts; and</a:t>
            </a:r>
          </a:p>
          <a:p>
            <a:pPr lvl="1"/>
            <a:r>
              <a:rPr lang="en-US" altLang="en-US" dirty="0"/>
              <a:t>Charter schools that participate in both insurance and retirement.</a:t>
            </a:r>
          </a:p>
          <a:p>
            <a:endParaRPr lang="en-US" dirty="0"/>
          </a:p>
        </p:txBody>
      </p:sp>
      <p:sp>
        <p:nvSpPr>
          <p:cNvPr id="2" name="Content Placeholder 1">
            <a:extLst>
              <a:ext uri="{FF2B5EF4-FFF2-40B4-BE49-F238E27FC236}">
                <a16:creationId xmlns:a16="http://schemas.microsoft.com/office/drawing/2014/main" id="{EED5EE51-A0EA-96AE-EC75-75094771FC6D}"/>
              </a:ext>
            </a:extLst>
          </p:cNvPr>
          <p:cNvSpPr>
            <a:spLocks noGrp="1"/>
          </p:cNvSpPr>
          <p:nvPr>
            <p:ph sz="half" idx="2"/>
          </p:nvPr>
        </p:nvSpPr>
        <p:spPr>
          <a:xfrm>
            <a:off x="6400800" y="2508542"/>
            <a:ext cx="5181600" cy="3782530"/>
          </a:xfrm>
        </p:spPr>
        <p:txBody>
          <a:bodyPr>
            <a:normAutofit/>
          </a:bodyPr>
          <a:lstStyle/>
          <a:p>
            <a:r>
              <a:rPr lang="en-US" altLang="en-US" dirty="0"/>
              <a:t>Optional employers and charter schools that participate in insurance only administer COBRA benefits for subscribers.</a:t>
            </a:r>
          </a:p>
          <a:p>
            <a:pPr lvl="1"/>
            <a:r>
              <a:rPr lang="en-US" altLang="en-US" dirty="0"/>
              <a:t>Must sign </a:t>
            </a:r>
            <a:r>
              <a:rPr lang="en-US" altLang="en-US" i="1" dirty="0">
                <a:hlinkClick r:id="rId2"/>
              </a:rPr>
              <a:t>COBRA Notice of Election</a:t>
            </a:r>
            <a:r>
              <a:rPr lang="en-US" altLang="en-US" i="1" dirty="0"/>
              <a:t> </a:t>
            </a:r>
            <a:r>
              <a:rPr lang="en-US" altLang="en-US" dirty="0"/>
              <a:t>form.</a:t>
            </a:r>
          </a:p>
          <a:p>
            <a:pPr lvl="1"/>
            <a:r>
              <a:rPr lang="en-US" altLang="en-US" dirty="0"/>
              <a:t>Collect all </a:t>
            </a:r>
            <a:r>
              <a:rPr lang="en-US" altLang="en-US" dirty="0">
                <a:hlinkClick r:id="rId3"/>
              </a:rPr>
              <a:t>COBRA premiums</a:t>
            </a:r>
            <a:r>
              <a:rPr lang="en-US" altLang="en-US" dirty="0"/>
              <a:t>.</a:t>
            </a:r>
          </a:p>
          <a:p>
            <a:pPr lvl="1"/>
            <a:r>
              <a:rPr lang="en-US" altLang="en-US" dirty="0"/>
              <a:t>Remit payment to PEBA with COBRA Bill (HRA610).</a:t>
            </a:r>
          </a:p>
          <a:p>
            <a:pPr lvl="1"/>
            <a:r>
              <a:rPr lang="en-US" altLang="en-US" dirty="0"/>
              <a:t>$3 monthly administrative fee for COBRA subscribers enrolled in health and/or dental. Optional employers cannot charge fee to COBRA subscribers. </a:t>
            </a:r>
          </a:p>
        </p:txBody>
      </p:sp>
    </p:spTree>
    <p:extLst>
      <p:ext uri="{BB962C8B-B14F-4D97-AF65-F5344CB8AC3E}">
        <p14:creationId xmlns:p14="http://schemas.microsoft.com/office/powerpoint/2010/main" val="312889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2B92231B-E5AD-B768-5727-D3AB9C92B4FF}"/>
              </a:ext>
            </a:extLst>
          </p:cNvPr>
          <p:cNvSpPr>
            <a:spLocks noGrp="1"/>
          </p:cNvSpPr>
          <p:nvPr>
            <p:ph sz="half" idx="1"/>
          </p:nvPr>
        </p:nvSpPr>
        <p:spPr>
          <a:xfrm>
            <a:off x="609599" y="2917779"/>
            <a:ext cx="5866015" cy="3373294"/>
          </a:xfrm>
        </p:spPr>
        <p:txBody>
          <a:bodyPr>
            <a:normAutofit lnSpcReduction="10000"/>
          </a:bodyPr>
          <a:lstStyle/>
          <a:p>
            <a:r>
              <a:rPr lang="en-US" altLang="en-US" dirty="0"/>
              <a:t>45 days from date of COBRA election. </a:t>
            </a:r>
          </a:p>
          <a:p>
            <a:r>
              <a:rPr lang="en-US" altLang="en-US" dirty="0"/>
              <a:t>Must include premiums back to date of loss of coverage.</a:t>
            </a:r>
          </a:p>
          <a:p>
            <a:pPr lvl="1"/>
            <a:r>
              <a:rPr lang="en-US" altLang="en-US" dirty="0"/>
              <a:t>Potential for high retroactive premiums due to 60-day notification rule.</a:t>
            </a:r>
          </a:p>
          <a:p>
            <a:r>
              <a:rPr lang="en-US" altLang="en-US" dirty="0"/>
              <a:t>Coverage for PEBA-administered COBRA subscribers will not be activated until premium is received. </a:t>
            </a:r>
          </a:p>
          <a:p>
            <a:r>
              <a:rPr lang="en-US" altLang="en-US" dirty="0"/>
              <a:t>Coverage for optional employer COBRA subscribers activated immediately when employer submits NOE to PEBA.</a:t>
            </a:r>
          </a:p>
          <a:p>
            <a:pPr lvl="1"/>
            <a:r>
              <a:rPr lang="en-US" altLang="en-US" dirty="0"/>
              <a:t>Optional employers collect premiums.</a:t>
            </a:r>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600" y="228599"/>
            <a:ext cx="4702234" cy="2223655"/>
          </a:xfrm>
        </p:spPr>
        <p:txBody>
          <a:bodyPr/>
          <a:lstStyle/>
          <a:p>
            <a:r>
              <a:rPr lang="en-US" altLang="en-US" dirty="0"/>
              <a:t>Initial premium payment period</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94344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43" name="Content Placeholder 42">
            <a:extLst>
              <a:ext uri="{FF2B5EF4-FFF2-40B4-BE49-F238E27FC236}">
                <a16:creationId xmlns:a16="http://schemas.microsoft.com/office/drawing/2014/main" id="{648252E9-918C-C331-F63D-2269D99AFDD2}"/>
              </a:ext>
            </a:extLst>
          </p:cNvPr>
          <p:cNvSpPr>
            <a:spLocks noGrp="1"/>
          </p:cNvSpPr>
          <p:nvPr>
            <p:ph sz="half" idx="1"/>
          </p:nvPr>
        </p:nvSpPr>
        <p:spPr/>
        <p:txBody>
          <a:bodyPr/>
          <a:lstStyle/>
          <a:p>
            <a:r>
              <a:rPr lang="en-US" altLang="en-US" dirty="0"/>
              <a:t>Monthly payments due on the 10</a:t>
            </a:r>
            <a:r>
              <a:rPr lang="en-US" altLang="en-US" baseline="30000" dirty="0"/>
              <a:t>th</a:t>
            </a:r>
            <a:r>
              <a:rPr lang="en-US" altLang="en-US" dirty="0"/>
              <a:t> of each month.</a:t>
            </a:r>
          </a:p>
          <a:p>
            <a:r>
              <a:rPr lang="en-US" altLang="en-US" dirty="0"/>
              <a:t>30-day grace period from due date of unpaid premium.</a:t>
            </a:r>
          </a:p>
          <a:p>
            <a:endParaRPr lang="en-US" dirty="0"/>
          </a:p>
        </p:txBody>
      </p:sp>
      <p:sp>
        <p:nvSpPr>
          <p:cNvPr id="2" name="Title 1"/>
          <p:cNvSpPr>
            <a:spLocks noGrp="1"/>
          </p:cNvSpPr>
          <p:nvPr>
            <p:ph type="title"/>
          </p:nvPr>
        </p:nvSpPr>
        <p:spPr/>
        <p:txBody>
          <a:bodyPr/>
          <a:lstStyle/>
          <a:p>
            <a:r>
              <a:rPr lang="en-US"/>
              <a:t>After initial payment</a:t>
            </a:r>
            <a:endParaRPr lang="en-US"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23395</TotalTime>
  <Words>321</Words>
  <Application>Microsoft Office PowerPoint</Application>
  <PresentationFormat>Widescreen</PresentationFormat>
  <Paragraphs>40</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Enrollment and premiums</vt:lpstr>
      <vt:lpstr>Important information</vt:lpstr>
      <vt:lpstr>Administration of benefits</vt:lpstr>
      <vt:lpstr>Initial premium payment period</vt:lpstr>
      <vt:lpstr>After initial payment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520</cp:revision>
  <cp:lastPrinted>2020-01-10T14:41:31Z</cp:lastPrinted>
  <dcterms:created xsi:type="dcterms:W3CDTF">2019-11-01T12:34:11Z</dcterms:created>
  <dcterms:modified xsi:type="dcterms:W3CDTF">2024-11-13T16:51:28Z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