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6.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455" r:id="rId2"/>
    <p:sldId id="463" r:id="rId3"/>
    <p:sldId id="466" r:id="rId4"/>
    <p:sldId id="465" r:id="rId5"/>
    <p:sldId id="457" r:id="rId6"/>
    <p:sldId id="473" r:id="rId7"/>
    <p:sldId id="474" r:id="rId8"/>
    <p:sldId id="475" r:id="rId9"/>
    <p:sldId id="468" r:id="rId10"/>
    <p:sldId id="372" r:id="rId11"/>
    <p:sldId id="263" r:id="rId12"/>
  </p:sldIdLst>
  <p:sldSz cx="12192000" cy="6858000"/>
  <p:notesSz cx="7023100" cy="93091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11/13/2024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11/13/2024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9.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ags" Target="../tags/tag29.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6</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7</a:t>
            </a:fld>
            <a:endParaRPr lang="en-US" dirty="0"/>
          </a:p>
        </p:txBody>
      </p:sp>
    </p:spTree>
    <p:extLst>
      <p:ext uri="{BB962C8B-B14F-4D97-AF65-F5344CB8AC3E}">
        <p14:creationId xmlns:p14="http://schemas.microsoft.com/office/powerpoint/2010/main" val="1264522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8</a:t>
            </a:fld>
            <a:endParaRPr lang="en-US" dirty="0"/>
          </a:p>
        </p:txBody>
      </p:sp>
    </p:spTree>
    <p:extLst>
      <p:ext uri="{BB962C8B-B14F-4D97-AF65-F5344CB8AC3E}">
        <p14:creationId xmlns:p14="http://schemas.microsoft.com/office/powerpoint/2010/main" val="4103918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10</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11</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tags" Target="../tags/tag19.xml"/><Relationship Id="rId13" Type="http://schemas.openxmlformats.org/officeDocument/2006/relationships/tags" Target="../tags/tag24.xml"/><Relationship Id="rId18" Type="http://schemas.openxmlformats.org/officeDocument/2006/relationships/slideLayout" Target="../slideLayouts/slideLayout3.xml"/><Relationship Id="rId3" Type="http://schemas.openxmlformats.org/officeDocument/2006/relationships/tags" Target="../tags/tag14.xml"/><Relationship Id="rId7" Type="http://schemas.openxmlformats.org/officeDocument/2006/relationships/tags" Target="../tags/tag18.xml"/><Relationship Id="rId12" Type="http://schemas.openxmlformats.org/officeDocument/2006/relationships/tags" Target="../tags/tag23.xml"/><Relationship Id="rId17" Type="http://schemas.openxmlformats.org/officeDocument/2006/relationships/tags" Target="../tags/tag28.xml"/><Relationship Id="rId2" Type="http://schemas.openxmlformats.org/officeDocument/2006/relationships/tags" Target="../tags/tag13.xml"/><Relationship Id="rId16" Type="http://schemas.openxmlformats.org/officeDocument/2006/relationships/tags" Target="../tags/tag27.xml"/><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tags" Target="../tags/tag22.xml"/><Relationship Id="rId5" Type="http://schemas.openxmlformats.org/officeDocument/2006/relationships/tags" Target="../tags/tag16.xml"/><Relationship Id="rId15" Type="http://schemas.openxmlformats.org/officeDocument/2006/relationships/tags" Target="../tags/tag26.xml"/><Relationship Id="rId10" Type="http://schemas.openxmlformats.org/officeDocument/2006/relationships/tags" Target="../tags/tag21.xml"/><Relationship Id="rId19" Type="http://schemas.openxmlformats.org/officeDocument/2006/relationships/notesSlide" Target="../notesSlides/notesSlide6.xml"/><Relationship Id="rId4" Type="http://schemas.openxmlformats.org/officeDocument/2006/relationships/tags" Target="../tags/tag15.xml"/><Relationship Id="rId9" Type="http://schemas.openxmlformats.org/officeDocument/2006/relationships/tags" Target="../tags/tag20.xml"/><Relationship Id="rId14" Type="http://schemas.openxmlformats.org/officeDocument/2006/relationships/tags" Target="../tags/tag2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30.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hyperlink" Target="https://peba.sc.gov/sites/default/files/cobra_notice_to_extend.pdf"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Events that extend COBRA coverage</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COBRA</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10</a:t>
            </a:fld>
            <a:endParaRPr lang="en-US" dirty="0"/>
          </a:p>
        </p:txBody>
      </p:sp>
      <p:sp>
        <p:nvSpPr>
          <p:cNvPr id="2" name="Title 1"/>
          <p:cNvSpPr>
            <a:spLocks noGrp="1"/>
          </p:cNvSpPr>
          <p:nvPr>
            <p:ph type="title"/>
          </p:nvPr>
        </p:nvSpPr>
        <p:spPr/>
        <p:txBody>
          <a:bodyPr/>
          <a:lstStyle/>
          <a:p>
            <a:r>
              <a:rPr lang="en-US" dirty="0"/>
              <a:t>When to send notices</a:t>
            </a:r>
          </a:p>
        </p:txBody>
      </p:sp>
      <p:grpSp>
        <p:nvGrpSpPr>
          <p:cNvPr id="42" name="Group 41">
            <a:extLst>
              <a:ext uri="{FF2B5EF4-FFF2-40B4-BE49-F238E27FC236}">
                <a16:creationId xmlns:a16="http://schemas.microsoft.com/office/drawing/2014/main" id="{EA4995B2-D45E-C6F0-9ECE-64D121608F4D}"/>
              </a:ext>
            </a:extLst>
          </p:cNvPr>
          <p:cNvGrpSpPr/>
          <p:nvPr/>
        </p:nvGrpSpPr>
        <p:grpSpPr>
          <a:xfrm>
            <a:off x="609598" y="1611018"/>
            <a:ext cx="11024581" cy="4690026"/>
            <a:chOff x="609599" y="1611018"/>
            <a:chExt cx="8694738" cy="3698875"/>
          </a:xfrm>
        </p:grpSpPr>
        <p:sp>
          <p:nvSpPr>
            <p:cNvPr id="20" name="Line 7">
              <a:extLst>
                <a:ext uri="{FF2B5EF4-FFF2-40B4-BE49-F238E27FC236}">
                  <a16:creationId xmlns:a16="http://schemas.microsoft.com/office/drawing/2014/main" id="{20E71E98-4000-E4FA-1426-83FB6A808B1C}"/>
                </a:ext>
              </a:extLst>
            </p:cNvPr>
            <p:cNvSpPr>
              <a:spLocks noChangeShapeType="1"/>
            </p:cNvSpPr>
            <p:nvPr>
              <p:custDataLst>
                <p:tags r:id="rId2"/>
              </p:custDataLst>
            </p:nvPr>
          </p:nvSpPr>
          <p:spPr bwMode="auto">
            <a:xfrm flipV="1">
              <a:off x="825499" y="3342980"/>
              <a:ext cx="8229600" cy="0"/>
            </a:xfrm>
            <a:prstGeom prst="line">
              <a:avLst/>
            </a:prstGeom>
            <a:noFill/>
            <a:ln w="50800">
              <a:solidFill>
                <a:schemeClr val="tx2"/>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2" name="Line 8">
              <a:extLst>
                <a:ext uri="{FF2B5EF4-FFF2-40B4-BE49-F238E27FC236}">
                  <a16:creationId xmlns:a16="http://schemas.microsoft.com/office/drawing/2014/main" id="{27A6E380-53E1-C0B4-5911-9FB344B8D297}"/>
                </a:ext>
              </a:extLst>
            </p:cNvPr>
            <p:cNvSpPr>
              <a:spLocks noChangeShapeType="1"/>
            </p:cNvSpPr>
            <p:nvPr>
              <p:custDataLst>
                <p:tags r:id="rId3"/>
              </p:custDataLst>
            </p:nvPr>
          </p:nvSpPr>
          <p:spPr bwMode="auto">
            <a:xfrm>
              <a:off x="2836862" y="2787355"/>
              <a:ext cx="0" cy="1133475"/>
            </a:xfrm>
            <a:prstGeom prst="line">
              <a:avLst/>
            </a:prstGeom>
            <a:noFill/>
            <a:ln w="25400">
              <a:solidFill>
                <a:schemeClr val="tx2"/>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3" name="Line 9">
              <a:extLst>
                <a:ext uri="{FF2B5EF4-FFF2-40B4-BE49-F238E27FC236}">
                  <a16:creationId xmlns:a16="http://schemas.microsoft.com/office/drawing/2014/main" id="{DF2BF9B6-5D19-2115-D6B2-E5CCB3FD5B7A}"/>
                </a:ext>
              </a:extLst>
            </p:cNvPr>
            <p:cNvSpPr>
              <a:spLocks noChangeShapeType="1"/>
            </p:cNvSpPr>
            <p:nvPr>
              <p:custDataLst>
                <p:tags r:id="rId4"/>
              </p:custDataLst>
            </p:nvPr>
          </p:nvSpPr>
          <p:spPr bwMode="auto">
            <a:xfrm>
              <a:off x="4025899" y="2787355"/>
              <a:ext cx="0" cy="1133475"/>
            </a:xfrm>
            <a:prstGeom prst="line">
              <a:avLst/>
            </a:prstGeom>
            <a:noFill/>
            <a:ln w="25400">
              <a:solidFill>
                <a:schemeClr val="tx2"/>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5" name="Line 10">
              <a:extLst>
                <a:ext uri="{FF2B5EF4-FFF2-40B4-BE49-F238E27FC236}">
                  <a16:creationId xmlns:a16="http://schemas.microsoft.com/office/drawing/2014/main" id="{398DC8FE-F1C5-9573-0B00-AD069397F02F}"/>
                </a:ext>
              </a:extLst>
            </p:cNvPr>
            <p:cNvSpPr>
              <a:spLocks noChangeShapeType="1"/>
            </p:cNvSpPr>
            <p:nvPr>
              <p:custDataLst>
                <p:tags r:id="rId5"/>
              </p:custDataLst>
            </p:nvPr>
          </p:nvSpPr>
          <p:spPr bwMode="auto">
            <a:xfrm>
              <a:off x="7043737" y="2787355"/>
              <a:ext cx="0" cy="1133475"/>
            </a:xfrm>
            <a:prstGeom prst="line">
              <a:avLst/>
            </a:prstGeom>
            <a:noFill/>
            <a:ln w="25400">
              <a:solidFill>
                <a:schemeClr val="tx2"/>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7" name="Line 11">
              <a:extLst>
                <a:ext uri="{FF2B5EF4-FFF2-40B4-BE49-F238E27FC236}">
                  <a16:creationId xmlns:a16="http://schemas.microsoft.com/office/drawing/2014/main" id="{DB710F42-A443-51BE-909B-7585C65690DD}"/>
                </a:ext>
              </a:extLst>
            </p:cNvPr>
            <p:cNvSpPr>
              <a:spLocks noChangeShapeType="1"/>
            </p:cNvSpPr>
            <p:nvPr>
              <p:custDataLst>
                <p:tags r:id="rId6"/>
              </p:custDataLst>
            </p:nvPr>
          </p:nvSpPr>
          <p:spPr bwMode="auto">
            <a:xfrm>
              <a:off x="8597899" y="2787355"/>
              <a:ext cx="0" cy="1133475"/>
            </a:xfrm>
            <a:prstGeom prst="line">
              <a:avLst/>
            </a:prstGeom>
            <a:noFill/>
            <a:ln w="25400">
              <a:solidFill>
                <a:schemeClr val="tx2"/>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8" name="Line 12">
              <a:extLst>
                <a:ext uri="{FF2B5EF4-FFF2-40B4-BE49-F238E27FC236}">
                  <a16:creationId xmlns:a16="http://schemas.microsoft.com/office/drawing/2014/main" id="{D3DA7AF1-4FA1-10DD-C51A-0A9D140CB86B}"/>
                </a:ext>
              </a:extLst>
            </p:cNvPr>
            <p:cNvSpPr>
              <a:spLocks noChangeShapeType="1"/>
            </p:cNvSpPr>
            <p:nvPr>
              <p:custDataLst>
                <p:tags r:id="rId7"/>
              </p:custDataLst>
            </p:nvPr>
          </p:nvSpPr>
          <p:spPr bwMode="auto">
            <a:xfrm>
              <a:off x="1282699" y="2787355"/>
              <a:ext cx="0" cy="1133475"/>
            </a:xfrm>
            <a:prstGeom prst="line">
              <a:avLst/>
            </a:prstGeom>
            <a:noFill/>
            <a:ln w="25400">
              <a:solidFill>
                <a:schemeClr val="tx2"/>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0" name="Text Box 13">
              <a:extLst>
                <a:ext uri="{FF2B5EF4-FFF2-40B4-BE49-F238E27FC236}">
                  <a16:creationId xmlns:a16="http://schemas.microsoft.com/office/drawing/2014/main" id="{D711F3E0-7AE9-1657-FF6B-B98B2F0D67DB}"/>
                </a:ext>
              </a:extLst>
            </p:cNvPr>
            <p:cNvSpPr txBox="1">
              <a:spLocks noChangeArrowheads="1"/>
            </p:cNvSpPr>
            <p:nvPr>
              <p:custDataLst>
                <p:tags r:id="rId8"/>
              </p:custDataLst>
            </p:nvPr>
          </p:nvSpPr>
          <p:spPr bwMode="auto">
            <a:xfrm>
              <a:off x="3355974" y="1980905"/>
              <a:ext cx="1346200" cy="626253"/>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lnSpc>
                  <a:spcPct val="90000"/>
                </a:lnSpc>
                <a:spcBef>
                  <a:spcPct val="20000"/>
                </a:spcBef>
                <a:spcAft>
                  <a:spcPts val="0"/>
                </a:spcAft>
                <a:defRPr/>
              </a:pPr>
              <a:r>
                <a:rPr lang="en-US" sz="1200" b="1" dirty="0">
                  <a:solidFill>
                    <a:schemeClr val="tx2"/>
                  </a:solidFill>
                  <a:latin typeface="+mn-lt"/>
                </a:rPr>
                <a:t>07.01.2026</a:t>
              </a:r>
            </a:p>
            <a:p>
              <a:pPr algn="ctr" eaLnBrk="1" fontAlgn="auto" hangingPunct="1">
                <a:lnSpc>
                  <a:spcPct val="90000"/>
                </a:lnSpc>
                <a:spcBef>
                  <a:spcPct val="20000"/>
                </a:spcBef>
                <a:spcAft>
                  <a:spcPts val="0"/>
                </a:spcAft>
                <a:defRPr/>
              </a:pPr>
              <a:r>
                <a:rPr lang="en-US" sz="1200" dirty="0">
                  <a:solidFill>
                    <a:schemeClr val="tx2"/>
                  </a:solidFill>
                  <a:latin typeface="+mn-lt"/>
                </a:rPr>
                <a:t>Employee and spouse become eligible for COBRA</a:t>
              </a:r>
            </a:p>
          </p:txBody>
        </p:sp>
        <p:sp>
          <p:nvSpPr>
            <p:cNvPr id="32" name="Text Box 14">
              <a:extLst>
                <a:ext uri="{FF2B5EF4-FFF2-40B4-BE49-F238E27FC236}">
                  <a16:creationId xmlns:a16="http://schemas.microsoft.com/office/drawing/2014/main" id="{E373FFE0-F574-FF82-26A2-38F1B2908EDC}"/>
                </a:ext>
              </a:extLst>
            </p:cNvPr>
            <p:cNvSpPr txBox="1">
              <a:spLocks noChangeArrowheads="1"/>
            </p:cNvSpPr>
            <p:nvPr>
              <p:custDataLst>
                <p:tags r:id="rId9"/>
              </p:custDataLst>
            </p:nvPr>
          </p:nvSpPr>
          <p:spPr bwMode="auto">
            <a:xfrm>
              <a:off x="609599" y="2146005"/>
              <a:ext cx="1346200" cy="495176"/>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lnSpc>
                  <a:spcPct val="90000"/>
                </a:lnSpc>
                <a:spcBef>
                  <a:spcPct val="20000"/>
                </a:spcBef>
                <a:spcAft>
                  <a:spcPts val="0"/>
                </a:spcAft>
                <a:defRPr/>
              </a:pPr>
              <a:r>
                <a:rPr lang="en-US" sz="1200" b="1" dirty="0">
                  <a:solidFill>
                    <a:schemeClr val="tx2"/>
                  </a:solidFill>
                  <a:latin typeface="+mn-lt"/>
                </a:rPr>
                <a:t>01.01.2025</a:t>
              </a:r>
            </a:p>
            <a:p>
              <a:pPr algn="ctr" eaLnBrk="1" fontAlgn="auto" hangingPunct="1">
                <a:lnSpc>
                  <a:spcPct val="90000"/>
                </a:lnSpc>
                <a:spcBef>
                  <a:spcPct val="20000"/>
                </a:spcBef>
                <a:spcAft>
                  <a:spcPts val="0"/>
                </a:spcAft>
                <a:defRPr/>
              </a:pPr>
              <a:r>
                <a:rPr lang="en-US" sz="1200" dirty="0">
                  <a:solidFill>
                    <a:schemeClr val="tx2"/>
                  </a:solidFill>
                  <a:latin typeface="+mn-lt"/>
                </a:rPr>
                <a:t>18 months before termination</a:t>
              </a:r>
            </a:p>
          </p:txBody>
        </p:sp>
        <p:sp>
          <p:nvSpPr>
            <p:cNvPr id="33" name="Text Box 15">
              <a:extLst>
                <a:ext uri="{FF2B5EF4-FFF2-40B4-BE49-F238E27FC236}">
                  <a16:creationId xmlns:a16="http://schemas.microsoft.com/office/drawing/2014/main" id="{DE1A4D72-911E-3EA7-0704-96A6CBBAEC87}"/>
                </a:ext>
              </a:extLst>
            </p:cNvPr>
            <p:cNvSpPr txBox="1">
              <a:spLocks noChangeArrowheads="1"/>
            </p:cNvSpPr>
            <p:nvPr>
              <p:custDataLst>
                <p:tags r:id="rId10"/>
              </p:custDataLst>
            </p:nvPr>
          </p:nvSpPr>
          <p:spPr bwMode="auto">
            <a:xfrm>
              <a:off x="2271712" y="2146005"/>
              <a:ext cx="1131887" cy="495176"/>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lnSpc>
                  <a:spcPct val="90000"/>
                </a:lnSpc>
                <a:spcBef>
                  <a:spcPct val="20000"/>
                </a:spcBef>
                <a:spcAft>
                  <a:spcPts val="0"/>
                </a:spcAft>
                <a:defRPr/>
              </a:pPr>
              <a:r>
                <a:rPr lang="en-US" sz="1200" b="1" dirty="0">
                  <a:solidFill>
                    <a:schemeClr val="tx2"/>
                  </a:solidFill>
                  <a:latin typeface="+mn-lt"/>
                </a:rPr>
                <a:t>01.01.2026</a:t>
              </a:r>
            </a:p>
            <a:p>
              <a:pPr algn="ctr" eaLnBrk="1" fontAlgn="auto" hangingPunct="1">
                <a:lnSpc>
                  <a:spcPct val="90000"/>
                </a:lnSpc>
                <a:spcBef>
                  <a:spcPct val="20000"/>
                </a:spcBef>
                <a:spcAft>
                  <a:spcPts val="0"/>
                </a:spcAft>
                <a:defRPr/>
              </a:pPr>
              <a:r>
                <a:rPr lang="en-US" sz="1200" dirty="0">
                  <a:solidFill>
                    <a:schemeClr val="tx2"/>
                  </a:solidFill>
                  <a:latin typeface="+mn-lt"/>
                </a:rPr>
                <a:t>Employee gains Medicare</a:t>
              </a:r>
            </a:p>
          </p:txBody>
        </p:sp>
        <p:sp>
          <p:nvSpPr>
            <p:cNvPr id="34" name="Text Box 16">
              <a:extLst>
                <a:ext uri="{FF2B5EF4-FFF2-40B4-BE49-F238E27FC236}">
                  <a16:creationId xmlns:a16="http://schemas.microsoft.com/office/drawing/2014/main" id="{C117AC8B-2862-A495-93C3-B0568DD72DBA}"/>
                </a:ext>
              </a:extLst>
            </p:cNvPr>
            <p:cNvSpPr txBox="1">
              <a:spLocks noChangeArrowheads="1"/>
            </p:cNvSpPr>
            <p:nvPr>
              <p:custDataLst>
                <p:tags r:id="rId11"/>
              </p:custDataLst>
            </p:nvPr>
          </p:nvSpPr>
          <p:spPr bwMode="auto">
            <a:xfrm>
              <a:off x="6545262" y="1980905"/>
              <a:ext cx="996950" cy="626253"/>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lnSpc>
                  <a:spcPct val="90000"/>
                </a:lnSpc>
                <a:spcBef>
                  <a:spcPct val="20000"/>
                </a:spcBef>
                <a:spcAft>
                  <a:spcPts val="0"/>
                </a:spcAft>
                <a:defRPr/>
              </a:pPr>
              <a:r>
                <a:rPr lang="en-US" sz="1200" b="1" dirty="0">
                  <a:solidFill>
                    <a:schemeClr val="tx2"/>
                  </a:solidFill>
                  <a:latin typeface="+mn-lt"/>
                </a:rPr>
                <a:t>01.01.2028</a:t>
              </a:r>
            </a:p>
            <a:p>
              <a:pPr algn="ctr" eaLnBrk="1" fontAlgn="auto" hangingPunct="1">
                <a:lnSpc>
                  <a:spcPct val="90000"/>
                </a:lnSpc>
                <a:spcBef>
                  <a:spcPct val="20000"/>
                </a:spcBef>
                <a:spcAft>
                  <a:spcPts val="0"/>
                </a:spcAft>
                <a:defRPr/>
              </a:pPr>
              <a:r>
                <a:rPr lang="en-US" sz="1200" dirty="0">
                  <a:solidFill>
                    <a:schemeClr val="tx2"/>
                  </a:solidFill>
                  <a:latin typeface="+mn-lt"/>
                </a:rPr>
                <a:t>Employee’s COBRA ends (18 months). </a:t>
              </a:r>
            </a:p>
          </p:txBody>
        </p:sp>
        <p:sp>
          <p:nvSpPr>
            <p:cNvPr id="35" name="Text Box 17">
              <a:extLst>
                <a:ext uri="{FF2B5EF4-FFF2-40B4-BE49-F238E27FC236}">
                  <a16:creationId xmlns:a16="http://schemas.microsoft.com/office/drawing/2014/main" id="{ABE99418-423D-04AA-0C66-F6792F1ED29E}"/>
                </a:ext>
              </a:extLst>
            </p:cNvPr>
            <p:cNvSpPr txBox="1">
              <a:spLocks noChangeArrowheads="1"/>
            </p:cNvSpPr>
            <p:nvPr>
              <p:custDataLst>
                <p:tags r:id="rId12"/>
              </p:custDataLst>
            </p:nvPr>
          </p:nvSpPr>
          <p:spPr bwMode="auto">
            <a:xfrm>
              <a:off x="7891462" y="1611018"/>
              <a:ext cx="1412875" cy="888405"/>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lnSpc>
                  <a:spcPct val="90000"/>
                </a:lnSpc>
                <a:spcBef>
                  <a:spcPct val="20000"/>
                </a:spcBef>
                <a:spcAft>
                  <a:spcPts val="0"/>
                </a:spcAft>
                <a:defRPr/>
              </a:pPr>
              <a:r>
                <a:rPr lang="en-US" sz="1200" b="1" dirty="0">
                  <a:solidFill>
                    <a:schemeClr val="tx2"/>
                  </a:solidFill>
                  <a:latin typeface="+mn-lt"/>
                </a:rPr>
                <a:t>01.01.2029</a:t>
              </a:r>
            </a:p>
            <a:p>
              <a:pPr algn="ctr" eaLnBrk="1" fontAlgn="auto" hangingPunct="1">
                <a:lnSpc>
                  <a:spcPct val="90000"/>
                </a:lnSpc>
                <a:spcBef>
                  <a:spcPct val="20000"/>
                </a:spcBef>
                <a:spcAft>
                  <a:spcPts val="0"/>
                </a:spcAft>
                <a:defRPr/>
              </a:pPr>
              <a:r>
                <a:rPr lang="en-US" sz="1200" dirty="0">
                  <a:solidFill>
                    <a:schemeClr val="tx2"/>
                  </a:solidFill>
                  <a:latin typeface="+mn-lt"/>
                </a:rPr>
                <a:t>Spouse’s COBRA ends 36 months </a:t>
              </a:r>
              <a:br>
                <a:rPr lang="en-US" sz="1200" dirty="0">
                  <a:solidFill>
                    <a:schemeClr val="tx2"/>
                  </a:solidFill>
                  <a:latin typeface="+mn-lt"/>
                </a:rPr>
              </a:br>
              <a:r>
                <a:rPr lang="en-US" sz="1200" dirty="0">
                  <a:solidFill>
                    <a:schemeClr val="tx2"/>
                  </a:solidFill>
                  <a:latin typeface="+mn-lt"/>
                </a:rPr>
                <a:t>after employee’s Medicare eligibility (30 months).</a:t>
              </a:r>
            </a:p>
          </p:txBody>
        </p:sp>
        <p:sp>
          <p:nvSpPr>
            <p:cNvPr id="36" name="Line 18">
              <a:extLst>
                <a:ext uri="{FF2B5EF4-FFF2-40B4-BE49-F238E27FC236}">
                  <a16:creationId xmlns:a16="http://schemas.microsoft.com/office/drawing/2014/main" id="{6C4CFBEB-C1DA-9A6C-3989-9DCFD8EBBB14}"/>
                </a:ext>
              </a:extLst>
            </p:cNvPr>
            <p:cNvSpPr>
              <a:spLocks noChangeShapeType="1"/>
            </p:cNvSpPr>
            <p:nvPr>
              <p:custDataLst>
                <p:tags r:id="rId13"/>
              </p:custDataLst>
            </p:nvPr>
          </p:nvSpPr>
          <p:spPr bwMode="auto">
            <a:xfrm flipV="1">
              <a:off x="4203699" y="3544593"/>
              <a:ext cx="2662238" cy="0"/>
            </a:xfrm>
            <a:prstGeom prst="line">
              <a:avLst/>
            </a:prstGeom>
            <a:ln w="25400">
              <a:solidFill>
                <a:schemeClr val="tx1"/>
              </a:solidFill>
              <a:headEnd/>
              <a:tailEnd type="triangle" w="med" len="med"/>
            </a:ln>
          </p:spPr>
          <p:style>
            <a:lnRef idx="3">
              <a:schemeClr val="accent4"/>
            </a:lnRef>
            <a:fillRef idx="0">
              <a:schemeClr val="accent4"/>
            </a:fillRef>
            <a:effectRef idx="2">
              <a:schemeClr val="accent4"/>
            </a:effectRef>
            <a:fontRef idx="minor">
              <a:schemeClr val="tx1"/>
            </a:fontRef>
          </p:style>
          <p:txBody>
            <a:bodyPr wrap="none"/>
            <a:lstStyle/>
            <a:p>
              <a:pPr eaLnBrk="1" fontAlgn="auto" hangingPunct="1">
                <a:spcBef>
                  <a:spcPts val="0"/>
                </a:spcBef>
                <a:spcAft>
                  <a:spcPts val="0"/>
                </a:spcAft>
                <a:defRPr/>
              </a:pPr>
              <a:endParaRPr lang="en-US"/>
            </a:p>
          </p:txBody>
        </p:sp>
        <p:sp>
          <p:nvSpPr>
            <p:cNvPr id="37" name="Text Box 19">
              <a:extLst>
                <a:ext uri="{FF2B5EF4-FFF2-40B4-BE49-F238E27FC236}">
                  <a16:creationId xmlns:a16="http://schemas.microsoft.com/office/drawing/2014/main" id="{B2C9F727-104E-065E-5E1E-4785A8C2A8A3}"/>
                </a:ext>
              </a:extLst>
            </p:cNvPr>
            <p:cNvSpPr txBox="1">
              <a:spLocks noChangeArrowheads="1"/>
            </p:cNvSpPr>
            <p:nvPr>
              <p:custDataLst>
                <p:tags r:id="rId14"/>
              </p:custDataLst>
            </p:nvPr>
          </p:nvSpPr>
          <p:spPr bwMode="auto">
            <a:xfrm>
              <a:off x="4203699" y="3593805"/>
              <a:ext cx="2662238" cy="276225"/>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spcBef>
                  <a:spcPct val="50000"/>
                </a:spcBef>
                <a:spcAft>
                  <a:spcPts val="0"/>
                </a:spcAft>
                <a:defRPr/>
              </a:pPr>
              <a:r>
                <a:rPr lang="en-US" sz="1200" b="1" dirty="0">
                  <a:latin typeface="+mn-lt"/>
                </a:rPr>
                <a:t>18-month COBRA period</a:t>
              </a:r>
            </a:p>
          </p:txBody>
        </p:sp>
        <p:sp>
          <p:nvSpPr>
            <p:cNvPr id="38" name="Text Box 21">
              <a:extLst>
                <a:ext uri="{FF2B5EF4-FFF2-40B4-BE49-F238E27FC236}">
                  <a16:creationId xmlns:a16="http://schemas.microsoft.com/office/drawing/2014/main" id="{B2A7E8BA-99DE-594D-CEC7-087F9AD3ED0E}"/>
                </a:ext>
              </a:extLst>
            </p:cNvPr>
            <p:cNvSpPr txBox="1">
              <a:spLocks noChangeArrowheads="1"/>
            </p:cNvSpPr>
            <p:nvPr>
              <p:custDataLst>
                <p:tags r:id="rId15"/>
              </p:custDataLst>
            </p:nvPr>
          </p:nvSpPr>
          <p:spPr bwMode="auto">
            <a:xfrm>
              <a:off x="7043737" y="3593805"/>
              <a:ext cx="1554162" cy="423863"/>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lnSpc>
                  <a:spcPct val="90000"/>
                </a:lnSpc>
                <a:spcBef>
                  <a:spcPct val="20000"/>
                </a:spcBef>
                <a:spcAft>
                  <a:spcPts val="0"/>
                </a:spcAft>
                <a:defRPr/>
              </a:pPr>
              <a:r>
                <a:rPr lang="en-US" sz="1200" b="1" i="1" dirty="0">
                  <a:solidFill>
                    <a:schemeClr val="accent1"/>
                  </a:solidFill>
                  <a:latin typeface="+mn-lt"/>
                </a:rPr>
                <a:t>Additional coverage months for spouse</a:t>
              </a:r>
            </a:p>
          </p:txBody>
        </p:sp>
        <p:sp>
          <p:nvSpPr>
            <p:cNvPr id="39" name="Line 18">
              <a:extLst>
                <a:ext uri="{FF2B5EF4-FFF2-40B4-BE49-F238E27FC236}">
                  <a16:creationId xmlns:a16="http://schemas.microsoft.com/office/drawing/2014/main" id="{B0CF3817-3D82-FB92-F9C9-6002A246E049}"/>
                </a:ext>
              </a:extLst>
            </p:cNvPr>
            <p:cNvSpPr>
              <a:spLocks noChangeShapeType="1"/>
            </p:cNvSpPr>
            <p:nvPr>
              <p:custDataLst>
                <p:tags r:id="rId16"/>
              </p:custDataLst>
            </p:nvPr>
          </p:nvSpPr>
          <p:spPr bwMode="auto">
            <a:xfrm flipV="1">
              <a:off x="4203699" y="4197055"/>
              <a:ext cx="4394200" cy="0"/>
            </a:xfrm>
            <a:prstGeom prst="line">
              <a:avLst/>
            </a:prstGeom>
            <a:ln w="25400">
              <a:solidFill>
                <a:schemeClr val="tx1"/>
              </a:solidFill>
              <a:headEnd/>
              <a:tailEnd type="triangle" w="med" len="med"/>
            </a:ln>
          </p:spPr>
          <p:style>
            <a:lnRef idx="3">
              <a:schemeClr val="accent4"/>
            </a:lnRef>
            <a:fillRef idx="0">
              <a:schemeClr val="accent4"/>
            </a:fillRef>
            <a:effectRef idx="2">
              <a:schemeClr val="accent4"/>
            </a:effectRef>
            <a:fontRef idx="minor">
              <a:schemeClr val="tx1"/>
            </a:fontRef>
          </p:style>
          <p:txBody>
            <a:bodyPr wrap="none"/>
            <a:lstStyle/>
            <a:p>
              <a:pPr eaLnBrk="1" fontAlgn="auto" hangingPunct="1">
                <a:spcBef>
                  <a:spcPts val="0"/>
                </a:spcBef>
                <a:spcAft>
                  <a:spcPts val="0"/>
                </a:spcAft>
                <a:defRPr/>
              </a:pPr>
              <a:endParaRPr lang="en-US"/>
            </a:p>
          </p:txBody>
        </p:sp>
        <p:sp>
          <p:nvSpPr>
            <p:cNvPr id="40" name="Left Brace 39">
              <a:extLst>
                <a:ext uri="{FF2B5EF4-FFF2-40B4-BE49-F238E27FC236}">
                  <a16:creationId xmlns:a16="http://schemas.microsoft.com/office/drawing/2014/main" id="{55296279-E8F2-C539-DD7E-289E20488577}"/>
                </a:ext>
              </a:extLst>
            </p:cNvPr>
            <p:cNvSpPr/>
            <p:nvPr/>
          </p:nvSpPr>
          <p:spPr>
            <a:xfrm rot="-5400000">
              <a:off x="5591968" y="1645149"/>
              <a:ext cx="250825" cy="5761037"/>
            </a:xfrm>
            <a:prstGeom prst="leftBrace">
              <a:avLst/>
            </a:prstGeom>
            <a:ln w="25400">
              <a:solidFill>
                <a:schemeClr val="accent3"/>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1" name="Text Box 5">
              <a:extLst>
                <a:ext uri="{FF2B5EF4-FFF2-40B4-BE49-F238E27FC236}">
                  <a16:creationId xmlns:a16="http://schemas.microsoft.com/office/drawing/2014/main" id="{D487661D-8271-8BA0-16B6-9F8052B172AB}"/>
                </a:ext>
              </a:extLst>
            </p:cNvPr>
            <p:cNvSpPr txBox="1">
              <a:spLocks noChangeArrowheads="1"/>
            </p:cNvSpPr>
            <p:nvPr>
              <p:custDataLst>
                <p:tags r:id="rId17"/>
              </p:custDataLst>
            </p:nvPr>
          </p:nvSpPr>
          <p:spPr bwMode="auto">
            <a:xfrm>
              <a:off x="4676774" y="4849518"/>
              <a:ext cx="2081213" cy="460375"/>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spcBef>
                  <a:spcPct val="50000"/>
                </a:spcBef>
                <a:spcAft>
                  <a:spcPts val="0"/>
                </a:spcAft>
                <a:defRPr/>
              </a:pPr>
              <a:r>
                <a:rPr lang="en-US" sz="1200" b="1" dirty="0">
                  <a:solidFill>
                    <a:schemeClr val="accent3"/>
                  </a:solidFill>
                  <a:latin typeface="+mn-lt"/>
                </a:rPr>
                <a:t>Spouse eligible for 36 months from Medicare eligibility</a:t>
              </a:r>
            </a:p>
          </p:txBody>
        </p:sp>
      </p:grpSp>
    </p:spTree>
    <p:custDataLst>
      <p:tags r:id="rId1"/>
    </p:custDataLst>
    <p:extLst>
      <p:ext uri="{BB962C8B-B14F-4D97-AF65-F5344CB8AC3E}">
        <p14:creationId xmlns:p14="http://schemas.microsoft.com/office/powerpoint/2010/main" val="3224557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11</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D5EE51-A0EA-96AE-EC75-75094771FC6D}"/>
              </a:ext>
            </a:extLst>
          </p:cNvPr>
          <p:cNvSpPr>
            <a:spLocks noGrp="1"/>
          </p:cNvSpPr>
          <p:nvPr>
            <p:ph sz="half" idx="1"/>
          </p:nvPr>
        </p:nvSpPr>
        <p:spPr>
          <a:xfrm>
            <a:off x="609599" y="2917779"/>
            <a:ext cx="5866015" cy="3373294"/>
          </a:xfrm>
        </p:spPr>
        <p:txBody>
          <a:bodyPr>
            <a:normAutofit/>
          </a:bodyPr>
          <a:lstStyle/>
          <a:p>
            <a:r>
              <a:rPr lang="en-US" dirty="0"/>
              <a:t>COBRA allows extended coverage for qualified beneficiaries who experience second qualifying events within the 18-month continuation period. </a:t>
            </a:r>
            <a:endParaRPr lang="en-US" altLang="en-US" dirty="0"/>
          </a:p>
          <a:p>
            <a:pPr lvl="1"/>
            <a:r>
              <a:rPr lang="en-US" altLang="en-US" dirty="0"/>
              <a:t>Approval for Social Security disability (29 months). </a:t>
            </a:r>
          </a:p>
          <a:p>
            <a:pPr lvl="1"/>
            <a:r>
              <a:rPr lang="en-US" altLang="en-US" dirty="0"/>
              <a:t>Death of the former employee.</a:t>
            </a:r>
          </a:p>
          <a:p>
            <a:pPr lvl="1"/>
            <a:r>
              <a:rPr lang="en-US" altLang="en-US" dirty="0"/>
              <a:t>Divorce from former employee.</a:t>
            </a:r>
          </a:p>
          <a:p>
            <a:pPr lvl="1"/>
            <a:r>
              <a:rPr lang="en-US" altLang="en-US" dirty="0"/>
              <a:t>Dependent child no longer eligible as dependent.</a:t>
            </a:r>
          </a:p>
        </p:txBody>
      </p:sp>
      <p:sp>
        <p:nvSpPr>
          <p:cNvPr id="3" name="Title 2">
            <a:extLst>
              <a:ext uri="{FF2B5EF4-FFF2-40B4-BE49-F238E27FC236}">
                <a16:creationId xmlns:a16="http://schemas.microsoft.com/office/drawing/2014/main" id="{AF423298-24BA-A3D7-3462-70588916A20C}"/>
              </a:ext>
            </a:extLst>
          </p:cNvPr>
          <p:cNvSpPr>
            <a:spLocks noGrp="1"/>
          </p:cNvSpPr>
          <p:nvPr>
            <p:ph type="title"/>
          </p:nvPr>
        </p:nvSpPr>
        <p:spPr>
          <a:xfrm>
            <a:off x="609600" y="228599"/>
            <a:ext cx="4702234" cy="2223655"/>
          </a:xfrm>
        </p:spPr>
        <p:txBody>
          <a:bodyPr/>
          <a:lstStyle/>
          <a:p>
            <a:r>
              <a:rPr lang="en-US" altLang="en-US" dirty="0"/>
              <a:t>Type of qualifying events that extend coverage</a:t>
            </a:r>
            <a:endParaRPr lang="en-US" dirty="0"/>
          </a:p>
        </p:txBody>
      </p:sp>
      <p:sp>
        <p:nvSpPr>
          <p:cNvPr id="4" name="Slide Number Placeholder 3">
            <a:extLst>
              <a:ext uri="{FF2B5EF4-FFF2-40B4-BE49-F238E27FC236}">
                <a16:creationId xmlns:a16="http://schemas.microsoft.com/office/drawing/2014/main" id="{456DAADB-0DF7-2879-C714-90B4E3B2A7E1}"/>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128890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a:xfrm>
            <a:off x="609600" y="228599"/>
            <a:ext cx="9598430" cy="1724899"/>
          </a:xfrm>
        </p:spPr>
        <p:txBody>
          <a:bodyPr/>
          <a:lstStyle/>
          <a:p>
            <a:r>
              <a:rPr lang="en-US" altLang="en-US" dirty="0"/>
              <a:t>Qualifying events</a:t>
            </a:r>
            <a:endParaRPr lang="en-US" dirty="0"/>
          </a:p>
        </p:txBody>
      </p:sp>
      <p:sp>
        <p:nvSpPr>
          <p:cNvPr id="17" name="Content Placeholder 16">
            <a:extLst>
              <a:ext uri="{FF2B5EF4-FFF2-40B4-BE49-F238E27FC236}">
                <a16:creationId xmlns:a16="http://schemas.microsoft.com/office/drawing/2014/main" id="{2B92231B-E5AD-B768-5727-D3AB9C92B4FF}"/>
              </a:ext>
            </a:extLst>
          </p:cNvPr>
          <p:cNvSpPr>
            <a:spLocks noGrp="1"/>
          </p:cNvSpPr>
          <p:nvPr>
            <p:ph idx="1"/>
          </p:nvPr>
        </p:nvSpPr>
        <p:spPr>
          <a:xfrm>
            <a:off x="609600" y="2510455"/>
            <a:ext cx="10972800" cy="3790590"/>
          </a:xfrm>
        </p:spPr>
        <p:txBody>
          <a:bodyPr>
            <a:normAutofit/>
          </a:bodyPr>
          <a:lstStyle/>
          <a:p>
            <a:r>
              <a:rPr lang="en-US" altLang="en-US"/>
              <a:t>Must occur within 18- or 29-month coverage period.</a:t>
            </a:r>
          </a:p>
          <a:p>
            <a:r>
              <a:rPr lang="en-US" altLang="en-US"/>
              <a:t>Must be reported within 60 days of the second qualifying event.</a:t>
            </a:r>
          </a:p>
          <a:p>
            <a:r>
              <a:rPr lang="en-US" altLang="en-US"/>
              <a:t>Qualified beneficiary must report event to COBRA administrator on the </a:t>
            </a:r>
            <a:r>
              <a:rPr lang="en-US" altLang="en-US" i="1">
                <a:hlinkClick r:id="rId2"/>
              </a:rPr>
              <a:t>Notice to Extend COBRA Continuation Coverage</a:t>
            </a:r>
            <a:r>
              <a:rPr lang="en-US" altLang="en-US"/>
              <a:t>.</a:t>
            </a:r>
          </a:p>
          <a:p>
            <a:r>
              <a:rPr lang="en-US" altLang="en-US"/>
              <a:t>Never extend coverage beyond 36 months from original COBRA eligibility date.</a:t>
            </a:r>
            <a:endParaRPr lang="en-US" alt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943446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altLang="en-US" dirty="0"/>
              <a:t>Qualifying events to extend coverage to 29 months</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5</a:t>
            </a:fld>
            <a:endParaRPr lang="en-US" dirty="0"/>
          </a:p>
        </p:txBody>
      </p:sp>
      <p:sp>
        <p:nvSpPr>
          <p:cNvPr id="30" name="Content Placeholder 29">
            <a:extLst>
              <a:ext uri="{FF2B5EF4-FFF2-40B4-BE49-F238E27FC236}">
                <a16:creationId xmlns:a16="http://schemas.microsoft.com/office/drawing/2014/main" id="{2192C485-9D0E-DB51-DA59-87E366500249}"/>
              </a:ext>
            </a:extLst>
          </p:cNvPr>
          <p:cNvSpPr>
            <a:spLocks noGrp="1"/>
          </p:cNvSpPr>
          <p:nvPr>
            <p:ph sz="half" idx="13"/>
          </p:nvPr>
        </p:nvSpPr>
        <p:spPr/>
        <p:txBody>
          <a:bodyPr/>
          <a:lstStyle/>
          <a:p>
            <a:r>
              <a:rPr lang="en-US" dirty="0"/>
              <a:t>The qualified beneficiary must also report to PEBA within 60 days of the latest of: </a:t>
            </a:r>
          </a:p>
          <a:p>
            <a:pPr lvl="1"/>
            <a:r>
              <a:rPr lang="en-US" dirty="0"/>
              <a:t>The date of Social Security’s Disability Determination Notification;</a:t>
            </a:r>
          </a:p>
          <a:p>
            <a:pPr lvl="1"/>
            <a:r>
              <a:rPr lang="en-US" dirty="0"/>
              <a:t>The date of the qualifying event; </a:t>
            </a:r>
          </a:p>
          <a:p>
            <a:pPr lvl="1"/>
            <a:r>
              <a:rPr lang="en-US" dirty="0"/>
              <a:t>The date on which the qualified beneficiary is informed of the responsibility to notify the Plan of the disability determination; or </a:t>
            </a:r>
          </a:p>
          <a:p>
            <a:pPr lvl="1"/>
            <a:r>
              <a:rPr lang="en-US" dirty="0"/>
              <a:t>The date the qualified beneficiary lost coverage or would lose coverage because of the qualifying event.</a:t>
            </a:r>
          </a:p>
          <a:p>
            <a:endParaRPr lang="en-US" dirty="0"/>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sz="half" idx="2"/>
          </p:nvPr>
        </p:nvSpPr>
        <p:spPr/>
        <p:txBody>
          <a:bodyPr>
            <a:normAutofit/>
          </a:bodyPr>
          <a:lstStyle/>
          <a:p>
            <a:r>
              <a:rPr lang="en-US" altLang="en-US" dirty="0"/>
              <a:t>18-month coverage extends if qualified beneficiary is approved for Social Security disability benefits.</a:t>
            </a:r>
          </a:p>
          <a:p>
            <a:r>
              <a:rPr lang="en-US" altLang="en-US" dirty="0"/>
              <a:t>The qualified beneficiary must:</a:t>
            </a:r>
          </a:p>
          <a:p>
            <a:pPr lvl="1"/>
            <a:r>
              <a:rPr lang="en-US" altLang="en-US" dirty="0"/>
              <a:t>Be approved for disability by Social Security Administration within initial 18-month COBRA period; or</a:t>
            </a:r>
          </a:p>
          <a:p>
            <a:pPr lvl="1"/>
            <a:r>
              <a:rPr lang="en-US" altLang="en-US" dirty="0"/>
              <a:t>Be disabled at time of qualifying event or during first 60 days of COBRA coverage.</a:t>
            </a:r>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4495797" y="2236612"/>
            <a:ext cx="3200400" cy="2926080"/>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Employee and spouse have child on June 9, 2025.</a:t>
            </a:r>
          </a:p>
          <a:p>
            <a:pPr algn="ctr"/>
            <a:endParaRPr lang="en-US" altLang="en-US" dirty="0">
              <a:solidFill>
                <a:schemeClr val="tx2"/>
              </a:solidFill>
            </a:endParaRPr>
          </a:p>
          <a:p>
            <a:pPr algn="ctr"/>
            <a:r>
              <a:rPr lang="en-US" altLang="en-US" i="1" dirty="0">
                <a:solidFill>
                  <a:schemeClr val="tx2"/>
                </a:solidFill>
              </a:rPr>
              <a:t>The newborn (qualified beneficiary) may be added to COBRA within 31 days of birth.</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8381998" y="2236612"/>
            <a:ext cx="3200400" cy="2926080"/>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Social Security Administration deems the child disabled since birth.</a:t>
            </a:r>
          </a:p>
          <a:p>
            <a:pPr algn="ctr"/>
            <a:endParaRPr lang="en-US" altLang="en-US" b="1" dirty="0">
              <a:solidFill>
                <a:schemeClr val="tx2"/>
              </a:solidFill>
            </a:endParaRPr>
          </a:p>
          <a:p>
            <a:pPr algn="ctr"/>
            <a:r>
              <a:rPr lang="en-US" altLang="en-US" i="1" dirty="0">
                <a:solidFill>
                  <a:schemeClr val="tx2"/>
                </a:solidFill>
              </a:rPr>
              <a:t>COBRA coverage extended to 29 months from the original COBRA effective date for all qualified beneficiaries.</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609600" y="2236612"/>
            <a:ext cx="3200400" cy="2926080"/>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Employee leaves employment on April 30, 2025, and elects COBRA for themselves and their spouse.</a:t>
            </a:r>
          </a:p>
          <a:p>
            <a:pPr algn="ctr"/>
            <a:endParaRPr lang="en-US" altLang="en-US" i="1" dirty="0">
              <a:solidFill>
                <a:schemeClr val="tx2"/>
              </a:solidFill>
            </a:endParaRPr>
          </a:p>
          <a:p>
            <a:pPr algn="ctr"/>
            <a:r>
              <a:rPr lang="en-US" altLang="en-US" i="1" dirty="0">
                <a:solidFill>
                  <a:schemeClr val="tx2"/>
                </a:solidFill>
              </a:rPr>
              <a:t>Both are qualified beneficiaries.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2" name="Title 1"/>
          <p:cNvSpPr>
            <a:spLocks noGrp="1"/>
          </p:cNvSpPr>
          <p:nvPr>
            <p:ph type="title"/>
          </p:nvPr>
        </p:nvSpPr>
        <p:spPr>
          <a:xfrm>
            <a:off x="609599" y="228600"/>
            <a:ext cx="10972799" cy="1049898"/>
          </a:xfrm>
        </p:spPr>
        <p:txBody>
          <a:bodyPr/>
          <a:lstStyle/>
          <a:p>
            <a:r>
              <a:rPr lang="en-US" altLang="en-US" dirty="0"/>
              <a:t>Qualifying event example</a:t>
            </a:r>
            <a:endParaRPr lang="en-US" dirty="0"/>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4495798" y="2236612"/>
            <a:ext cx="320040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8381998" y="2236612"/>
            <a:ext cx="320040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0" y="2236612"/>
            <a:ext cx="320040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custDataLst>
      <p:tags r:id="rId1"/>
    </p:custDataLst>
    <p:extLst>
      <p:ext uri="{BB962C8B-B14F-4D97-AF65-F5344CB8AC3E}">
        <p14:creationId xmlns:p14="http://schemas.microsoft.com/office/powerpoint/2010/main" val="174182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altLang="en-US"/>
              <a:t>Qualifying events to extend 18 months to 36 months</a:t>
            </a:r>
            <a:endParaRPr lang="en-US" dirty="0"/>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idx="1"/>
          </p:nvPr>
        </p:nvSpPr>
        <p:spPr/>
        <p:txBody>
          <a:bodyPr>
            <a:normAutofit/>
          </a:bodyPr>
          <a:lstStyle/>
          <a:p>
            <a:r>
              <a:rPr lang="en-US" dirty="0"/>
              <a:t>A second qualifying event may occur during the 18- or 29-month period of coverage, and coverage may be extended to 36 months.</a:t>
            </a:r>
          </a:p>
          <a:p>
            <a:pPr lvl="1"/>
            <a:r>
              <a:rPr lang="en-US" altLang="en-US" dirty="0"/>
              <a:t>Death of former employee.</a:t>
            </a:r>
          </a:p>
          <a:p>
            <a:pPr lvl="1"/>
            <a:r>
              <a:rPr lang="en-US" altLang="en-US" dirty="0"/>
              <a:t>Divorce or legal separation from former employee.</a:t>
            </a:r>
            <a:r>
              <a:rPr lang="en-US" altLang="en-US" baseline="30000" dirty="0"/>
              <a:t>1</a:t>
            </a:r>
          </a:p>
          <a:p>
            <a:pPr lvl="1"/>
            <a:r>
              <a:rPr lang="en-US" altLang="en-US" dirty="0"/>
              <a:t>Dependent child’s loss of eligibility.</a:t>
            </a:r>
          </a:p>
        </p:txBody>
      </p:sp>
      <p:sp>
        <p:nvSpPr>
          <p:cNvPr id="4" name="Slide Number Placeholder 3"/>
          <p:cNvSpPr>
            <a:spLocks noGrp="1"/>
          </p:cNvSpPr>
          <p:nvPr>
            <p:ph type="sldNum" sz="quarter" idx="12"/>
          </p:nvPr>
        </p:nvSpPr>
        <p:spPr/>
        <p:txBody>
          <a:bodyPr/>
          <a:lstStyle/>
          <a:p>
            <a:fld id="{28024367-D536-4F59-B2ED-0E7825EDA9AF}" type="slidenum">
              <a:rPr lang="en-US" smtClean="0"/>
              <a:pPr/>
              <a:t>7</a:t>
            </a:fld>
            <a:endParaRPr lang="en-US" dirty="0"/>
          </a:p>
        </p:txBody>
      </p:sp>
      <p:sp>
        <p:nvSpPr>
          <p:cNvPr id="7" name="TextBox 6">
            <a:extLst>
              <a:ext uri="{FF2B5EF4-FFF2-40B4-BE49-F238E27FC236}">
                <a16:creationId xmlns:a16="http://schemas.microsoft.com/office/drawing/2014/main" id="{FB5D7E44-81E9-D3FD-5EB8-8624E6DAAF08}"/>
              </a:ext>
            </a:extLst>
          </p:cNvPr>
          <p:cNvSpPr txBox="1"/>
          <p:nvPr/>
        </p:nvSpPr>
        <p:spPr>
          <a:xfrm>
            <a:off x="609600" y="6054823"/>
            <a:ext cx="7726189"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Only in jurisdictions that recognize legal separation; South Carolina does not.</a:t>
            </a:r>
          </a:p>
        </p:txBody>
      </p:sp>
    </p:spTree>
    <p:custDataLst>
      <p:tags r:id="rId1"/>
    </p:custDataLst>
    <p:extLst>
      <p:ext uri="{BB962C8B-B14F-4D97-AF65-F5344CB8AC3E}">
        <p14:creationId xmlns:p14="http://schemas.microsoft.com/office/powerpoint/2010/main" val="1404605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8</a:t>
            </a:fld>
            <a:endParaRPr lang="en-US" dirty="0"/>
          </a:p>
        </p:txBody>
      </p:sp>
      <p:sp>
        <p:nvSpPr>
          <p:cNvPr id="2" name="Title 1"/>
          <p:cNvSpPr>
            <a:spLocks noGrp="1"/>
          </p:cNvSpPr>
          <p:nvPr>
            <p:ph type="title"/>
          </p:nvPr>
        </p:nvSpPr>
        <p:spPr>
          <a:xfrm>
            <a:off x="609599" y="228600"/>
            <a:ext cx="10972799" cy="1049898"/>
          </a:xfrm>
        </p:spPr>
        <p:txBody>
          <a:bodyPr/>
          <a:lstStyle/>
          <a:p>
            <a:r>
              <a:rPr lang="en-US" altLang="en-US" dirty="0"/>
              <a:t>Qualifying event example</a:t>
            </a:r>
            <a:endParaRPr lang="en-US" dirty="0"/>
          </a:p>
        </p:txBody>
      </p:sp>
      <p:grpSp>
        <p:nvGrpSpPr>
          <p:cNvPr id="5" name="Group 4">
            <a:extLst>
              <a:ext uri="{FF2B5EF4-FFF2-40B4-BE49-F238E27FC236}">
                <a16:creationId xmlns:a16="http://schemas.microsoft.com/office/drawing/2014/main" id="{66511D15-92B0-273D-9A16-D09CF07C7E98}"/>
              </a:ext>
            </a:extLst>
          </p:cNvPr>
          <p:cNvGrpSpPr/>
          <p:nvPr/>
        </p:nvGrpSpPr>
        <p:grpSpPr>
          <a:xfrm>
            <a:off x="2552701" y="2236612"/>
            <a:ext cx="7086598" cy="2926080"/>
            <a:chOff x="2209802" y="2236612"/>
            <a:chExt cx="7086598" cy="292608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6095999" y="2236612"/>
              <a:ext cx="3200400" cy="2926080"/>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The child turns age 26.</a:t>
              </a:r>
            </a:p>
            <a:p>
              <a:pPr algn="ctr"/>
              <a:endParaRPr lang="en-US" altLang="en-US" dirty="0">
                <a:solidFill>
                  <a:schemeClr val="tx2"/>
                </a:solidFill>
              </a:endParaRPr>
            </a:p>
            <a:p>
              <a:pPr algn="ctr"/>
              <a:r>
                <a:rPr lang="en-US" altLang="en-US" i="1" dirty="0">
                  <a:solidFill>
                    <a:schemeClr val="tx2"/>
                  </a:solidFill>
                </a:rPr>
                <a:t>The child is no longer eligible as dependent on former employee’s COBRA. The child is eligible for extension of COBRA ending 36 months from initial COBRA effective date.</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2209802" y="2236612"/>
              <a:ext cx="3200400" cy="2926080"/>
            </a:xfrm>
            <a:prstGeom prst="rect">
              <a:avLst/>
            </a:prstGeom>
            <a:noFill/>
            <a:ln>
              <a:noFill/>
            </a:ln>
          </p:spPr>
          <p:txBody>
            <a:bodyPr spcFirstLastPara="1" wrap="square" lIns="91425" tIns="91425" rIns="91425" bIns="91425" anchor="ctr" anchorCtr="0">
              <a:noAutofit/>
            </a:bodyPr>
            <a:lstStyle/>
            <a:p>
              <a:pPr algn="ctr"/>
              <a:r>
                <a:rPr lang="en-US" altLang="en-US" b="1" dirty="0">
                  <a:solidFill>
                    <a:schemeClr val="tx2"/>
                  </a:solidFill>
                </a:rPr>
                <a:t>Employee leaves employment on July 31, 2025, and elects COBRA for themselves and their child.</a:t>
              </a:r>
            </a:p>
            <a:p>
              <a:pPr algn="ctr"/>
              <a:endParaRPr lang="en-US" altLang="en-US" dirty="0">
                <a:solidFill>
                  <a:schemeClr val="tx2"/>
                </a:solidFill>
              </a:endParaRPr>
            </a:p>
            <a:p>
              <a:pPr algn="ctr"/>
              <a:r>
                <a:rPr lang="en-US" altLang="en-US" i="1" dirty="0">
                  <a:solidFill>
                    <a:schemeClr val="tx2"/>
                  </a:solidFill>
                </a:rPr>
                <a:t>Both former employee and child are qualified beneficiaries.</a:t>
              </a:r>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6096000" y="2236612"/>
              <a:ext cx="320040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2209802" y="2236612"/>
              <a:ext cx="320040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Tree>
    <p:custDataLst>
      <p:tags r:id="rId1"/>
    </p:custDataLst>
    <p:extLst>
      <p:ext uri="{BB962C8B-B14F-4D97-AF65-F5344CB8AC3E}">
        <p14:creationId xmlns:p14="http://schemas.microsoft.com/office/powerpoint/2010/main" val="504999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FCF449-1A3F-BB4F-E7C1-5E275CBD765E}"/>
              </a:ext>
            </a:extLst>
          </p:cNvPr>
          <p:cNvSpPr>
            <a:spLocks noGrp="1"/>
          </p:cNvSpPr>
          <p:nvPr>
            <p:ph sz="half" idx="1"/>
          </p:nvPr>
        </p:nvSpPr>
        <p:spPr>
          <a:xfrm>
            <a:off x="609599" y="2917779"/>
            <a:ext cx="5866015" cy="3373294"/>
          </a:xfrm>
        </p:spPr>
        <p:txBody>
          <a:bodyPr>
            <a:normAutofit/>
          </a:bodyPr>
          <a:lstStyle/>
          <a:p>
            <a:r>
              <a:rPr lang="en-US" altLang="en-US" dirty="0"/>
              <a:t>If covered employee became eligible for Medicare within 18 months before their employment ended or their hours were reduced, the maximum period of COBRA coverage for their covered dependents is 36 months after the covered employee became eligible for Medicare.</a:t>
            </a:r>
          </a:p>
        </p:txBody>
      </p:sp>
      <p:sp>
        <p:nvSpPr>
          <p:cNvPr id="11" name="Title 10">
            <a:extLst>
              <a:ext uri="{FF2B5EF4-FFF2-40B4-BE49-F238E27FC236}">
                <a16:creationId xmlns:a16="http://schemas.microsoft.com/office/drawing/2014/main" id="{B8C51DC0-257D-CAFD-3CB5-B1CF8470C8FB}"/>
              </a:ext>
            </a:extLst>
          </p:cNvPr>
          <p:cNvSpPr>
            <a:spLocks noGrp="1"/>
          </p:cNvSpPr>
          <p:nvPr>
            <p:ph type="title"/>
          </p:nvPr>
        </p:nvSpPr>
        <p:spPr>
          <a:xfrm>
            <a:off x="609600" y="228599"/>
            <a:ext cx="4702234" cy="2223655"/>
          </a:xfrm>
        </p:spPr>
        <p:txBody>
          <a:bodyPr/>
          <a:lstStyle/>
          <a:p>
            <a:r>
              <a:rPr lang="en-US" altLang="en-US" dirty="0"/>
              <a:t>Medicare entitlement rule</a:t>
            </a:r>
            <a:endParaRPr lang="en-US" dirty="0"/>
          </a:p>
        </p:txBody>
      </p:sp>
      <p:sp>
        <p:nvSpPr>
          <p:cNvPr id="4" name="Slide Number Placeholder 3">
            <a:extLst>
              <a:ext uri="{FF2B5EF4-FFF2-40B4-BE49-F238E27FC236}">
                <a16:creationId xmlns:a16="http://schemas.microsoft.com/office/drawing/2014/main" id="{CC9C0E64-4A7A-6361-AC2E-1BB2BE1E01FF}"/>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21184543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11.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12.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9&quot;/&gt;&lt;lineCharCount val=&quot;20&quot;/&gt;&lt;lineCharCount val=&quot;21&quot;/&gt;&lt;lineCharCount val=&quot;5&quot;/&gt;&lt;/TableIndex&gt;&lt;/ShapeTextInfo&gt;"/>
  <p:tag name="HTML_SHAPEINFO" val="&lt;ThreeDShapeInfo&gt;&lt;uuid val=&quot;{F9DFEE11-6006-4E4F-BD13-730198B8AB38}&quot;/&gt;&lt;isInvalidForFieldText val=&quot;0&quot;/&gt;&lt;Image&gt;&lt;filename val=&quot;C:\Users\rscald\AppData\Local\Temp\CP17840208789421Session\CPTrustFolder17840208789421\PPTImport17840209059609\data\asimages\{F9DFEE11-6006-4E4F-BD13-730198B8AB38}_40.png&quot;/&gt;&lt;left val=&quot;217&quot;/&gt;&lt;top val=&quot;273&quot;/&gt;&lt;width val=&quot;160&quot;/&gt;&lt;height val=&quot;87&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9&quot;/&gt;&lt;lineCharCount val=&quot;11&quot;/&gt;&lt;lineCharCount val=&quot;7&quot;/&gt;&lt;lineCharCount val=&quot;12&quot;/&gt;&lt;/TableIndex&gt;&lt;/ShapeTextInfo&gt;"/>
  <p:tag name="HTML_SHAPEINFO" val="&lt;ThreeDShapeInfo&gt;&lt;uuid val=&quot;{830C4B51-554D-4EE5-864B-F73B213A66DA}&quot;/&gt;&lt;isInvalidForFieldText val=&quot;0&quot;/&gt;&lt;Image&gt;&lt;filename val=&quot;C:\Users\rscald\AppData\Local\Temp\CP17840208789421Session\CPTrustFolder17840208789421\PPTImport17840209059609\data\asimages\{830C4B51-554D-4EE5-864B-F73B213A66DA}_40.png&quot;/&gt;&lt;left val=&quot;32&quot;/&gt;&lt;top val=&quot;259&quot;/&gt;&lt;width val=&quot;123&quot;/&gt;&lt;height val=&quot;83&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9&quot;/&gt;&lt;lineCharCount val=&quot;15&quot;/&gt;&lt;lineCharCount val=&quot;8&quot;/&gt;&lt;/TableIndex&gt;&lt;/ShapeTextInfo&gt;"/>
  <p:tag name="HTML_SHAPEINFO" val="&lt;ThreeDShapeInfo&gt;&lt;uuid val=&quot;{01BAF662-DC1C-4555-816F-1B653438EAB7}&quot;/&gt;&lt;isInvalidForFieldText val=&quot;0&quot;/&gt;&lt;Image&gt;&lt;filename val=&quot;C:\Users\rscald\AppData\Local\Temp\CP17840208789421Session\CPTrustFolder17840208789421\PPTImport17840209059609\data\asimages\{01BAF662-DC1C-4555-816F-1B653438EAB7}_40.png&quot;/&gt;&lt;left val=&quot;84&quot;/&gt;&lt;top val=&quot;471&quot;/&gt;&lt;width val=&quot;160&quot;/&gt;&lt;height val=&quot;67&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9&quot;/&gt;&lt;lineCharCount val=&quot;17&quot;/&gt;&lt;lineCharCount val=&quot;17&quot;/&gt;&lt;/TableIndex&gt;&lt;/ShapeTextInfo&gt;"/>
  <p:tag name="HTML_SHAPEINFO" val="&lt;ThreeDShapeInfo&gt;&lt;uuid val=&quot;{D84FDAAC-9E0B-4B06-AD10-1BF4EEEDB671}&quot;/&gt;&lt;isInvalidForFieldText val=&quot;0&quot;/&gt;&lt;Image&gt;&lt;filename val=&quot;C:\Users\rscald\AppData\Local\Temp\CP17840208789421Session\CPTrustFolder17840208789421\PPTImport17840209059609\data\asimages\{D84FDAAC-9E0B-4B06-AD10-1BF4EEEDB671}_40.png&quot;/&gt;&lt;left val=&quot;470&quot;/&gt;&lt;top val=&quot;280&quot;/&gt;&lt;width val=&quot;160&quot;/&gt;&lt;height val=&quot;67&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9&quot;/&gt;&lt;lineCharCount val=&quot;23&quot;/&gt;&lt;lineCharCount val=&quot;24&quot;/&gt;&lt;lineCharCount val=&quot;23&quot;/&gt;&lt;lineCharCount val=&quot;12&quot;/&gt;&lt;/TableIndex&gt;&lt;/ShapeTextInfo&gt;"/>
  <p:tag name="HTML_SHAPEINFO" val="&lt;ThreeDShapeInfo&gt;&lt;uuid val=&quot;{C7F21408-E00C-4789-AFE2-4988FCB19A8A}&quot;/&gt;&lt;isInvalidForFieldText val=&quot;0&quot;/&gt;&lt;Image&gt;&lt;filename val=&quot;C:\Users\rscald\AppData\Local\Temp\CP17840208789421Session\CPTrustFolder17840208789421\PPTImport17840209059609\data\asimages\{C7F21408-E00C-4789-AFE2-4988FCB19A8A}_40.png&quot;/&gt;&lt;left val=&quot;708&quot;/&gt;&lt;top val=&quot;258&quot;/&gt;&lt;width val=&quot;174&quot;/&gt;&lt;height val=&quot;102&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3002B3C2-8D25-477E-9DE1-AB2D88778995}&quot;/&gt;&lt;isInvalidForFieldText val=&quot;0&quot;/&gt;&lt;Image&gt;&lt;filename val=&quot;C:\Users\rscald\AppData\Local\Temp\CP17840208789421Session\CPTrustFolder17840208789421\PPTImport17840209059609\data\asimages\{3002B3C2-8D25-477E-9DE1-AB2D88778995}_40.png&quot;/&gt;&lt;left val=&quot;304&quot;/&gt;&lt;top val=&quot;374&quot;/&gt;&lt;width val=&quot;231&quot;/&gt;&lt;height val=&quot;32&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8&quot;/&gt;&lt;lineCharCount val=&quot;10&quot;/&gt;&lt;/TableIndex&gt;&lt;/ShapeTextInfo&gt;"/>
  <p:tag name="HTML_SHAPEINFO" val="&lt;ThreeDShapeInfo&gt;&lt;uuid val=&quot;{522D4E52-E214-4E52-B372-6177A2E07EEF}&quot;/&gt;&lt;isInvalidForFieldText val=&quot;0&quot;/&gt;&lt;Image&gt;&lt;filename val=&quot;C:\Users\rscald\AppData\Local\Temp\CP17840208789421Session\CPTrustFolder17840208789421\PPTImport17840209059609\data\asimages\{522D4E52-E214-4E52-B372-6177A2E07EEF}_40.png&quot;/&gt;&lt;left val=&quot;536&quot;/&gt;&lt;top val=&quot;359&quot;/&gt;&lt;width val=&quot;265&quot;/&gt;&lt;height val=&quot;51&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3&quot;/&gt;&lt;lineCharCount val=&quot;21&quot;/&gt;&lt;lineCharCount val=&quot;11&quot;/&gt;&lt;/TableIndex&gt;&lt;/ShapeTextInfo&gt;"/>
  <p:tag name="HTML_SHAPEINFO" val="&lt;ThreeDShapeInfo&gt;&lt;uuid val=&quot;{D32BBA02-89BE-49DB-8515-1C183A255912}&quot;/&gt;&lt;isInvalidForFieldText val=&quot;0&quot;/&gt;&lt;Image&gt;&lt;filename val=&quot;C:\Users\rscald\AppData\Local\Temp\CP17840208789421Session\CPTrustFolder17840208789421\PPTImport17840209059609\data\asimages\{D32BBA02-89BE-49DB-8515-1C183A255912}_40.png&quot;/&gt;&lt;left val=&quot;399&quot;/&gt;&lt;top val=&quot;571&quot;/&gt;&lt;width val=&quot;161&quot;/&gt;&lt;height val=&quot;68&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30.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9.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23392</TotalTime>
  <Words>785</Words>
  <Application>Microsoft Office PowerPoint</Application>
  <PresentationFormat>Widescreen</PresentationFormat>
  <Paragraphs>90</Paragraphs>
  <Slides>11</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Tw Cen MT Condensed</vt:lpstr>
      <vt:lpstr>2_Office Theme</vt:lpstr>
      <vt:lpstr>Events that extend COBRA coverage</vt:lpstr>
      <vt:lpstr>Important information</vt:lpstr>
      <vt:lpstr>Type of qualifying events that extend coverage</vt:lpstr>
      <vt:lpstr>Qualifying events</vt:lpstr>
      <vt:lpstr>Qualifying events to extend coverage to 29 months</vt:lpstr>
      <vt:lpstr>Qualifying event example</vt:lpstr>
      <vt:lpstr>Qualifying events to extend 18 months to 36 months</vt:lpstr>
      <vt:lpstr>Qualifying event example</vt:lpstr>
      <vt:lpstr>Medicare entitlement rule</vt:lpstr>
      <vt:lpstr>When to send notices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519</cp:revision>
  <cp:lastPrinted>2020-01-10T14:41:31Z</cp:lastPrinted>
  <dcterms:created xsi:type="dcterms:W3CDTF">2019-11-01T12:34:11Z</dcterms:created>
  <dcterms:modified xsi:type="dcterms:W3CDTF">2024-11-13T16:48:20Z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