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3" r:id="rId3"/>
    <p:sldId id="466" r:id="rId4"/>
    <p:sldId id="465" r:id="rId5"/>
    <p:sldId id="457" r:id="rId6"/>
    <p:sldId id="467" r:id="rId7"/>
    <p:sldId id="468" r:id="rId8"/>
    <p:sldId id="372"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74" d="100"/>
          <a:sy n="74" d="100"/>
        </p:scale>
        <p:origin x="450" y="7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3354624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8</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peba.sc.gov/sites/default/files/cobra_initial_notice.doc" TargetMode="Externa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hyperlink" Target="https://peba.sc.gov/insurance-training"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Initial COBRA notice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D5EE51-A0EA-96AE-EC75-75094771FC6D}"/>
              </a:ext>
            </a:extLst>
          </p:cNvPr>
          <p:cNvSpPr>
            <a:spLocks noGrp="1"/>
          </p:cNvSpPr>
          <p:nvPr>
            <p:ph sz="half" idx="1"/>
          </p:nvPr>
        </p:nvSpPr>
        <p:spPr>
          <a:xfrm>
            <a:off x="609599" y="2917779"/>
            <a:ext cx="5866015" cy="3373294"/>
          </a:xfrm>
        </p:spPr>
        <p:txBody>
          <a:bodyPr/>
          <a:lstStyle/>
          <a:p>
            <a:r>
              <a:rPr lang="en-US" altLang="en-US" dirty="0"/>
              <a:t>Summarizes COBRA law and procedures.</a:t>
            </a:r>
          </a:p>
          <a:p>
            <a:r>
              <a:rPr lang="en-US" altLang="en-US" dirty="0"/>
              <a:t>Outlines obligations of employers.</a:t>
            </a:r>
          </a:p>
          <a:p>
            <a:r>
              <a:rPr lang="en-US" altLang="en-US" dirty="0"/>
              <a:t>Explains the rights and responsibilities of employees and their covered dependents.</a:t>
            </a:r>
          </a:p>
          <a:p>
            <a:r>
              <a:rPr lang="en-US" altLang="en-US" i="1" dirty="0">
                <a:hlinkClick r:id="rId2"/>
              </a:rPr>
              <a:t>COBRA sample initial instruction sheet and notification letter</a:t>
            </a:r>
            <a:r>
              <a:rPr lang="en-US" altLang="en-US" i="1" dirty="0"/>
              <a:t> </a:t>
            </a:r>
            <a:r>
              <a:rPr lang="en-US" altLang="en-US" dirty="0"/>
              <a:t>(for all gains of coverage).</a:t>
            </a:r>
          </a:p>
        </p:txBody>
      </p:sp>
      <p:sp>
        <p:nvSpPr>
          <p:cNvPr id="3" name="Title 2">
            <a:extLst>
              <a:ext uri="{FF2B5EF4-FFF2-40B4-BE49-F238E27FC236}">
                <a16:creationId xmlns:a16="http://schemas.microsoft.com/office/drawing/2014/main" id="{AF423298-24BA-A3D7-3462-70588916A20C}"/>
              </a:ext>
            </a:extLst>
          </p:cNvPr>
          <p:cNvSpPr>
            <a:spLocks noGrp="1"/>
          </p:cNvSpPr>
          <p:nvPr>
            <p:ph type="title"/>
          </p:nvPr>
        </p:nvSpPr>
        <p:spPr>
          <a:xfrm>
            <a:off x="609600" y="228599"/>
            <a:ext cx="4702234" cy="2223655"/>
          </a:xfrm>
        </p:spPr>
        <p:txBody>
          <a:bodyPr/>
          <a:lstStyle/>
          <a:p>
            <a:r>
              <a:rPr lang="en-US" altLang="en-US" dirty="0"/>
              <a:t>Initial COBRA notice</a:t>
            </a:r>
            <a:endParaRPr lang="en-US" dirty="0"/>
          </a:p>
        </p:txBody>
      </p:sp>
      <p:sp>
        <p:nvSpPr>
          <p:cNvPr id="4" name="Slide Number Placeholder 3">
            <a:extLst>
              <a:ext uri="{FF2B5EF4-FFF2-40B4-BE49-F238E27FC236}">
                <a16:creationId xmlns:a16="http://schemas.microsoft.com/office/drawing/2014/main" id="{456DAADB-0DF7-2879-C714-90B4E3B2A7E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12889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17" name="Content Placeholder 16">
            <a:extLst>
              <a:ext uri="{FF2B5EF4-FFF2-40B4-BE49-F238E27FC236}">
                <a16:creationId xmlns:a16="http://schemas.microsoft.com/office/drawing/2014/main" id="{2B92231B-E5AD-B768-5727-D3AB9C92B4FF}"/>
              </a:ext>
            </a:extLst>
          </p:cNvPr>
          <p:cNvSpPr>
            <a:spLocks noGrp="1"/>
          </p:cNvSpPr>
          <p:nvPr>
            <p:ph sz="half" idx="1"/>
          </p:nvPr>
        </p:nvSpPr>
        <p:spPr/>
        <p:txBody>
          <a:bodyPr>
            <a:normAutofit/>
          </a:bodyPr>
          <a:lstStyle/>
          <a:p>
            <a:r>
              <a:rPr lang="en-US" altLang="en-US" dirty="0"/>
              <a:t>New employee enrolls in health, dental, vision or Medical Spending Account.</a:t>
            </a:r>
          </a:p>
          <a:p>
            <a:r>
              <a:rPr lang="en-US" altLang="en-US" dirty="0"/>
              <a:t>Employee adds spouse or child due to special eligibility situation.</a:t>
            </a:r>
          </a:p>
          <a:p>
            <a:r>
              <a:rPr lang="en-US" altLang="en-US" dirty="0"/>
              <a:t>Employee or dependent(s) enrolls in a COBRA-eligible benefit for the first time during open enrollment and is not already covered by another COBRA-eligible benefit.</a:t>
            </a:r>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p:txBody>
          <a:bodyPr/>
          <a:lstStyle/>
          <a:p>
            <a:r>
              <a:rPr lang="en-US" altLang="en-US" dirty="0"/>
              <a:t>When to send initial COBRA notice</a:t>
            </a:r>
            <a:endParaRPr lang="en-US" dirty="0"/>
          </a:p>
        </p:txBody>
      </p:sp>
    </p:spTree>
    <p:extLst>
      <p:ext uri="{BB962C8B-B14F-4D97-AF65-F5344CB8AC3E}">
        <p14:creationId xmlns:p14="http://schemas.microsoft.com/office/powerpoint/2010/main" val="294344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dirty="0"/>
              <a:t>Federal mailing requirements</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5</a:t>
            </a:fld>
            <a:endParaRPr lang="en-US" dirty="0"/>
          </a:p>
        </p:txBody>
      </p:sp>
      <p:sp>
        <p:nvSpPr>
          <p:cNvPr id="10" name="Content Placeholder 9">
            <a:extLst>
              <a:ext uri="{FF2B5EF4-FFF2-40B4-BE49-F238E27FC236}">
                <a16:creationId xmlns:a16="http://schemas.microsoft.com/office/drawing/2014/main" id="{2A0990B6-F8C8-1B65-246D-3AB37B73A6F0}"/>
              </a:ext>
            </a:extLst>
          </p:cNvPr>
          <p:cNvSpPr>
            <a:spLocks noGrp="1"/>
          </p:cNvSpPr>
          <p:nvPr>
            <p:ph sz="half" idx="13"/>
          </p:nvPr>
        </p:nvSpPr>
        <p:spPr/>
        <p:txBody>
          <a:bodyPr/>
          <a:lstStyle/>
          <a:p>
            <a:r>
              <a:rPr lang="en-US" altLang="en-US" dirty="0"/>
              <a:t>Send notice via first-class mail as soon as possible following the  effective date of insurance coverage to each covered employee and dependent(s).</a:t>
            </a:r>
          </a:p>
          <a:p>
            <a:pPr lvl="1"/>
            <a:r>
              <a:rPr lang="en-US" altLang="en-US" dirty="0"/>
              <a:t>Electronic delivery is not permitted. </a:t>
            </a:r>
          </a:p>
          <a:p>
            <a:r>
              <a:rPr lang="en-US" altLang="en-US" dirty="0"/>
              <a:t>Notification to covered spouse is notification to all covered dependents. </a:t>
            </a:r>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r>
              <a:rPr lang="en-US" altLang="en-US" dirty="0"/>
              <a:t>If employee and covered dependents live separately, mail notice to each address.</a:t>
            </a:r>
          </a:p>
          <a:p>
            <a:r>
              <a:rPr lang="en-US" altLang="en-US" dirty="0"/>
              <a:t>Mail as soon as possible following the effective date of insurance coverage, but no later than 90 days. </a:t>
            </a:r>
          </a:p>
          <a:p>
            <a:pPr lvl="1"/>
            <a:r>
              <a:rPr lang="en-US" altLang="en-US" dirty="0"/>
              <a:t>Must be received by the covered employee and qualified beneficiaries within 90 days of the effective date of insurance coverage. </a:t>
            </a:r>
          </a:p>
          <a:p>
            <a:r>
              <a:rPr lang="en-US" altLang="en-US" dirty="0"/>
              <a:t>No proof of receipt is required.</a:t>
            </a:r>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9598430" cy="1724899"/>
          </a:xfrm>
        </p:spPr>
        <p:txBody>
          <a:bodyPr/>
          <a:lstStyle/>
          <a:p>
            <a:r>
              <a:rPr lang="en-US" altLang="en-US"/>
              <a:t>Federal hand-delivery requirements</a:t>
            </a:r>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idx="1"/>
          </p:nvPr>
        </p:nvSpPr>
        <p:spPr>
          <a:xfrm>
            <a:off x="609600" y="2510455"/>
            <a:ext cx="10972800" cy="3790590"/>
          </a:xfrm>
        </p:spPr>
        <p:txBody>
          <a:bodyPr>
            <a:normAutofit/>
          </a:bodyPr>
          <a:lstStyle/>
          <a:p>
            <a:r>
              <a:rPr lang="en-US" altLang="en-US" dirty="0"/>
              <a:t>Employee must sign for receipt of notice.</a:t>
            </a:r>
          </a:p>
          <a:p>
            <a:pPr lvl="1"/>
            <a:r>
              <a:rPr lang="en-US" altLang="en-US" dirty="0"/>
              <a:t>Place copy of signed receipt in employee’s file.</a:t>
            </a:r>
          </a:p>
          <a:p>
            <a:r>
              <a:rPr lang="en-US" altLang="en-US" dirty="0"/>
              <a:t>Hand-delivery to employee is not considered a notice to covered spouse.</a:t>
            </a:r>
            <a:r>
              <a:rPr lang="en-US" altLang="en-US" baseline="30000" dirty="0"/>
              <a:t>1</a:t>
            </a:r>
            <a:r>
              <a:rPr lang="en-US" altLang="en-US" dirty="0"/>
              <a:t> </a:t>
            </a:r>
          </a:p>
          <a:p>
            <a:r>
              <a:rPr lang="en-US" altLang="en-US" dirty="0"/>
              <a:t>Hand-delivery to employee is not considered a notice to covered dependent child(ren).</a:t>
            </a:r>
            <a:r>
              <a:rPr lang="en-US" altLang="en-US" baseline="30000" dirty="0"/>
              <a:t>1</a:t>
            </a:r>
          </a:p>
          <a:p>
            <a:pPr lvl="0"/>
            <a:r>
              <a:rPr lang="en-US" altLang="en-US" noProof="0" dirty="0"/>
              <a:t>Deliver as soon as possible following the effective date of insurance coverage, but no later than 90 days. </a:t>
            </a:r>
          </a:p>
          <a:p>
            <a:r>
              <a:rPr lang="en-US" altLang="en-US" dirty="0"/>
              <a:t>Electronic delivery is not permitted. </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11" name="Rectangle 10">
            <a:extLst>
              <a:ext uri="{FF2B5EF4-FFF2-40B4-BE49-F238E27FC236}">
                <a16:creationId xmlns:a16="http://schemas.microsoft.com/office/drawing/2014/main" id="{268A7B9F-6121-092C-F358-3B1D836F0228}"/>
              </a:ext>
            </a:extLst>
          </p:cNvPr>
          <p:cNvSpPr>
            <a:spLocks noChangeArrowheads="1"/>
          </p:cNvSpPr>
          <p:nvPr/>
        </p:nvSpPr>
        <p:spPr bwMode="auto">
          <a:xfrm>
            <a:off x="609600" y="6069013"/>
            <a:ext cx="7881938"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spcBef>
                <a:spcPts val="1000"/>
              </a:spcBef>
            </a:pPr>
            <a:r>
              <a:rPr lang="en-US" altLang="en-US" sz="1000" baseline="30000" dirty="0">
                <a:solidFill>
                  <a:schemeClr val="tx2"/>
                </a:solidFill>
              </a:rPr>
              <a:t>1</a:t>
            </a:r>
            <a:r>
              <a:rPr lang="en-US" altLang="en-US" sz="1000" dirty="0">
                <a:solidFill>
                  <a:schemeClr val="tx2"/>
                </a:solidFill>
              </a:rPr>
              <a:t>See previous slide on federal mailing requirements for notification to covered spouse and covered dependent child(ren).</a:t>
            </a:r>
          </a:p>
        </p:txBody>
      </p:sp>
    </p:spTree>
    <p:custDataLst>
      <p:tags r:id="rId1"/>
    </p:custDataLst>
    <p:extLst>
      <p:ext uri="{BB962C8B-B14F-4D97-AF65-F5344CB8AC3E}">
        <p14:creationId xmlns:p14="http://schemas.microsoft.com/office/powerpoint/2010/main" val="4171144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9C0E64-4A7A-6361-AC2E-1BB2BE1E01F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2" name="Content Placeholder 1">
            <a:extLst>
              <a:ext uri="{FF2B5EF4-FFF2-40B4-BE49-F238E27FC236}">
                <a16:creationId xmlns:a16="http://schemas.microsoft.com/office/drawing/2014/main" id="{93FCF449-1A3F-BB4F-E7C1-5E275CBD765E}"/>
              </a:ext>
            </a:extLst>
          </p:cNvPr>
          <p:cNvSpPr>
            <a:spLocks noGrp="1"/>
          </p:cNvSpPr>
          <p:nvPr>
            <p:ph sz="half" idx="1"/>
          </p:nvPr>
        </p:nvSpPr>
        <p:spPr>
          <a:xfrm>
            <a:off x="609600" y="1611018"/>
            <a:ext cx="10972798" cy="4690026"/>
          </a:xfrm>
        </p:spPr>
        <p:txBody>
          <a:bodyPr>
            <a:normAutofit/>
          </a:bodyPr>
          <a:lstStyle/>
          <a:p>
            <a:r>
              <a:rPr lang="en-US" dirty="0"/>
              <a:t>By federal law, coverage-eligible employees cannot refuse to cover identified children. </a:t>
            </a:r>
          </a:p>
          <a:p>
            <a:r>
              <a:rPr lang="en-US" altLang="en-US" dirty="0"/>
              <a:t>Do not file copies of dependent notices in the employee’s file. File these notices separately. </a:t>
            </a:r>
          </a:p>
          <a:p>
            <a:pPr lvl="0"/>
            <a:r>
              <a:rPr lang="en-US" noProof="0" dirty="0"/>
              <a:t>Do not share information on child or custodial parent with employee, including:</a:t>
            </a:r>
          </a:p>
          <a:p>
            <a:pPr lvl="1"/>
            <a:r>
              <a:rPr lang="en-US" noProof="0" dirty="0"/>
              <a:t>Names; </a:t>
            </a:r>
          </a:p>
          <a:p>
            <a:pPr lvl="1"/>
            <a:r>
              <a:rPr lang="en-US" noProof="0" dirty="0"/>
              <a:t>Addresses; </a:t>
            </a:r>
          </a:p>
          <a:p>
            <a:pPr lvl="1"/>
            <a:r>
              <a:rPr lang="en-US" noProof="0" dirty="0"/>
              <a:t>Social Security numbers; and</a:t>
            </a:r>
          </a:p>
          <a:p>
            <a:pPr lvl="1"/>
            <a:r>
              <a:rPr lang="en-US" noProof="0" dirty="0"/>
              <a:t>Other contact information. </a:t>
            </a:r>
          </a:p>
          <a:p>
            <a:r>
              <a:rPr lang="en-US" altLang="en-US" dirty="0"/>
              <a:t>For more information about NMSNs, view the Insurance Benefits Training at </a:t>
            </a:r>
            <a:r>
              <a:rPr lang="en-US" altLang="en-US" dirty="0">
                <a:hlinkClick r:id="rId2"/>
              </a:rPr>
              <a:t>peba.sc.gov/insurance-training</a:t>
            </a:r>
            <a:r>
              <a:rPr lang="en-US" altLang="en-US" dirty="0"/>
              <a:t>.</a:t>
            </a:r>
          </a:p>
        </p:txBody>
      </p:sp>
      <p:sp>
        <p:nvSpPr>
          <p:cNvPr id="11" name="Title 10">
            <a:extLst>
              <a:ext uri="{FF2B5EF4-FFF2-40B4-BE49-F238E27FC236}">
                <a16:creationId xmlns:a16="http://schemas.microsoft.com/office/drawing/2014/main" id="{B8C51DC0-257D-CAFD-3CB5-B1CF8470C8FB}"/>
              </a:ext>
            </a:extLst>
          </p:cNvPr>
          <p:cNvSpPr>
            <a:spLocks noGrp="1"/>
          </p:cNvSpPr>
          <p:nvPr>
            <p:ph type="title"/>
          </p:nvPr>
        </p:nvSpPr>
        <p:spPr/>
        <p:txBody>
          <a:bodyPr/>
          <a:lstStyle/>
          <a:p>
            <a:r>
              <a:rPr lang="en-US" dirty="0"/>
              <a:t>National Medical Support Notice (NMSN)</a:t>
            </a:r>
          </a:p>
        </p:txBody>
      </p:sp>
    </p:spTree>
    <p:extLst>
      <p:ext uri="{BB962C8B-B14F-4D97-AF65-F5344CB8AC3E}">
        <p14:creationId xmlns:p14="http://schemas.microsoft.com/office/powerpoint/2010/main" val="211845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
        <p:nvSpPr>
          <p:cNvPr id="10" name="Content Placeholder 9">
            <a:extLst>
              <a:ext uri="{FF2B5EF4-FFF2-40B4-BE49-F238E27FC236}">
                <a16:creationId xmlns:a16="http://schemas.microsoft.com/office/drawing/2014/main" id="{8546DE01-169C-303C-A994-9D8FCD02A8C1}"/>
              </a:ext>
            </a:extLst>
          </p:cNvPr>
          <p:cNvSpPr>
            <a:spLocks noGrp="1"/>
          </p:cNvSpPr>
          <p:nvPr>
            <p:ph sz="half" idx="1"/>
          </p:nvPr>
        </p:nvSpPr>
        <p:spPr>
          <a:xfrm>
            <a:off x="609600" y="1601044"/>
            <a:ext cx="3338945" cy="4690027"/>
          </a:xfrm>
        </p:spPr>
        <p:txBody>
          <a:bodyPr/>
          <a:lstStyle/>
          <a:p>
            <a:r>
              <a:rPr lang="en-US" dirty="0"/>
              <a:t>PEBA recommends mailing all notices.</a:t>
            </a:r>
          </a:p>
          <a:p>
            <a:r>
              <a:rPr lang="en-US" dirty="0"/>
              <a:t>Retain complete copies of all notices.</a:t>
            </a:r>
          </a:p>
          <a:p>
            <a:endParaRPr lang="en-US" dirty="0"/>
          </a:p>
        </p:txBody>
      </p:sp>
      <p:sp>
        <p:nvSpPr>
          <p:cNvPr id="2" name="Title 1"/>
          <p:cNvSpPr>
            <a:spLocks noGrp="1"/>
          </p:cNvSpPr>
          <p:nvPr>
            <p:ph type="title"/>
          </p:nvPr>
        </p:nvSpPr>
        <p:spPr>
          <a:xfrm>
            <a:off x="609599" y="228600"/>
            <a:ext cx="5181601" cy="1049898"/>
          </a:xfrm>
        </p:spPr>
        <p:txBody>
          <a:bodyPr/>
          <a:lstStyle/>
          <a:p>
            <a:r>
              <a:rPr lang="en-US" dirty="0"/>
              <a:t>Tips</a:t>
            </a:r>
          </a:p>
        </p:txBody>
      </p:sp>
    </p:spTree>
    <p:custDataLst>
      <p:tags r:id="rId1"/>
    </p:custDataLst>
    <p:extLst>
      <p:ext uri="{BB962C8B-B14F-4D97-AF65-F5344CB8AC3E}">
        <p14:creationId xmlns:p14="http://schemas.microsoft.com/office/powerpoint/2010/main" val="322455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23380</TotalTime>
  <Words>536</Words>
  <Application>Microsoft Office PowerPoint</Application>
  <PresentationFormat>Widescreen</PresentationFormat>
  <Paragraphs>61</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Tw Cen MT Condensed</vt:lpstr>
      <vt:lpstr>2_Office Theme</vt:lpstr>
      <vt:lpstr>Initial COBRA notice</vt:lpstr>
      <vt:lpstr>Important information</vt:lpstr>
      <vt:lpstr>Initial COBRA notice</vt:lpstr>
      <vt:lpstr>When to send initial COBRA notice</vt:lpstr>
      <vt:lpstr>Federal mailing requirements</vt:lpstr>
      <vt:lpstr>Federal hand-delivery requirements</vt:lpstr>
      <vt:lpstr>National Medical Support Notice (NMSN)</vt:lpstr>
      <vt:lpstr>Tips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518</cp:revision>
  <cp:lastPrinted>2020-01-10T14:41:31Z</cp:lastPrinted>
  <dcterms:created xsi:type="dcterms:W3CDTF">2019-11-01T12:34:11Z</dcterms:created>
  <dcterms:modified xsi:type="dcterms:W3CDTF">2024-11-13T19:29:39Z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