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5"/>
  </p:notesMasterIdLst>
  <p:handoutMasterIdLst>
    <p:handoutMasterId r:id="rId16"/>
  </p:handoutMasterIdLst>
  <p:sldIdLst>
    <p:sldId id="455" r:id="rId2"/>
    <p:sldId id="463" r:id="rId3"/>
    <p:sldId id="466" r:id="rId4"/>
    <p:sldId id="465" r:id="rId5"/>
    <p:sldId id="457" r:id="rId6"/>
    <p:sldId id="467" r:id="rId7"/>
    <p:sldId id="468" r:id="rId8"/>
    <p:sldId id="469" r:id="rId9"/>
    <p:sldId id="372" r:id="rId10"/>
    <p:sldId id="470" r:id="rId11"/>
    <p:sldId id="471" r:id="rId12"/>
    <p:sldId id="472" r:id="rId13"/>
    <p:sldId id="263" r:id="rId14"/>
  </p:sldIdLst>
  <p:sldSz cx="12192000" cy="6858000"/>
  <p:notesSz cx="7023100" cy="93091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11/13/2024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11/13/2024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9.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6</a:t>
            </a:fld>
            <a:endParaRPr lang="en-US" dirty="0"/>
          </a:p>
        </p:txBody>
      </p:sp>
    </p:spTree>
    <p:extLst>
      <p:ext uri="{BB962C8B-B14F-4D97-AF65-F5344CB8AC3E}">
        <p14:creationId xmlns:p14="http://schemas.microsoft.com/office/powerpoint/2010/main" val="3354624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9</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11</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13</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hyperlink" Target="https://peba.sc.gov/sites/default/files/cobra_ineligibility_dependents.pdf" TargetMode="Externa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2" Type="http://schemas.openxmlformats.org/officeDocument/2006/relationships/hyperlink" Target="https://peba.sc.gov/insurance-training" TargetMode="Externa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ags" Target="../tags/tag1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peba.sc.gov/sites/default/files/cobra_sample_36month.doc" TargetMode="External"/><Relationship Id="rId2" Type="http://schemas.openxmlformats.org/officeDocument/2006/relationships/hyperlink" Target="https://peba.sc.gov/sites/default/files/cobra_sample_18month.doc" TargetMode="External"/><Relationship Id="rId1" Type="http://schemas.openxmlformats.org/officeDocument/2006/relationships/slideLayout" Target="../slideLayouts/slideLayout8.xml"/><Relationship Id="rId6" Type="http://schemas.openxmlformats.org/officeDocument/2006/relationships/hyperlink" Target="https://peba.sc.gov/monthly-premiums" TargetMode="External"/><Relationship Id="rId5" Type="http://schemas.openxmlformats.org/officeDocument/2006/relationships/hyperlink" Target="https://peba.sc.gov/sites/default/files/cobra_noe.pdf" TargetMode="External"/><Relationship Id="rId4" Type="http://schemas.openxmlformats.org/officeDocument/2006/relationships/hyperlink" Target="https://www.peba.sc.gov/sites/default/files/cobra_qualifying_event.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9.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hyperlink" Target="https://www.peba.sc.gov/sites/default/files/cobra_qualifying_event.pdf"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peba.sc.gov/sites/default/files/active_termination.pdf" TargetMode="External"/><Relationship Id="rId2" Type="http://schemas.openxmlformats.org/officeDocument/2006/relationships/hyperlink" Target="https://peba.sc.gov/sites/default/files/insurance_benefits_hours_reduced.pdf"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Second COBRA notice</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COBRA</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93F6CA9-B404-953E-0B15-165F89460EB0}"/>
              </a:ext>
            </a:extLst>
          </p:cNvPr>
          <p:cNvSpPr>
            <a:spLocks noGrp="1"/>
          </p:cNvSpPr>
          <p:nvPr>
            <p:ph type="sldNum" sz="quarter" idx="12"/>
          </p:nvPr>
        </p:nvSpPr>
        <p:spPr/>
        <p:txBody>
          <a:bodyPr/>
          <a:lstStyle/>
          <a:p>
            <a:fld id="{28024367-D536-4F59-B2ED-0E7825EDA9AF}" type="slidenum">
              <a:rPr lang="en-US" smtClean="0"/>
              <a:pPr/>
              <a:t>10</a:t>
            </a:fld>
            <a:endParaRPr lang="en-US" dirty="0"/>
          </a:p>
        </p:txBody>
      </p:sp>
      <p:sp>
        <p:nvSpPr>
          <p:cNvPr id="3" name="Content Placeholder 2">
            <a:extLst>
              <a:ext uri="{FF2B5EF4-FFF2-40B4-BE49-F238E27FC236}">
                <a16:creationId xmlns:a16="http://schemas.microsoft.com/office/drawing/2014/main" id="{523FFA7A-FDD7-F4AF-E801-A7D18FC48DBC}"/>
              </a:ext>
            </a:extLst>
          </p:cNvPr>
          <p:cNvSpPr>
            <a:spLocks noGrp="1"/>
          </p:cNvSpPr>
          <p:nvPr>
            <p:ph sz="half" idx="1"/>
          </p:nvPr>
        </p:nvSpPr>
        <p:spPr/>
        <p:txBody>
          <a:bodyPr/>
          <a:lstStyle/>
          <a:p>
            <a:r>
              <a:rPr lang="en-US" altLang="en-US"/>
              <a:t>Use </a:t>
            </a:r>
            <a:r>
              <a:rPr lang="en-US" altLang="en-US" i="1">
                <a:hlinkClick r:id="rId2"/>
              </a:rPr>
              <a:t>COBRA Ineligibility Form for Dependents</a:t>
            </a:r>
            <a:r>
              <a:rPr lang="en-US" altLang="en-US" i="1"/>
              <a:t> </a:t>
            </a:r>
            <a:r>
              <a:rPr lang="en-US" altLang="en-US"/>
              <a:t>to determine if COBRA should be offered.</a:t>
            </a:r>
          </a:p>
          <a:p>
            <a:pPr lvl="1"/>
            <a:r>
              <a:rPr lang="en-US" altLang="en-US"/>
              <a:t>Former spouse.</a:t>
            </a:r>
          </a:p>
          <a:p>
            <a:pPr lvl="1"/>
            <a:r>
              <a:rPr lang="en-US" altLang="en-US"/>
              <a:t>Ineligible child. </a:t>
            </a:r>
          </a:p>
          <a:p>
            <a:r>
              <a:rPr lang="en-US" altLang="en-US"/>
              <a:t>Retain documentation in employee’s file.</a:t>
            </a:r>
            <a:endParaRPr lang="en-US" dirty="0"/>
          </a:p>
        </p:txBody>
      </p:sp>
      <p:sp>
        <p:nvSpPr>
          <p:cNvPr id="5" name="Title 4">
            <a:extLst>
              <a:ext uri="{FF2B5EF4-FFF2-40B4-BE49-F238E27FC236}">
                <a16:creationId xmlns:a16="http://schemas.microsoft.com/office/drawing/2014/main" id="{B8BD1256-86EB-1A9D-D44F-98DBAF90F114}"/>
              </a:ext>
            </a:extLst>
          </p:cNvPr>
          <p:cNvSpPr>
            <a:spLocks noGrp="1"/>
          </p:cNvSpPr>
          <p:nvPr>
            <p:ph type="title"/>
          </p:nvPr>
        </p:nvSpPr>
        <p:spPr/>
        <p:txBody>
          <a:bodyPr>
            <a:normAutofit/>
          </a:bodyPr>
          <a:lstStyle/>
          <a:p>
            <a:r>
              <a:rPr lang="en-US" altLang="en-US" dirty="0"/>
              <a:t>COBRA ineligibility</a:t>
            </a:r>
            <a:endParaRPr lang="en-US" dirty="0"/>
          </a:p>
        </p:txBody>
      </p:sp>
    </p:spTree>
    <p:extLst>
      <p:ext uri="{BB962C8B-B14F-4D97-AF65-F5344CB8AC3E}">
        <p14:creationId xmlns:p14="http://schemas.microsoft.com/office/powerpoint/2010/main" val="1431877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344423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February 20, 2025: Spouse reports they and employee have been divorced since November 19, 2024.</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627887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Divorce reported outside of 60 days; therefore, do not offer COBRA. Spouse and employee did not comply with initial COBRA notice instructions. </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609599" y="2236612"/>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January 1, 2025: Spouse dropped from employee coverage during open enrollment</a:t>
            </a:r>
          </a:p>
          <a:p>
            <a:pPr algn="ctr"/>
            <a:r>
              <a:rPr lang="en-US" sz="2000" dirty="0">
                <a:solidFill>
                  <a:schemeClr val="tx2"/>
                </a:solidFill>
              </a:rPr>
              <a:t>(October 2024).</a:t>
            </a:r>
          </a:p>
        </p:txBody>
      </p:sp>
      <p:sp>
        <p:nvSpPr>
          <p:cNvPr id="9" name="Google Shape;418;p21">
            <a:extLst>
              <a:ext uri="{FF2B5EF4-FFF2-40B4-BE49-F238E27FC236}">
                <a16:creationId xmlns:a16="http://schemas.microsoft.com/office/drawing/2014/main" id="{97D64D87-787C-E703-410A-B5D8D4D3DD10}"/>
              </a:ext>
            </a:extLst>
          </p:cNvPr>
          <p:cNvSpPr txBox="1"/>
          <p:nvPr/>
        </p:nvSpPr>
        <p:spPr>
          <a:xfrm>
            <a:off x="9113518" y="2236611"/>
            <a:ext cx="2468880" cy="292608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Retain ineligibility form in employee’s file.</a:t>
            </a:r>
          </a:p>
        </p:txBody>
      </p:sp>
      <p:sp>
        <p:nvSpPr>
          <p:cNvPr id="4" name="Slide Number Placeholder 3"/>
          <p:cNvSpPr>
            <a:spLocks noGrp="1"/>
          </p:cNvSpPr>
          <p:nvPr>
            <p:ph type="sldNum" sz="quarter" idx="12"/>
          </p:nvPr>
        </p:nvSpPr>
        <p:spPr/>
        <p:txBody>
          <a:bodyPr/>
          <a:lstStyle/>
          <a:p>
            <a:fld id="{28024367-D536-4F59-B2ED-0E7825EDA9AF}" type="slidenum">
              <a:rPr lang="en-US" smtClean="0"/>
              <a:pPr/>
              <a:t>11</a:t>
            </a:fld>
            <a:endParaRPr lang="en-US" dirty="0"/>
          </a:p>
        </p:txBody>
      </p:sp>
      <p:sp>
        <p:nvSpPr>
          <p:cNvPr id="2" name="Title 1"/>
          <p:cNvSpPr>
            <a:spLocks noGrp="1"/>
          </p:cNvSpPr>
          <p:nvPr>
            <p:ph type="title"/>
          </p:nvPr>
        </p:nvSpPr>
        <p:spPr/>
        <p:txBody>
          <a:bodyPr/>
          <a:lstStyle/>
          <a:p>
            <a:r>
              <a:rPr lang="en-US" altLang="en-US" dirty="0"/>
              <a:t>Example of COBRA ineligibility</a:t>
            </a:r>
            <a:endParaRPr lang="en-US" dirty="0"/>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3444241" y="2236612"/>
            <a:ext cx="2468877"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6278881"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1" y="2236612"/>
            <a:ext cx="2468877"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8" name="Google Shape;416;p21">
            <a:extLst>
              <a:ext uri="{FF2B5EF4-FFF2-40B4-BE49-F238E27FC236}">
                <a16:creationId xmlns:a16="http://schemas.microsoft.com/office/drawing/2014/main" id="{10A69827-E5D9-4662-808C-ECBB86E202F9}"/>
              </a:ext>
            </a:extLst>
          </p:cNvPr>
          <p:cNvSpPr/>
          <p:nvPr/>
        </p:nvSpPr>
        <p:spPr>
          <a:xfrm rot="10800000" flipH="1">
            <a:off x="9113520" y="2236612"/>
            <a:ext cx="2468877"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a:p>
        </p:txBody>
      </p:sp>
    </p:spTree>
    <p:custDataLst>
      <p:tags r:id="rId1"/>
    </p:custDataLst>
    <p:extLst>
      <p:ext uri="{BB962C8B-B14F-4D97-AF65-F5344CB8AC3E}">
        <p14:creationId xmlns:p14="http://schemas.microsoft.com/office/powerpoint/2010/main" val="928174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262B7A-0674-A9AB-9C4D-3356679B49A4}"/>
              </a:ext>
            </a:extLst>
          </p:cNvPr>
          <p:cNvSpPr>
            <a:spLocks noGrp="1"/>
          </p:cNvSpPr>
          <p:nvPr>
            <p:ph sz="half" idx="1"/>
          </p:nvPr>
        </p:nvSpPr>
        <p:spPr/>
        <p:txBody>
          <a:bodyPr/>
          <a:lstStyle/>
          <a:p>
            <a:r>
              <a:rPr lang="en-US" altLang="en-US"/>
              <a:t>PEBA recommends mailing all notices.</a:t>
            </a:r>
          </a:p>
          <a:p>
            <a:r>
              <a:rPr lang="en-US" altLang="en-US"/>
              <a:t>Retain complete copies of all notices.</a:t>
            </a:r>
          </a:p>
          <a:p>
            <a:r>
              <a:rPr lang="en-US" altLang="en-US"/>
              <a:t>Important reminder on National Medical Support Notices:</a:t>
            </a:r>
          </a:p>
          <a:p>
            <a:pPr lvl="1"/>
            <a:r>
              <a:rPr lang="en-US" altLang="en-US"/>
              <a:t>Do not file copies of dependent notices in the employee’s file. File these notices separately. </a:t>
            </a:r>
          </a:p>
          <a:p>
            <a:pPr lvl="1"/>
            <a:r>
              <a:rPr lang="en-US" altLang="en-US"/>
              <a:t>For more information about NMSN, view the </a:t>
            </a:r>
            <a:r>
              <a:rPr lang="en-US" altLang="en-US" i="1"/>
              <a:t>Insurance Benefits Training </a:t>
            </a:r>
            <a:r>
              <a:rPr lang="en-US" altLang="en-US"/>
              <a:t>at </a:t>
            </a:r>
            <a:r>
              <a:rPr lang="en-US" altLang="en-US">
                <a:hlinkClick r:id="rId2"/>
              </a:rPr>
              <a:t>peba.sc.gov/insurance-training</a:t>
            </a:r>
            <a:r>
              <a:rPr lang="en-US" altLang="en-US"/>
              <a:t>. </a:t>
            </a:r>
            <a:endParaRPr lang="en-US" altLang="en-US" dirty="0"/>
          </a:p>
        </p:txBody>
      </p:sp>
      <p:sp>
        <p:nvSpPr>
          <p:cNvPr id="3" name="Title 2">
            <a:extLst>
              <a:ext uri="{FF2B5EF4-FFF2-40B4-BE49-F238E27FC236}">
                <a16:creationId xmlns:a16="http://schemas.microsoft.com/office/drawing/2014/main" id="{7C5828EC-D3D4-2E58-09F2-EC491EC998A9}"/>
              </a:ext>
            </a:extLst>
          </p:cNvPr>
          <p:cNvSpPr>
            <a:spLocks noGrp="1"/>
          </p:cNvSpPr>
          <p:nvPr>
            <p:ph type="title"/>
          </p:nvPr>
        </p:nvSpPr>
        <p:spPr/>
        <p:txBody>
          <a:bodyPr/>
          <a:lstStyle/>
          <a:p>
            <a:r>
              <a:rPr lang="en-US" dirty="0"/>
              <a:t>Tips</a:t>
            </a:r>
          </a:p>
        </p:txBody>
      </p:sp>
      <p:sp>
        <p:nvSpPr>
          <p:cNvPr id="4" name="Slide Number Placeholder 3">
            <a:extLst>
              <a:ext uri="{FF2B5EF4-FFF2-40B4-BE49-F238E27FC236}">
                <a16:creationId xmlns:a16="http://schemas.microsoft.com/office/drawing/2014/main" id="{E335F787-07C3-E7EF-5AEC-19D88B021A19}"/>
              </a:ext>
            </a:extLst>
          </p:cNvPr>
          <p:cNvSpPr>
            <a:spLocks noGrp="1"/>
          </p:cNvSpPr>
          <p:nvPr>
            <p:ph type="sldNum" sz="quarter" idx="12"/>
          </p:nvPr>
        </p:nvSpPr>
        <p:spPr/>
        <p:txBody>
          <a:bodyPr/>
          <a:lstStyle/>
          <a:p>
            <a:fld id="{28024367-D536-4F59-B2ED-0E7825EDA9AF}" type="slidenum">
              <a:rPr lang="en-US" smtClean="0"/>
              <a:pPr/>
              <a:t>12</a:t>
            </a:fld>
            <a:endParaRPr lang="en-US" dirty="0"/>
          </a:p>
        </p:txBody>
      </p:sp>
    </p:spTree>
    <p:extLst>
      <p:ext uri="{BB962C8B-B14F-4D97-AF65-F5344CB8AC3E}">
        <p14:creationId xmlns:p14="http://schemas.microsoft.com/office/powerpoint/2010/main" val="2401128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13</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D5EE51-A0EA-96AE-EC75-75094771FC6D}"/>
              </a:ext>
            </a:extLst>
          </p:cNvPr>
          <p:cNvSpPr>
            <a:spLocks noGrp="1"/>
          </p:cNvSpPr>
          <p:nvPr>
            <p:ph sz="half" idx="1"/>
          </p:nvPr>
        </p:nvSpPr>
        <p:spPr>
          <a:xfrm>
            <a:off x="609599" y="2917779"/>
            <a:ext cx="5866015" cy="3373294"/>
          </a:xfrm>
        </p:spPr>
        <p:txBody>
          <a:bodyPr>
            <a:normAutofit fontScale="92500" lnSpcReduction="10000"/>
          </a:bodyPr>
          <a:lstStyle/>
          <a:p>
            <a:r>
              <a:rPr lang="en-US" altLang="en-US"/>
              <a:t>Advises individuals of their rights and responsibilities to continue coverage under COBRA.</a:t>
            </a:r>
          </a:p>
          <a:p>
            <a:r>
              <a:rPr lang="en-US" altLang="en-US"/>
              <a:t>Explains procedures for electing coverage.</a:t>
            </a:r>
          </a:p>
          <a:p>
            <a:r>
              <a:rPr lang="en-US" altLang="en-US" i="1">
                <a:hlinkClick r:id="rId2"/>
              </a:rPr>
              <a:t>COBRA sample 18-month instruction sheet and notification letter</a:t>
            </a:r>
            <a:r>
              <a:rPr lang="en-US" altLang="en-US" i="1"/>
              <a:t>.</a:t>
            </a:r>
          </a:p>
          <a:p>
            <a:r>
              <a:rPr lang="en-US" altLang="en-US" i="1">
                <a:hlinkClick r:id="rId3"/>
              </a:rPr>
              <a:t>COBRA sample 36-month instruction sheet and notification letter</a:t>
            </a:r>
            <a:r>
              <a:rPr lang="en-US" altLang="en-US" i="1"/>
              <a:t>.</a:t>
            </a:r>
          </a:p>
          <a:p>
            <a:pPr lvl="1"/>
            <a:r>
              <a:rPr lang="en-US" altLang="en-US"/>
              <a:t>Qualified beneficiary must report event to COBRA administrator on the </a:t>
            </a:r>
            <a:r>
              <a:rPr lang="en-US" altLang="en-US" i="1">
                <a:hlinkClick r:id="rId4"/>
              </a:rPr>
              <a:t>Notice of COBRA Qualifying Event</a:t>
            </a:r>
            <a:r>
              <a:rPr lang="en-US" altLang="en-US"/>
              <a:t>. </a:t>
            </a:r>
          </a:p>
          <a:p>
            <a:r>
              <a:rPr lang="en-US" altLang="en-US"/>
              <a:t>Include </a:t>
            </a:r>
            <a:r>
              <a:rPr lang="en-US" altLang="en-US" i="1">
                <a:hlinkClick r:id="rId5"/>
              </a:rPr>
              <a:t>COBRA Notice of Election</a:t>
            </a:r>
            <a:r>
              <a:rPr lang="en-US" altLang="en-US" i="1"/>
              <a:t> </a:t>
            </a:r>
            <a:r>
              <a:rPr lang="en-US" altLang="en-US"/>
              <a:t>form.</a:t>
            </a:r>
          </a:p>
          <a:p>
            <a:r>
              <a:rPr lang="en-US" altLang="en-US"/>
              <a:t>Include copy of current </a:t>
            </a:r>
            <a:r>
              <a:rPr lang="en-US" altLang="en-US">
                <a:hlinkClick r:id="rId6"/>
              </a:rPr>
              <a:t>COBRA premiums</a:t>
            </a:r>
            <a:r>
              <a:rPr lang="en-US" altLang="en-US"/>
              <a:t>.</a:t>
            </a:r>
            <a:endParaRPr lang="en-US" altLang="en-US" dirty="0"/>
          </a:p>
        </p:txBody>
      </p:sp>
      <p:sp>
        <p:nvSpPr>
          <p:cNvPr id="3" name="Title 2">
            <a:extLst>
              <a:ext uri="{FF2B5EF4-FFF2-40B4-BE49-F238E27FC236}">
                <a16:creationId xmlns:a16="http://schemas.microsoft.com/office/drawing/2014/main" id="{AF423298-24BA-A3D7-3462-70588916A20C}"/>
              </a:ext>
            </a:extLst>
          </p:cNvPr>
          <p:cNvSpPr>
            <a:spLocks noGrp="1"/>
          </p:cNvSpPr>
          <p:nvPr>
            <p:ph type="title"/>
          </p:nvPr>
        </p:nvSpPr>
        <p:spPr>
          <a:xfrm>
            <a:off x="609600" y="228599"/>
            <a:ext cx="4702234" cy="2223655"/>
          </a:xfrm>
        </p:spPr>
        <p:txBody>
          <a:bodyPr/>
          <a:lstStyle/>
          <a:p>
            <a:r>
              <a:rPr lang="en-US" altLang="en-US"/>
              <a:t>Second COBRA notice</a:t>
            </a:r>
            <a:endParaRPr lang="en-US" dirty="0"/>
          </a:p>
        </p:txBody>
      </p:sp>
      <p:sp>
        <p:nvSpPr>
          <p:cNvPr id="4" name="Slide Number Placeholder 3">
            <a:extLst>
              <a:ext uri="{FF2B5EF4-FFF2-40B4-BE49-F238E27FC236}">
                <a16:creationId xmlns:a16="http://schemas.microsoft.com/office/drawing/2014/main" id="{456DAADB-0DF7-2879-C714-90B4E3B2A7E1}"/>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3128890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CB477B9-D81A-EDAC-3F36-218126366B09}"/>
              </a:ext>
            </a:extLst>
          </p:cNvPr>
          <p:cNvSpPr>
            <a:spLocks noGrp="1"/>
          </p:cNvSpPr>
          <p:nvPr>
            <p:ph type="title"/>
          </p:nvPr>
        </p:nvSpPr>
        <p:spPr>
          <a:xfrm>
            <a:off x="609600" y="228599"/>
            <a:ext cx="9598430" cy="1724899"/>
          </a:xfrm>
        </p:spPr>
        <p:txBody>
          <a:bodyPr/>
          <a:lstStyle/>
          <a:p>
            <a:r>
              <a:rPr lang="en-US" altLang="en-US" dirty="0"/>
              <a:t>18-month qualifying events</a:t>
            </a:r>
            <a:endParaRPr lang="en-US" dirty="0"/>
          </a:p>
        </p:txBody>
      </p:sp>
      <p:sp>
        <p:nvSpPr>
          <p:cNvPr id="17" name="Content Placeholder 16">
            <a:extLst>
              <a:ext uri="{FF2B5EF4-FFF2-40B4-BE49-F238E27FC236}">
                <a16:creationId xmlns:a16="http://schemas.microsoft.com/office/drawing/2014/main" id="{2B92231B-E5AD-B768-5727-D3AB9C92B4FF}"/>
              </a:ext>
            </a:extLst>
          </p:cNvPr>
          <p:cNvSpPr>
            <a:spLocks noGrp="1"/>
          </p:cNvSpPr>
          <p:nvPr>
            <p:ph idx="1"/>
          </p:nvPr>
        </p:nvSpPr>
        <p:spPr>
          <a:xfrm>
            <a:off x="609600" y="2510455"/>
            <a:ext cx="10972800" cy="3790590"/>
          </a:xfrm>
        </p:spPr>
        <p:txBody>
          <a:bodyPr>
            <a:normAutofit/>
          </a:bodyPr>
          <a:lstStyle/>
          <a:p>
            <a:r>
              <a:rPr lang="en-US" altLang="en-US" dirty="0"/>
              <a:t>Termination of employment.</a:t>
            </a:r>
          </a:p>
          <a:p>
            <a:r>
              <a:rPr lang="en-US" altLang="en-US" dirty="0"/>
              <a:t>Transfer to another employer offering PEBA insurance coverage.</a:t>
            </a:r>
          </a:p>
          <a:p>
            <a:r>
              <a:rPr lang="en-US" altLang="en-US" dirty="0"/>
              <a:t>Retirement.</a:t>
            </a:r>
          </a:p>
          <a:p>
            <a:r>
              <a:rPr lang="en-US" altLang="en-US" dirty="0"/>
              <a:t>Reduction in hours (not in a stability period or no longer eligible at the end of the Initial or Standard Stability period).</a:t>
            </a:r>
          </a:p>
          <a:p>
            <a:r>
              <a:rPr lang="en-US" altLang="en-US" dirty="0"/>
              <a:t>If employee is terminated due to gross misconduct, ask your legal counsel before offering COBRA.</a:t>
            </a:r>
          </a:p>
          <a:p>
            <a:pPr lvl="1"/>
            <a:r>
              <a:rPr lang="en-US" altLang="en-US" dirty="0"/>
              <a:t>If employee is determined to be ineligible for COBRA, qualified beneficiaries are also ineligible for COBRA. </a:t>
            </a:r>
          </a:p>
        </p:txBody>
      </p:sp>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943446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600" y="1601044"/>
            <a:ext cx="3338945" cy="4690027"/>
          </a:xfrm>
        </p:spPr>
        <p:txBody>
          <a:bodyPr>
            <a:normAutofit/>
          </a:bodyPr>
          <a:lstStyle/>
          <a:p>
            <a:r>
              <a:rPr lang="en-US" altLang="en-US" dirty="0"/>
              <a:t>If employee is not within a stability period, is no longer eligible for coverage at the end of a stability period or on protected leave, a reduction of hours (below 30 hours per week) makes the employee ineligible for insurance benefits.</a:t>
            </a:r>
          </a:p>
          <a:p>
            <a:r>
              <a:rPr lang="en-US" altLang="en-US" dirty="0"/>
              <a:t>Employer should terminate coverage due to no longer being eligible for insurance benefits and offer COBRA.</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599" y="228600"/>
            <a:ext cx="5181601" cy="1049898"/>
          </a:xfrm>
        </p:spPr>
        <p:txBody>
          <a:bodyPr/>
          <a:lstStyle/>
          <a:p>
            <a:r>
              <a:rPr lang="en-US" altLang="en-US" dirty="0"/>
              <a:t>Unpaid leave or reduction of hours</a:t>
            </a:r>
            <a:endParaRPr lang="en-US" dirty="0"/>
          </a:p>
        </p:txBody>
      </p:sp>
    </p:spTree>
    <p:custDataLst>
      <p:tags r:id="rId1"/>
    </p:custDataLst>
    <p:extLst>
      <p:ext uri="{BB962C8B-B14F-4D97-AF65-F5344CB8AC3E}">
        <p14:creationId xmlns:p14="http://schemas.microsoft.com/office/powerpoint/2010/main" val="1114921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p:txBody>
          <a:bodyPr/>
          <a:lstStyle/>
          <a:p>
            <a:r>
              <a:rPr lang="en-US" altLang="en-US"/>
              <a:t>36-month qualifying events</a:t>
            </a:r>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6</a:t>
            </a:fld>
            <a:endParaRPr lang="en-US" dirty="0"/>
          </a:p>
        </p:txBody>
      </p:sp>
      <p:sp>
        <p:nvSpPr>
          <p:cNvPr id="12" name="Content Placeholder 11">
            <a:extLst>
              <a:ext uri="{FF2B5EF4-FFF2-40B4-BE49-F238E27FC236}">
                <a16:creationId xmlns:a16="http://schemas.microsoft.com/office/drawing/2014/main" id="{1E7C0B67-7A35-DA73-E9B8-5EB74F941973}"/>
              </a:ext>
            </a:extLst>
          </p:cNvPr>
          <p:cNvSpPr>
            <a:spLocks noGrp="1"/>
          </p:cNvSpPr>
          <p:nvPr>
            <p:ph sz="half" idx="13"/>
          </p:nvPr>
        </p:nvSpPr>
        <p:spPr/>
        <p:txBody>
          <a:bodyPr/>
          <a:lstStyle/>
          <a:p>
            <a:r>
              <a:rPr lang="en-US" altLang="en-US"/>
              <a:t>Divorce or legal separation.</a:t>
            </a:r>
            <a:r>
              <a:rPr lang="en-US" altLang="en-US" baseline="30000"/>
              <a:t>1</a:t>
            </a:r>
          </a:p>
          <a:p>
            <a:r>
              <a:rPr lang="en-US" altLang="en-US"/>
              <a:t>A surviving spouse remarries. </a:t>
            </a:r>
          </a:p>
          <a:p>
            <a:pPr lvl="1"/>
            <a:r>
              <a:rPr lang="en-US" altLang="en-US"/>
              <a:t>If surviving spouse has been on survivor coverage less than 36 months from the COBRA event (employee/retiree death), spouse can continue COBRA coverage for up to 36 months from COBRA qualifying event.</a:t>
            </a:r>
          </a:p>
          <a:p>
            <a:pPr lvl="1"/>
            <a:r>
              <a:rPr lang="en-US" altLang="en-US"/>
              <a:t>If surviving spouse has been on coverage more than 36 months, do not offer COBRA.  </a:t>
            </a:r>
          </a:p>
          <a:p>
            <a:endParaRPr lang="en-US" dirty="0"/>
          </a:p>
        </p:txBody>
      </p:sp>
      <p:sp>
        <p:nvSpPr>
          <p:cNvPr id="20" name="Content Placeholder 19">
            <a:extLst>
              <a:ext uri="{FF2B5EF4-FFF2-40B4-BE49-F238E27FC236}">
                <a16:creationId xmlns:a16="http://schemas.microsoft.com/office/drawing/2014/main" id="{8DA0C133-4754-2193-7517-6DC737EC2ACD}"/>
              </a:ext>
            </a:extLst>
          </p:cNvPr>
          <p:cNvSpPr>
            <a:spLocks noGrp="1"/>
          </p:cNvSpPr>
          <p:nvPr>
            <p:ph sz="half" idx="2"/>
          </p:nvPr>
        </p:nvSpPr>
        <p:spPr/>
        <p:txBody>
          <a:bodyPr>
            <a:normAutofit/>
          </a:bodyPr>
          <a:lstStyle/>
          <a:p>
            <a:r>
              <a:rPr lang="en-US" altLang="en-US" dirty="0"/>
              <a:t>Child loses eligibility as dependent.</a:t>
            </a:r>
          </a:p>
          <a:p>
            <a:r>
              <a:rPr lang="en-US" altLang="en-US" dirty="0"/>
              <a:t>Death of employee or retiree.</a:t>
            </a:r>
          </a:p>
          <a:p>
            <a:r>
              <a:rPr lang="en-US" altLang="en-US" dirty="0"/>
              <a:t>Employees and their dependents who lose eligibility due to military leave.</a:t>
            </a:r>
          </a:p>
        </p:txBody>
      </p:sp>
      <p:sp>
        <p:nvSpPr>
          <p:cNvPr id="11" name="Rectangle 10">
            <a:extLst>
              <a:ext uri="{FF2B5EF4-FFF2-40B4-BE49-F238E27FC236}">
                <a16:creationId xmlns:a16="http://schemas.microsoft.com/office/drawing/2014/main" id="{268A7B9F-6121-092C-F358-3B1D836F0228}"/>
              </a:ext>
            </a:extLst>
          </p:cNvPr>
          <p:cNvSpPr>
            <a:spLocks noChangeArrowheads="1"/>
          </p:cNvSpPr>
          <p:nvPr/>
        </p:nvSpPr>
        <p:spPr bwMode="auto">
          <a:xfrm>
            <a:off x="609600" y="6069013"/>
            <a:ext cx="51816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1000" baseline="30000" dirty="0">
                <a:solidFill>
                  <a:schemeClr val="tx2"/>
                </a:solidFill>
              </a:rPr>
              <a:t>1</a:t>
            </a:r>
            <a:r>
              <a:rPr lang="en-US" sz="1000" dirty="0">
                <a:solidFill>
                  <a:schemeClr val="tx2"/>
                </a:solidFill>
              </a:rPr>
              <a:t>Only in jurisdictions that recognize legal separation; South Carolina does not.</a:t>
            </a:r>
          </a:p>
        </p:txBody>
      </p:sp>
    </p:spTree>
    <p:custDataLst>
      <p:tags r:id="rId1"/>
    </p:custDataLst>
    <p:extLst>
      <p:ext uri="{BB962C8B-B14F-4D97-AF65-F5344CB8AC3E}">
        <p14:creationId xmlns:p14="http://schemas.microsoft.com/office/powerpoint/2010/main" val="4171144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C9C0E64-4A7A-6361-AC2E-1BB2BE1E01FF}"/>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
        <p:nvSpPr>
          <p:cNvPr id="2" name="Content Placeholder 1">
            <a:extLst>
              <a:ext uri="{FF2B5EF4-FFF2-40B4-BE49-F238E27FC236}">
                <a16:creationId xmlns:a16="http://schemas.microsoft.com/office/drawing/2014/main" id="{93FCF449-1A3F-BB4F-E7C1-5E275CBD765E}"/>
              </a:ext>
            </a:extLst>
          </p:cNvPr>
          <p:cNvSpPr>
            <a:spLocks noGrp="1"/>
          </p:cNvSpPr>
          <p:nvPr>
            <p:ph sz="half" idx="1"/>
          </p:nvPr>
        </p:nvSpPr>
        <p:spPr>
          <a:xfrm>
            <a:off x="609600" y="1611018"/>
            <a:ext cx="10972798" cy="4690026"/>
          </a:xfrm>
        </p:spPr>
        <p:txBody>
          <a:bodyPr>
            <a:normAutofit/>
          </a:bodyPr>
          <a:lstStyle/>
          <a:p>
            <a:r>
              <a:rPr lang="en-US" altLang="en-US"/>
              <a:t>In cases of divorce or if a child ceases to qualify as an eligible dependent, the Plan must be notified within 60 days after: </a:t>
            </a:r>
          </a:p>
          <a:p>
            <a:pPr lvl="1"/>
            <a:r>
              <a:rPr lang="en-US" altLang="en-US"/>
              <a:t>The date of the qualifying event; or </a:t>
            </a:r>
          </a:p>
          <a:p>
            <a:pPr lvl="1"/>
            <a:r>
              <a:rPr lang="en-US" altLang="en-US"/>
              <a:t>The date the dependent would lose coverage on account of the qualifying event, whichever is later.</a:t>
            </a:r>
          </a:p>
          <a:p>
            <a:r>
              <a:rPr lang="en-US" altLang="en-US"/>
              <a:t>After Day 60, the dependent is no longer eligible for COBRA coverage. Employer should complete </a:t>
            </a:r>
            <a:r>
              <a:rPr lang="en-US" altLang="en-US" i="1"/>
              <a:t>COBRA Ineligibility Form for Dependents </a:t>
            </a:r>
            <a:r>
              <a:rPr lang="en-US" altLang="en-US"/>
              <a:t>and place in employee's file.</a:t>
            </a:r>
          </a:p>
          <a:p>
            <a:r>
              <a:rPr lang="en-US" altLang="en-US"/>
              <a:t>Qualified beneficiary must report event to COBRA administrator on the </a:t>
            </a:r>
            <a:r>
              <a:rPr lang="en-US" altLang="en-US" i="1">
                <a:hlinkClick r:id="rId2"/>
              </a:rPr>
              <a:t>Notice of COBRA Qualifying Event</a:t>
            </a:r>
            <a:r>
              <a:rPr lang="en-US" altLang="en-US"/>
              <a:t>.</a:t>
            </a:r>
            <a:endParaRPr lang="en-US" altLang="en-US" dirty="0"/>
          </a:p>
        </p:txBody>
      </p:sp>
      <p:sp>
        <p:nvSpPr>
          <p:cNvPr id="11" name="Title 10">
            <a:extLst>
              <a:ext uri="{FF2B5EF4-FFF2-40B4-BE49-F238E27FC236}">
                <a16:creationId xmlns:a16="http://schemas.microsoft.com/office/drawing/2014/main" id="{B8C51DC0-257D-CAFD-3CB5-B1CF8470C8FB}"/>
              </a:ext>
            </a:extLst>
          </p:cNvPr>
          <p:cNvSpPr>
            <a:spLocks noGrp="1"/>
          </p:cNvSpPr>
          <p:nvPr>
            <p:ph type="title"/>
          </p:nvPr>
        </p:nvSpPr>
        <p:spPr/>
        <p:txBody>
          <a:bodyPr/>
          <a:lstStyle/>
          <a:p>
            <a:r>
              <a:rPr lang="en-US" altLang="en-US" dirty="0"/>
              <a:t>60-day notification rule</a:t>
            </a:r>
            <a:endParaRPr lang="en-US" dirty="0"/>
          </a:p>
        </p:txBody>
      </p:sp>
    </p:spTree>
    <p:extLst>
      <p:ext uri="{BB962C8B-B14F-4D97-AF65-F5344CB8AC3E}">
        <p14:creationId xmlns:p14="http://schemas.microsoft.com/office/powerpoint/2010/main" val="2118454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F9E0AB-5D4C-71B4-11D4-D4FC228E26A0}"/>
              </a:ext>
            </a:extLst>
          </p:cNvPr>
          <p:cNvSpPr>
            <a:spLocks noGrp="1"/>
          </p:cNvSpPr>
          <p:nvPr>
            <p:ph sz="half" idx="1"/>
          </p:nvPr>
        </p:nvSpPr>
        <p:spPr>
          <a:xfrm>
            <a:off x="609600" y="2917779"/>
            <a:ext cx="3912524" cy="3373294"/>
          </a:xfrm>
        </p:spPr>
        <p:txBody>
          <a:bodyPr/>
          <a:lstStyle/>
          <a:p>
            <a:pPr marL="0" indent="0">
              <a:buNone/>
            </a:pPr>
            <a:r>
              <a:rPr lang="en-US" altLang="en-US" sz="2400" b="1" dirty="0">
                <a:latin typeface="Times New Roman" panose="02020603050405020304" pitchFamily="18" charset="0"/>
                <a:cs typeface="Times New Roman" panose="02020603050405020304" pitchFamily="18" charset="0"/>
              </a:rPr>
              <a:t>Continue coverage</a:t>
            </a:r>
          </a:p>
          <a:p>
            <a:r>
              <a:rPr lang="en-US" altLang="en-US" dirty="0"/>
              <a:t>Send nothing to PEBA.</a:t>
            </a:r>
          </a:p>
          <a:p>
            <a:r>
              <a:rPr lang="en-US" altLang="en-US" dirty="0"/>
              <a:t>Obtain written permission from employee to continue coverage and bill for employee’s/subscriber’s share of premiums.</a:t>
            </a:r>
          </a:p>
          <a:p>
            <a:r>
              <a:rPr lang="en-US" altLang="en-US" dirty="0"/>
              <a:t>Provide </a:t>
            </a:r>
            <a:r>
              <a:rPr lang="en-US" altLang="en-US" dirty="0">
                <a:hlinkClick r:id="rId2">
                  <a:extLst>
                    <a:ext uri="{A12FA001-AC4F-418D-AE19-62706E023703}">
                      <ahyp:hlinkClr xmlns:ahyp="http://schemas.microsoft.com/office/drawing/2018/hyperlinkcolor" val="tx"/>
                    </a:ext>
                  </a:extLst>
                </a:hlinkClick>
              </a:rPr>
              <a:t>Your insurance benefits when your hours are reduced</a:t>
            </a:r>
            <a:r>
              <a:rPr lang="en-US" altLang="en-US" dirty="0"/>
              <a:t> notice.</a:t>
            </a:r>
          </a:p>
          <a:p>
            <a:endParaRPr lang="en-US" dirty="0"/>
          </a:p>
        </p:txBody>
      </p:sp>
      <p:sp>
        <p:nvSpPr>
          <p:cNvPr id="9" name="Content Placeholder 8">
            <a:extLst>
              <a:ext uri="{FF2B5EF4-FFF2-40B4-BE49-F238E27FC236}">
                <a16:creationId xmlns:a16="http://schemas.microsoft.com/office/drawing/2014/main" id="{F8BA8958-C273-C006-6B8B-6BA9B9C04866}"/>
              </a:ext>
            </a:extLst>
          </p:cNvPr>
          <p:cNvSpPr>
            <a:spLocks noGrp="1"/>
          </p:cNvSpPr>
          <p:nvPr>
            <p:ph sz="half" idx="2"/>
          </p:nvPr>
        </p:nvSpPr>
        <p:spPr/>
        <p:txBody>
          <a:bodyPr/>
          <a:lstStyle/>
          <a:p>
            <a:pPr marL="0" indent="0">
              <a:buNone/>
            </a:pPr>
            <a:r>
              <a:rPr lang="en-US" altLang="en-US" sz="2400" b="1" dirty="0">
                <a:latin typeface="Times New Roman" panose="02020603050405020304" pitchFamily="18" charset="0"/>
                <a:cs typeface="Times New Roman" panose="02020603050405020304" pitchFamily="18" charset="0"/>
              </a:rPr>
              <a:t>Cancel coverage</a:t>
            </a:r>
          </a:p>
          <a:p>
            <a:r>
              <a:rPr lang="en-US" altLang="en-US" dirty="0"/>
              <a:t>Complete </a:t>
            </a:r>
            <a:r>
              <a:rPr lang="en-US" altLang="en-US" i="1" dirty="0">
                <a:hlinkClick r:id="rId3"/>
              </a:rPr>
              <a:t>Active Termination Form</a:t>
            </a:r>
            <a:r>
              <a:rPr lang="en-US" altLang="en-US" dirty="0"/>
              <a:t>.</a:t>
            </a:r>
          </a:p>
          <a:p>
            <a:r>
              <a:rPr lang="en-US" altLang="en-US" dirty="0"/>
              <a:t>Attach a copy of military orders.</a:t>
            </a:r>
          </a:p>
          <a:p>
            <a:r>
              <a:rPr lang="en-US" altLang="en-US" dirty="0"/>
              <a:t>Provide </a:t>
            </a:r>
            <a:r>
              <a:rPr lang="en-US" altLang="en-US" dirty="0">
                <a:hlinkClick r:id="rId2"/>
              </a:rPr>
              <a:t>Your insurance benefits when your hours are reduced</a:t>
            </a:r>
            <a:r>
              <a:rPr lang="en-US" altLang="en-US" dirty="0"/>
              <a:t> notice.</a:t>
            </a:r>
          </a:p>
          <a:p>
            <a:r>
              <a:rPr lang="en-US" altLang="en-US" dirty="0"/>
              <a:t>Offer 36 months of COBRA and conversion information, if applicable.</a:t>
            </a:r>
            <a:endParaRPr lang="en-US" dirty="0"/>
          </a:p>
        </p:txBody>
      </p:sp>
      <p:sp>
        <p:nvSpPr>
          <p:cNvPr id="8" name="Title 7">
            <a:extLst>
              <a:ext uri="{FF2B5EF4-FFF2-40B4-BE49-F238E27FC236}">
                <a16:creationId xmlns:a16="http://schemas.microsoft.com/office/drawing/2014/main" id="{079D13F6-DFD1-9B1D-BDDC-8903EA253055}"/>
              </a:ext>
            </a:extLst>
          </p:cNvPr>
          <p:cNvSpPr>
            <a:spLocks noGrp="1"/>
          </p:cNvSpPr>
          <p:nvPr>
            <p:ph type="title"/>
          </p:nvPr>
        </p:nvSpPr>
        <p:spPr/>
        <p:txBody>
          <a:bodyPr/>
          <a:lstStyle/>
          <a:p>
            <a:r>
              <a:rPr lang="en-US" altLang="en-US" dirty="0"/>
              <a:t>Military leave</a:t>
            </a:r>
            <a:endParaRPr lang="en-US" dirty="0"/>
          </a:p>
        </p:txBody>
      </p:sp>
      <p:sp>
        <p:nvSpPr>
          <p:cNvPr id="5" name="Slide Number Placeholder 4">
            <a:extLst>
              <a:ext uri="{FF2B5EF4-FFF2-40B4-BE49-F238E27FC236}">
                <a16:creationId xmlns:a16="http://schemas.microsoft.com/office/drawing/2014/main" id="{3DF5D10F-247F-C76F-67D7-76E1D5C3233B}"/>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8</a:t>
            </a:fld>
            <a:endParaRPr lang="en-US" dirty="0"/>
          </a:p>
        </p:txBody>
      </p:sp>
    </p:spTree>
    <p:extLst>
      <p:ext uri="{BB962C8B-B14F-4D97-AF65-F5344CB8AC3E}">
        <p14:creationId xmlns:p14="http://schemas.microsoft.com/office/powerpoint/2010/main" val="3267580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8546DE01-169C-303C-A994-9D8FCD02A8C1}"/>
              </a:ext>
            </a:extLst>
          </p:cNvPr>
          <p:cNvSpPr>
            <a:spLocks noGrp="1"/>
          </p:cNvSpPr>
          <p:nvPr>
            <p:ph sz="half" idx="1"/>
          </p:nvPr>
        </p:nvSpPr>
        <p:spPr/>
        <p:txBody>
          <a:bodyPr/>
          <a:lstStyle/>
          <a:p>
            <a:pPr marL="0" indent="0">
              <a:buNone/>
            </a:pPr>
            <a:r>
              <a:rPr lang="en-US" altLang="en-US" sz="2400" b="1" dirty="0">
                <a:latin typeface="Times New Roman" panose="02020603050405020304" pitchFamily="18" charset="0"/>
                <a:cs typeface="Times New Roman" panose="02020603050405020304" pitchFamily="18" charset="0"/>
              </a:rPr>
              <a:t>18-month notice</a:t>
            </a:r>
          </a:p>
          <a:p>
            <a:r>
              <a:rPr lang="en-US" altLang="en-US" dirty="0"/>
              <a:t>Must send notice to employee and qualified beneficiaries within 14 days of qualifying event.</a:t>
            </a:r>
          </a:p>
          <a:p>
            <a:r>
              <a:rPr lang="en-US" altLang="en-US" dirty="0"/>
              <a:t>Subscriber may elect COBRA coverage within 60 days of:</a:t>
            </a:r>
          </a:p>
          <a:p>
            <a:pPr lvl="1"/>
            <a:r>
              <a:rPr lang="en-US" altLang="en-US" dirty="0"/>
              <a:t>Loss of coverage; or</a:t>
            </a:r>
          </a:p>
          <a:p>
            <a:pPr lvl="1"/>
            <a:r>
              <a:rPr lang="en-US" altLang="en-US" dirty="0"/>
              <a:t>COBRA notification, whichever is later.</a:t>
            </a:r>
          </a:p>
          <a:p>
            <a:endParaRPr lang="en-US" dirty="0"/>
          </a:p>
        </p:txBody>
      </p:sp>
      <p:sp>
        <p:nvSpPr>
          <p:cNvPr id="16" name="Content Placeholder 15">
            <a:extLst>
              <a:ext uri="{FF2B5EF4-FFF2-40B4-BE49-F238E27FC236}">
                <a16:creationId xmlns:a16="http://schemas.microsoft.com/office/drawing/2014/main" id="{01F28309-3BFE-E8AE-F54D-AE78F92B4A32}"/>
              </a:ext>
            </a:extLst>
          </p:cNvPr>
          <p:cNvSpPr>
            <a:spLocks noGrp="1"/>
          </p:cNvSpPr>
          <p:nvPr>
            <p:ph sz="half" idx="2"/>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36-month notice</a:t>
            </a:r>
          </a:p>
          <a:p>
            <a:r>
              <a:rPr lang="en-US" dirty="0"/>
              <a:t>Must send notice to qualified beneficiary within 14 days of qualifying event.</a:t>
            </a:r>
          </a:p>
          <a:p>
            <a:r>
              <a:rPr lang="en-US" dirty="0"/>
              <a:t>Subscriber may elect COBRA coverage within 60 days of:</a:t>
            </a:r>
          </a:p>
          <a:p>
            <a:pPr lvl="1"/>
            <a:r>
              <a:rPr lang="en-US" dirty="0"/>
              <a:t>Loss of coverage; or</a:t>
            </a:r>
          </a:p>
          <a:p>
            <a:pPr lvl="1"/>
            <a:r>
              <a:rPr lang="en-US" dirty="0"/>
              <a:t>COBRA notification, whichever is later.</a:t>
            </a:r>
          </a:p>
          <a:p>
            <a:endParaRPr lang="en-US" dirty="0"/>
          </a:p>
        </p:txBody>
      </p:sp>
      <p:sp>
        <p:nvSpPr>
          <p:cNvPr id="4" name="Slide Number Placeholder 3"/>
          <p:cNvSpPr>
            <a:spLocks noGrp="1"/>
          </p:cNvSpPr>
          <p:nvPr>
            <p:ph type="sldNum" sz="quarter" idx="12"/>
          </p:nvPr>
        </p:nvSpPr>
        <p:spPr/>
        <p:txBody>
          <a:bodyPr/>
          <a:lstStyle/>
          <a:p>
            <a:fld id="{28024367-D536-4F59-B2ED-0E7825EDA9AF}" type="slidenum">
              <a:rPr lang="en-US" smtClean="0"/>
              <a:pPr/>
              <a:t>9</a:t>
            </a:fld>
            <a:endParaRPr lang="en-US" dirty="0"/>
          </a:p>
        </p:txBody>
      </p:sp>
      <p:sp>
        <p:nvSpPr>
          <p:cNvPr id="2" name="Title 1"/>
          <p:cNvSpPr>
            <a:spLocks noGrp="1"/>
          </p:cNvSpPr>
          <p:nvPr>
            <p:ph type="title"/>
          </p:nvPr>
        </p:nvSpPr>
        <p:spPr/>
        <p:txBody>
          <a:bodyPr/>
          <a:lstStyle/>
          <a:p>
            <a:r>
              <a:rPr lang="en-US" dirty="0"/>
              <a:t>When to send notices</a:t>
            </a:r>
          </a:p>
        </p:txBody>
      </p:sp>
    </p:spTree>
    <p:custDataLst>
      <p:tags r:id="rId1"/>
    </p:custDataLst>
    <p:extLst>
      <p:ext uri="{BB962C8B-B14F-4D97-AF65-F5344CB8AC3E}">
        <p14:creationId xmlns:p14="http://schemas.microsoft.com/office/powerpoint/2010/main" val="32245573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11.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12.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9.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23384</TotalTime>
  <Words>922</Words>
  <Application>Microsoft Office PowerPoint</Application>
  <PresentationFormat>Widescreen</PresentationFormat>
  <Paragraphs>101</Paragraphs>
  <Slides>13</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Roboto</vt:lpstr>
      <vt:lpstr>Times New Roman</vt:lpstr>
      <vt:lpstr>Tw Cen MT Condensed</vt:lpstr>
      <vt:lpstr>2_Office Theme</vt:lpstr>
      <vt:lpstr>Second COBRA notice</vt:lpstr>
      <vt:lpstr>Important information</vt:lpstr>
      <vt:lpstr>Second COBRA notice</vt:lpstr>
      <vt:lpstr>18-month qualifying events</vt:lpstr>
      <vt:lpstr>Unpaid leave or reduction of hours</vt:lpstr>
      <vt:lpstr>36-month qualifying events</vt:lpstr>
      <vt:lpstr>60-day notification rule</vt:lpstr>
      <vt:lpstr>Military leave</vt:lpstr>
      <vt:lpstr>When to send notices</vt:lpstr>
      <vt:lpstr>COBRA ineligibility</vt:lpstr>
      <vt:lpstr>Example of COBRA ineligibility</vt:lpstr>
      <vt:lpstr>Tips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518</cp:revision>
  <cp:lastPrinted>2020-01-10T14:41:31Z</cp:lastPrinted>
  <dcterms:created xsi:type="dcterms:W3CDTF">2019-11-01T12:34:11Z</dcterms:created>
  <dcterms:modified xsi:type="dcterms:W3CDTF">2024-11-13T16:40:09Z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