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455" r:id="rId2"/>
    <p:sldId id="463" r:id="rId3"/>
    <p:sldId id="465" r:id="rId4"/>
    <p:sldId id="372" r:id="rId5"/>
    <p:sldId id="466" r:id="rId6"/>
    <p:sldId id="263" r:id="rId7"/>
  </p:sldIdLst>
  <p:sldSz cx="12192000" cy="6858000"/>
  <p:notesSz cx="7023100" cy="93091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144"/>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11/13/2024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11/13/2024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4</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5.xml"/><Relationship Id="rId1" Type="http://schemas.openxmlformats.org/officeDocument/2006/relationships/tags" Target="../tags/tag4.xml"/><Relationship Id="rId4" Type="http://schemas.openxmlformats.org/officeDocument/2006/relationships/hyperlink" Target="https://peba.sc.gov/sites/default/files/cobra_notice_to_terminate.pdf"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peba.sc.gov/sites/default/files/cobra_noe.pdf" TargetMode="Externa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Termination of COBRA</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COBRA</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16">
            <a:extLst>
              <a:ext uri="{FF2B5EF4-FFF2-40B4-BE49-F238E27FC236}">
                <a16:creationId xmlns:a16="http://schemas.microsoft.com/office/drawing/2014/main" id="{2B92231B-E5AD-B768-5727-D3AB9C92B4FF}"/>
              </a:ext>
            </a:extLst>
          </p:cNvPr>
          <p:cNvSpPr>
            <a:spLocks noGrp="1"/>
          </p:cNvSpPr>
          <p:nvPr>
            <p:ph sz="half" idx="1"/>
          </p:nvPr>
        </p:nvSpPr>
        <p:spPr>
          <a:xfrm>
            <a:off x="609599" y="2917779"/>
            <a:ext cx="5866015" cy="3373294"/>
          </a:xfrm>
        </p:spPr>
        <p:txBody>
          <a:bodyPr>
            <a:normAutofit/>
          </a:bodyPr>
          <a:lstStyle/>
          <a:p>
            <a:r>
              <a:rPr lang="en-US" altLang="en-US" dirty="0"/>
              <a:t>PEBA mails via first-class mail to the last known address.</a:t>
            </a:r>
          </a:p>
          <a:p>
            <a:r>
              <a:rPr lang="en-US" altLang="en-US" dirty="0"/>
              <a:t>Informs qualified beneficiaries when coverage will end.</a:t>
            </a:r>
          </a:p>
          <a:p>
            <a:r>
              <a:rPr lang="en-US" altLang="en-US" dirty="0"/>
              <a:t>Qualified beneficiaries can contact Customer Service for a copy of the </a:t>
            </a:r>
            <a:r>
              <a:rPr lang="en-US" altLang="en-US" i="1" dirty="0"/>
              <a:t>Certificate of Creditable Coverage</a:t>
            </a:r>
            <a:r>
              <a:rPr lang="en-US" altLang="en-US" dirty="0"/>
              <a:t>.</a:t>
            </a:r>
          </a:p>
          <a:p>
            <a:pPr lvl="1"/>
            <a:endParaRPr lang="en-US" altLang="en-US" dirty="0"/>
          </a:p>
        </p:txBody>
      </p:sp>
      <p:sp>
        <p:nvSpPr>
          <p:cNvPr id="5" name="Title 4">
            <a:extLst>
              <a:ext uri="{FF2B5EF4-FFF2-40B4-BE49-F238E27FC236}">
                <a16:creationId xmlns:a16="http://schemas.microsoft.com/office/drawing/2014/main" id="{6CB477B9-D81A-EDAC-3F36-218126366B09}"/>
              </a:ext>
            </a:extLst>
          </p:cNvPr>
          <p:cNvSpPr>
            <a:spLocks noGrp="1"/>
          </p:cNvSpPr>
          <p:nvPr>
            <p:ph type="title"/>
          </p:nvPr>
        </p:nvSpPr>
        <p:spPr>
          <a:xfrm>
            <a:off x="609600" y="228599"/>
            <a:ext cx="4702234" cy="2223655"/>
          </a:xfrm>
        </p:spPr>
        <p:txBody>
          <a:bodyPr/>
          <a:lstStyle/>
          <a:p>
            <a:r>
              <a:rPr lang="en-US" altLang="en-US"/>
              <a:t>Third COBRA notice</a:t>
            </a:r>
            <a:endParaRPr lang="en-US" dirty="0"/>
          </a:p>
        </p:txBody>
      </p:sp>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2943446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Reasons to end coverage</a:t>
            </a:r>
            <a:endParaRPr lang="en-US" dirty="0"/>
          </a:p>
        </p:txBody>
      </p:sp>
      <p:sp>
        <p:nvSpPr>
          <p:cNvPr id="43" name="Content Placeholder 42">
            <a:extLst>
              <a:ext uri="{FF2B5EF4-FFF2-40B4-BE49-F238E27FC236}">
                <a16:creationId xmlns:a16="http://schemas.microsoft.com/office/drawing/2014/main" id="{648252E9-918C-C331-F63D-2269D99AFDD2}"/>
              </a:ext>
            </a:extLst>
          </p:cNvPr>
          <p:cNvSpPr>
            <a:spLocks noGrp="1"/>
          </p:cNvSpPr>
          <p:nvPr>
            <p:ph idx="1"/>
          </p:nvPr>
        </p:nvSpPr>
        <p:spPr/>
        <p:txBody>
          <a:bodyPr/>
          <a:lstStyle/>
          <a:p>
            <a:pPr fontAlgn="auto">
              <a:spcAft>
                <a:spcPts val="0"/>
              </a:spcAft>
              <a:defRPr/>
            </a:pPr>
            <a:r>
              <a:rPr lang="en-US"/>
              <a:t>Gain of other group health coverage, including Medicare. </a:t>
            </a:r>
          </a:p>
          <a:p>
            <a:pPr fontAlgn="auto">
              <a:spcAft>
                <a:spcPts val="0"/>
              </a:spcAft>
              <a:defRPr/>
            </a:pPr>
            <a:r>
              <a:rPr lang="en-US"/>
              <a:t>Loss of eligibility for Social Security disability benefits.</a:t>
            </a:r>
          </a:p>
          <a:p>
            <a:pPr fontAlgn="auto">
              <a:spcAft>
                <a:spcPts val="0"/>
              </a:spcAft>
              <a:defRPr/>
            </a:pPr>
            <a:r>
              <a:rPr lang="en-US"/>
              <a:t>Voluntary termination of COBRA.</a:t>
            </a:r>
          </a:p>
          <a:p>
            <a:pPr lvl="1" fontAlgn="auto">
              <a:spcAft>
                <a:spcPts val="0"/>
              </a:spcAft>
              <a:defRPr/>
            </a:pPr>
            <a:r>
              <a:rPr lang="en-US"/>
              <a:t>Will not be able to get a Marketplace plan except during open enrollment.</a:t>
            </a:r>
          </a:p>
          <a:p>
            <a:pPr lvl="1" fontAlgn="auto">
              <a:spcAft>
                <a:spcPts val="0"/>
              </a:spcAft>
              <a:defRPr/>
            </a:pPr>
            <a:r>
              <a:rPr lang="en-US"/>
              <a:t>If, after the end of the election period, decides to terminate COBRA coverage early, will not be able to change mind and get COBRA coverage later.</a:t>
            </a:r>
            <a:endParaRPr lang="en-US">
              <a:solidFill>
                <a:srgbClr val="FF0000"/>
              </a:solidFill>
              <a:highlight>
                <a:srgbClr val="FFFF00"/>
              </a:highlight>
            </a:endParaRPr>
          </a:p>
          <a:p>
            <a:pPr fontAlgn="auto">
              <a:spcAft>
                <a:spcPts val="0"/>
              </a:spcAft>
              <a:defRPr/>
            </a:pPr>
            <a:r>
              <a:rPr lang="en-US"/>
              <a:t>Qualified beneficiary must submit </a:t>
            </a:r>
            <a:r>
              <a:rPr lang="en-US" i="1">
                <a:hlinkClick r:id="rId4"/>
              </a:rPr>
              <a:t>Notice to Terminate COBRA Continuation Coverage</a:t>
            </a:r>
            <a:r>
              <a:rPr lang="en-US"/>
              <a:t> to COBRA administrator.</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4</a:t>
            </a:fld>
            <a:endParaRPr lang="en-US" dirty="0"/>
          </a:p>
        </p:txBody>
      </p:sp>
    </p:spTree>
    <p:custDataLst>
      <p:tags r:id="rId1"/>
    </p:custDataLst>
    <p:extLst>
      <p:ext uri="{BB962C8B-B14F-4D97-AF65-F5344CB8AC3E}">
        <p14:creationId xmlns:p14="http://schemas.microsoft.com/office/powerpoint/2010/main" val="3224557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F4AE85B-1340-A977-F3ED-05F9B1B0685A}"/>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3" name="Content Placeholder 2">
            <a:extLst>
              <a:ext uri="{FF2B5EF4-FFF2-40B4-BE49-F238E27FC236}">
                <a16:creationId xmlns:a16="http://schemas.microsoft.com/office/drawing/2014/main" id="{2777BF87-1200-1856-227B-A3E91DABA103}"/>
              </a:ext>
            </a:extLst>
          </p:cNvPr>
          <p:cNvSpPr>
            <a:spLocks noGrp="1"/>
          </p:cNvSpPr>
          <p:nvPr>
            <p:ph sz="half" idx="1"/>
          </p:nvPr>
        </p:nvSpPr>
        <p:spPr/>
        <p:txBody>
          <a:bodyPr/>
          <a:lstStyle/>
          <a:p>
            <a:r>
              <a:rPr lang="en-US" altLang="en-US" dirty="0"/>
              <a:t>Submit </a:t>
            </a:r>
            <a:r>
              <a:rPr lang="en-US" altLang="en-US" i="1" dirty="0">
                <a:hlinkClick r:id="rId2"/>
              </a:rPr>
              <a:t>COBRA Notice of Election</a:t>
            </a:r>
            <a:r>
              <a:rPr lang="en-US" altLang="en-US" i="1" dirty="0"/>
              <a:t> </a:t>
            </a:r>
            <a:r>
              <a:rPr lang="en-US" altLang="en-US" dirty="0"/>
              <a:t>form.</a:t>
            </a:r>
          </a:p>
          <a:p>
            <a:pPr lvl="1"/>
            <a:r>
              <a:rPr lang="en-US" altLang="en-US" dirty="0"/>
              <a:t>Mark action as </a:t>
            </a:r>
            <a:r>
              <a:rPr lang="en-US" altLang="en-US" i="1" dirty="0"/>
              <a:t>Termination Due to Non-Payment of Premiums</a:t>
            </a:r>
            <a:r>
              <a:rPr lang="en-US" altLang="en-US" dirty="0"/>
              <a:t>.</a:t>
            </a:r>
          </a:p>
          <a:p>
            <a:pPr lvl="1"/>
            <a:r>
              <a:rPr lang="en-US" altLang="en-US" dirty="0"/>
              <a:t>Does not require subscriber’s signature.</a:t>
            </a:r>
          </a:p>
          <a:p>
            <a:pPr lvl="1"/>
            <a:r>
              <a:rPr lang="en-US" altLang="en-US" dirty="0"/>
              <a:t>When subscriber has not made a full payment, submit as soon as 30-day grace period ends to avoid being billed by PEBA.</a:t>
            </a:r>
          </a:p>
          <a:p>
            <a:endParaRPr lang="en-US" dirty="0"/>
          </a:p>
        </p:txBody>
      </p:sp>
      <p:sp>
        <p:nvSpPr>
          <p:cNvPr id="5" name="Title 4">
            <a:extLst>
              <a:ext uri="{FF2B5EF4-FFF2-40B4-BE49-F238E27FC236}">
                <a16:creationId xmlns:a16="http://schemas.microsoft.com/office/drawing/2014/main" id="{8D50E044-7C76-F5B3-77D2-7412CEE85EB3}"/>
              </a:ext>
            </a:extLst>
          </p:cNvPr>
          <p:cNvSpPr>
            <a:spLocks noGrp="1"/>
          </p:cNvSpPr>
          <p:nvPr>
            <p:ph type="title"/>
          </p:nvPr>
        </p:nvSpPr>
        <p:spPr/>
        <p:txBody>
          <a:bodyPr/>
          <a:lstStyle/>
          <a:p>
            <a:r>
              <a:rPr lang="en-US" dirty="0"/>
              <a:t>Non-payment of premiums</a:t>
            </a:r>
          </a:p>
        </p:txBody>
      </p:sp>
    </p:spTree>
    <p:extLst>
      <p:ext uri="{BB962C8B-B14F-4D97-AF65-F5344CB8AC3E}">
        <p14:creationId xmlns:p14="http://schemas.microsoft.com/office/powerpoint/2010/main" val="3776785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23400</TotalTime>
  <Words>306</Words>
  <Application>Microsoft Office PowerPoint</Application>
  <PresentationFormat>Widescreen</PresentationFormat>
  <Paragraphs>35</Paragraphs>
  <Slides>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Termination of COBRA</vt:lpstr>
      <vt:lpstr>Important information</vt:lpstr>
      <vt:lpstr>Third COBRA notice</vt:lpstr>
      <vt:lpstr>Reasons to end coverage</vt:lpstr>
      <vt:lpstr>Non-payment of premiums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522</cp:revision>
  <cp:lastPrinted>2020-01-10T14:41:31Z</cp:lastPrinted>
  <dcterms:created xsi:type="dcterms:W3CDTF">2019-11-01T12:34:11Z</dcterms:created>
  <dcterms:modified xsi:type="dcterms:W3CDTF">2024-11-13T20:00:14Z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