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256" r:id="rId2"/>
    <p:sldId id="461" r:id="rId3"/>
    <p:sldId id="462" r:id="rId4"/>
    <p:sldId id="465" r:id="rId5"/>
    <p:sldId id="464"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75" d="100"/>
          <a:sy n="75" d="100"/>
        </p:scale>
        <p:origin x="869"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t6MLdilTvHk?si=jC8XdD1Vu0bdtJcc" TargetMode="External"/><Relationship Id="rId2" Type="http://schemas.openxmlformats.org/officeDocument/2006/relationships/hyperlink" Target="https://online.retirement.sc.gov/MemberAccess/welcome" TargetMode="External"/><Relationship Id="rId1" Type="http://schemas.openxmlformats.org/officeDocument/2006/relationships/slideLayout" Target="../slideLayouts/slideLayout7.xml"/><Relationship Id="rId4" Type="http://schemas.openxmlformats.org/officeDocument/2006/relationships/hyperlink" Target="https://peba.sc.gov/sites/default/files/ee_checklist_service_retirement.pdf"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youtu.be/VB1QixUPWvU"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VB1QixUPWvU" TargetMode="External"/><Relationship Id="rId2" Type="http://schemas.openxmlformats.org/officeDocument/2006/relationships/hyperlink" Target="https://online.retirement.sc.gov/MemberAccess/welcome" TargetMode="Externa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hyperlink" Target="https://peba.sc.gov/publications"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Applying for service retirement</a:t>
            </a:r>
          </a:p>
        </p:txBody>
      </p:sp>
      <p:sp>
        <p:nvSpPr>
          <p:cNvPr id="3" name="Subtitle 2"/>
          <p:cNvSpPr>
            <a:spLocks noGrp="1"/>
          </p:cNvSpPr>
          <p:nvPr>
            <p:ph type="subTitle" idx="1"/>
          </p:nvPr>
        </p:nvSpPr>
        <p:spPr>
          <a:xfrm>
            <a:off x="336550" y="4663456"/>
            <a:ext cx="3304425" cy="1803862"/>
          </a:xfrm>
        </p:spPr>
        <p:txBody>
          <a:bodyPr/>
          <a:lstStyle/>
          <a:p>
            <a:r>
              <a:rPr lang="en-US" dirty="0"/>
              <a:t>Get Set for Retirement</a:t>
            </a:r>
          </a:p>
          <a:p>
            <a:r>
              <a:rPr lang="en-US" dirty="0"/>
              <a:t>Preretirement</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0BF82C-B0C0-AC86-F13D-0937A1CAC44F}"/>
              </a:ext>
            </a:extLst>
          </p:cNvPr>
          <p:cNvSpPr>
            <a:spLocks noGrp="1"/>
          </p:cNvSpPr>
          <p:nvPr>
            <p:ph sz="half" idx="1"/>
          </p:nvPr>
        </p:nvSpPr>
        <p:spPr/>
        <p:txBody>
          <a:bodyPr>
            <a:normAutofit/>
          </a:bodyPr>
          <a:lstStyle/>
          <a:p>
            <a:pPr eaLnBrk="1" hangingPunct="1"/>
            <a:r>
              <a:rPr lang="en-US" altLang="en-US" dirty="0"/>
              <a:t>Application required; process not automatic.</a:t>
            </a:r>
          </a:p>
          <a:p>
            <a:pPr eaLnBrk="1" hangingPunct="1"/>
            <a:r>
              <a:rPr lang="en-US" altLang="en-US" dirty="0"/>
              <a:t>May apply up to six months prior to retirement date.</a:t>
            </a:r>
          </a:p>
          <a:p>
            <a:pPr eaLnBrk="1" hangingPunct="1"/>
            <a:r>
              <a:rPr lang="en-US" altLang="en-US" dirty="0"/>
              <a:t>Must apply no later than 90 days after retirement date.</a:t>
            </a:r>
          </a:p>
        </p:txBody>
      </p:sp>
      <p:sp>
        <p:nvSpPr>
          <p:cNvPr id="8" name="Content Placeholder 7">
            <a:extLst>
              <a:ext uri="{FF2B5EF4-FFF2-40B4-BE49-F238E27FC236}">
                <a16:creationId xmlns:a16="http://schemas.microsoft.com/office/drawing/2014/main" id="{49EF62D2-D0A0-2703-3A18-3BF338BC3A76}"/>
              </a:ext>
            </a:extLst>
          </p:cNvPr>
          <p:cNvSpPr>
            <a:spLocks noGrp="1"/>
          </p:cNvSpPr>
          <p:nvPr>
            <p:ph sz="half" idx="2"/>
          </p:nvPr>
        </p:nvSpPr>
        <p:spPr/>
        <p:txBody>
          <a:bodyPr>
            <a:normAutofit lnSpcReduction="10000"/>
          </a:bodyPr>
          <a:lstStyle/>
          <a:p>
            <a:pPr fontAlgn="auto">
              <a:spcAft>
                <a:spcPts val="0"/>
              </a:spcAft>
              <a:defRPr/>
            </a:pPr>
            <a:r>
              <a:rPr lang="en-US" dirty="0"/>
              <a:t>Apply online and upload required documents through </a:t>
            </a:r>
            <a:r>
              <a:rPr lang="en-US" dirty="0">
                <a:hlinkClick r:id="rId2"/>
              </a:rPr>
              <a:t>Member Access</a:t>
            </a:r>
            <a:r>
              <a:rPr lang="en-US" dirty="0"/>
              <a:t>.</a:t>
            </a:r>
          </a:p>
          <a:p>
            <a:pPr lvl="1" fontAlgn="auto">
              <a:spcAft>
                <a:spcPts val="0"/>
              </a:spcAft>
              <a:defRPr/>
            </a:pPr>
            <a:r>
              <a:rPr lang="en-US" dirty="0"/>
              <a:t>Paper forms are available, if needed.</a:t>
            </a:r>
          </a:p>
          <a:p>
            <a:pPr lvl="1" fontAlgn="auto">
              <a:spcAft>
                <a:spcPts val="0"/>
              </a:spcAft>
              <a:defRPr/>
            </a:pPr>
            <a:r>
              <a:rPr lang="en-US" dirty="0"/>
              <a:t>Allow additional time for receipt of and processing paper forms. </a:t>
            </a:r>
          </a:p>
          <a:p>
            <a:pPr fontAlgn="auto">
              <a:spcAft>
                <a:spcPts val="0"/>
              </a:spcAft>
              <a:defRPr/>
            </a:pPr>
            <a:r>
              <a:rPr lang="en-US" dirty="0"/>
              <a:t>Watch the </a:t>
            </a:r>
            <a:r>
              <a:rPr lang="en-US" dirty="0">
                <a:hlinkClick r:id="rId3"/>
              </a:rPr>
              <a:t>“How to Apply for Retirement” video</a:t>
            </a:r>
            <a:r>
              <a:rPr lang="en-US" dirty="0"/>
              <a:t>.</a:t>
            </a:r>
          </a:p>
          <a:p>
            <a:pPr fontAlgn="auto">
              <a:spcAft>
                <a:spcPts val="0"/>
              </a:spcAft>
              <a:defRPr/>
            </a:pPr>
            <a:r>
              <a:rPr lang="en-US" dirty="0"/>
              <a:t>Refer to the </a:t>
            </a:r>
            <a:r>
              <a:rPr lang="en-US" dirty="0">
                <a:solidFill>
                  <a:schemeClr val="accent1"/>
                </a:solidFill>
                <a:hlinkClick r:id="rId4">
                  <a:extLst>
                    <a:ext uri="{A12FA001-AC4F-418D-AE19-62706E023703}">
                      <ahyp:hlinkClr xmlns:ahyp="http://schemas.microsoft.com/office/drawing/2018/hyperlinkcolor" val="tx"/>
                    </a:ext>
                  </a:extLst>
                </a:hlinkClick>
              </a:rPr>
              <a:t>Applying for service retirement member checklist</a:t>
            </a:r>
            <a:r>
              <a:rPr lang="en-US" dirty="0"/>
              <a:t>.</a:t>
            </a:r>
          </a:p>
          <a:p>
            <a:pPr fontAlgn="auto">
              <a:spcAft>
                <a:spcPts val="0"/>
              </a:spcAft>
              <a:defRPr/>
            </a:pPr>
            <a:r>
              <a:rPr lang="en-US" dirty="0"/>
              <a:t>Do not terminate employment until PEBA provides official notice of your retirement eligibility.</a:t>
            </a:r>
          </a:p>
          <a:p>
            <a:endParaRPr lang="en-US" dirty="0"/>
          </a:p>
        </p:txBody>
      </p:sp>
      <p:sp>
        <p:nvSpPr>
          <p:cNvPr id="4" name="Title 3">
            <a:extLst>
              <a:ext uri="{FF2B5EF4-FFF2-40B4-BE49-F238E27FC236}">
                <a16:creationId xmlns:a16="http://schemas.microsoft.com/office/drawing/2014/main" id="{55F7AFC7-9DBC-C9D7-EC0C-F040A7285B89}"/>
              </a:ext>
            </a:extLst>
          </p:cNvPr>
          <p:cNvSpPr>
            <a:spLocks noGrp="1"/>
          </p:cNvSpPr>
          <p:nvPr>
            <p:ph type="title"/>
          </p:nvPr>
        </p:nvSpPr>
        <p:spPr/>
        <p:txBody>
          <a:bodyPr/>
          <a:lstStyle/>
          <a:p>
            <a:r>
              <a:rPr lang="en-US" altLang="en-US" dirty="0"/>
              <a:t>Applying for service retirement</a:t>
            </a:r>
            <a:endParaRPr lang="en-US" dirty="0"/>
          </a:p>
        </p:txBody>
      </p:sp>
      <p:sp>
        <p:nvSpPr>
          <p:cNvPr id="5" name="Slide Number Placeholder 4">
            <a:extLst>
              <a:ext uri="{FF2B5EF4-FFF2-40B4-BE49-F238E27FC236}">
                <a16:creationId xmlns:a16="http://schemas.microsoft.com/office/drawing/2014/main" id="{E8070306-74F1-15E7-9592-0AD2A30101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551570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9677A2-7178-5ADD-8CC6-1044BF03C17E}"/>
              </a:ext>
            </a:extLst>
          </p:cNvPr>
          <p:cNvSpPr>
            <a:spLocks noGrp="1"/>
          </p:cNvSpPr>
          <p:nvPr>
            <p:ph type="title"/>
          </p:nvPr>
        </p:nvSpPr>
        <p:spPr/>
        <p:txBody>
          <a:bodyPr/>
          <a:lstStyle/>
          <a:p>
            <a:r>
              <a:rPr lang="en-US" dirty="0"/>
              <a:t>Required information</a:t>
            </a:r>
          </a:p>
        </p:txBody>
      </p:sp>
      <p:sp>
        <p:nvSpPr>
          <p:cNvPr id="3" name="Content Placeholder 2">
            <a:extLst>
              <a:ext uri="{FF2B5EF4-FFF2-40B4-BE49-F238E27FC236}">
                <a16:creationId xmlns:a16="http://schemas.microsoft.com/office/drawing/2014/main" id="{5A4BD2F0-10A7-7C51-D3C9-30C4ECB52148}"/>
              </a:ext>
            </a:extLst>
          </p:cNvPr>
          <p:cNvSpPr>
            <a:spLocks noGrp="1"/>
          </p:cNvSpPr>
          <p:nvPr>
            <p:ph idx="1"/>
          </p:nvPr>
        </p:nvSpPr>
        <p:spPr/>
        <p:txBody>
          <a:bodyPr>
            <a:normAutofit/>
          </a:bodyPr>
          <a:lstStyle/>
          <a:p>
            <a:r>
              <a:rPr lang="en-US" dirty="0"/>
              <a:t>Estimated date of retirement.</a:t>
            </a:r>
          </a:p>
          <a:p>
            <a:r>
              <a:rPr lang="en-US" dirty="0"/>
              <a:t>All beneficiary information. </a:t>
            </a:r>
          </a:p>
          <a:p>
            <a:pPr lvl="1"/>
            <a:r>
              <a:rPr lang="en-US" dirty="0"/>
              <a:t>Full name, date of birth and Social Security number.</a:t>
            </a:r>
          </a:p>
          <a:p>
            <a:pPr lvl="1"/>
            <a:r>
              <a:rPr lang="en-US" dirty="0"/>
              <a:t>For entities, the entity name and tax identification number. </a:t>
            </a:r>
          </a:p>
          <a:p>
            <a:r>
              <a:rPr lang="en-US" dirty="0"/>
              <a:t>Federal and state tax withholding designations.</a:t>
            </a:r>
          </a:p>
          <a:p>
            <a:r>
              <a:rPr lang="en-US" dirty="0"/>
              <a:t>Bank routing and account numbers for direct deposit.</a:t>
            </a:r>
          </a:p>
          <a:p>
            <a:r>
              <a:rPr lang="en-US" dirty="0"/>
              <a:t>Watch the </a:t>
            </a:r>
            <a:r>
              <a:rPr lang="en-US" dirty="0">
                <a:hlinkClick r:id="rId2"/>
              </a:rPr>
              <a:t>“What You Need to Apply for Retirement” video</a:t>
            </a:r>
            <a:r>
              <a:rPr lang="en-US" dirty="0"/>
              <a:t>.</a:t>
            </a:r>
          </a:p>
        </p:txBody>
      </p:sp>
      <p:sp>
        <p:nvSpPr>
          <p:cNvPr id="2" name="Slide Number Placeholder 1">
            <a:extLst>
              <a:ext uri="{FF2B5EF4-FFF2-40B4-BE49-F238E27FC236}">
                <a16:creationId xmlns:a16="http://schemas.microsoft.com/office/drawing/2014/main" id="{6970F504-2A9C-DC74-434B-E0A951821D9F}"/>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330977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970F504-2A9C-DC74-434B-E0A951821D9F}"/>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3" name="Content Placeholder 2">
            <a:extLst>
              <a:ext uri="{FF2B5EF4-FFF2-40B4-BE49-F238E27FC236}">
                <a16:creationId xmlns:a16="http://schemas.microsoft.com/office/drawing/2014/main" id="{5A4BD2F0-10A7-7C51-D3C9-30C4ECB52148}"/>
              </a:ext>
            </a:extLst>
          </p:cNvPr>
          <p:cNvSpPr>
            <a:spLocks noGrp="1"/>
          </p:cNvSpPr>
          <p:nvPr>
            <p:ph sz="half" idx="1"/>
          </p:nvPr>
        </p:nvSpPr>
        <p:spPr/>
        <p:txBody>
          <a:bodyPr>
            <a:normAutofit/>
          </a:bodyPr>
          <a:lstStyle/>
          <a:p>
            <a:pPr eaLnBrk="1" fontAlgn="auto" hangingPunct="1">
              <a:spcAft>
                <a:spcPts val="0"/>
              </a:spcAft>
              <a:defRPr/>
            </a:pPr>
            <a:r>
              <a:rPr lang="en-US" dirty="0"/>
              <a:t>Required documentation:</a:t>
            </a:r>
          </a:p>
          <a:p>
            <a:pPr lvl="1" eaLnBrk="1" fontAlgn="auto" hangingPunct="1">
              <a:spcAft>
                <a:spcPts val="0"/>
              </a:spcAft>
              <a:defRPr/>
            </a:pPr>
            <a:r>
              <a:rPr lang="en-US" dirty="0"/>
              <a:t>Copy of your birth certificate;</a:t>
            </a:r>
          </a:p>
          <a:p>
            <a:pPr lvl="1" eaLnBrk="1" fontAlgn="auto" hangingPunct="1">
              <a:spcAft>
                <a:spcPts val="0"/>
              </a:spcAft>
              <a:defRPr/>
            </a:pPr>
            <a:r>
              <a:rPr lang="en-US" dirty="0"/>
              <a:t>Copy of your driver’s license or state-issued ID card; and</a:t>
            </a:r>
          </a:p>
          <a:p>
            <a:pPr lvl="1" eaLnBrk="1" fontAlgn="auto" hangingPunct="1">
              <a:spcAft>
                <a:spcPts val="0"/>
              </a:spcAft>
              <a:defRPr/>
            </a:pPr>
            <a:r>
              <a:rPr lang="en-US" dirty="0"/>
              <a:t>Copy of your beneficiaries’ birth certificates, if choosing survivor option.</a:t>
            </a:r>
          </a:p>
          <a:p>
            <a:pPr eaLnBrk="1" fontAlgn="auto" hangingPunct="1">
              <a:spcAft>
                <a:spcPts val="0"/>
              </a:spcAft>
              <a:defRPr/>
            </a:pPr>
            <a:r>
              <a:rPr lang="en-US" dirty="0"/>
              <a:t>Upload documents in </a:t>
            </a:r>
            <a:r>
              <a:rPr lang="en-US" dirty="0">
                <a:hlinkClick r:id="rId2"/>
              </a:rPr>
              <a:t>Member Access</a:t>
            </a:r>
            <a:r>
              <a:rPr lang="en-US" dirty="0"/>
              <a:t>.</a:t>
            </a:r>
          </a:p>
          <a:p>
            <a:pPr fontAlgn="auto">
              <a:spcAft>
                <a:spcPts val="0"/>
              </a:spcAft>
              <a:defRPr/>
            </a:pPr>
            <a:r>
              <a:rPr lang="en-US" dirty="0"/>
              <a:t>Watch the </a:t>
            </a:r>
            <a:r>
              <a:rPr lang="en-US" dirty="0">
                <a:hlinkClick r:id="rId3"/>
              </a:rPr>
              <a:t>“What You Need to Apply for Retirement” video</a:t>
            </a:r>
            <a:r>
              <a:rPr lang="en-US" dirty="0"/>
              <a:t>.</a:t>
            </a:r>
          </a:p>
        </p:txBody>
      </p:sp>
      <p:sp>
        <p:nvSpPr>
          <p:cNvPr id="4" name="Title 3">
            <a:extLst>
              <a:ext uri="{FF2B5EF4-FFF2-40B4-BE49-F238E27FC236}">
                <a16:creationId xmlns:a16="http://schemas.microsoft.com/office/drawing/2014/main" id="{829677A2-7178-5ADD-8CC6-1044BF03C17E}"/>
              </a:ext>
            </a:extLst>
          </p:cNvPr>
          <p:cNvSpPr>
            <a:spLocks noGrp="1"/>
          </p:cNvSpPr>
          <p:nvPr>
            <p:ph type="title"/>
          </p:nvPr>
        </p:nvSpPr>
        <p:spPr/>
        <p:txBody>
          <a:bodyPr/>
          <a:lstStyle/>
          <a:p>
            <a:r>
              <a:rPr lang="en-US" dirty="0"/>
              <a:t>Required documentation</a:t>
            </a:r>
          </a:p>
        </p:txBody>
      </p:sp>
    </p:spTree>
    <p:extLst>
      <p:ext uri="{BB962C8B-B14F-4D97-AF65-F5344CB8AC3E}">
        <p14:creationId xmlns:p14="http://schemas.microsoft.com/office/powerpoint/2010/main" val="2073093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340DFFE-F18B-ED61-1FF0-C142EC95C6BB}"/>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3" name="Content Placeholder 2">
            <a:extLst>
              <a:ext uri="{FF2B5EF4-FFF2-40B4-BE49-F238E27FC236}">
                <a16:creationId xmlns:a16="http://schemas.microsoft.com/office/drawing/2014/main" id="{D762B2BC-ADF0-B839-0307-30B017846A52}"/>
              </a:ext>
            </a:extLst>
          </p:cNvPr>
          <p:cNvSpPr>
            <a:spLocks noGrp="1"/>
          </p:cNvSpPr>
          <p:nvPr>
            <p:ph sz="half" idx="1"/>
          </p:nvPr>
        </p:nvSpPr>
        <p:spPr/>
        <p:txBody>
          <a:bodyPr/>
          <a:lstStyle/>
          <a:p>
            <a:r>
              <a:rPr lang="en-US" dirty="0"/>
              <a:t>Calculate a benefit estimate in Member Access.</a:t>
            </a:r>
            <a:r>
              <a:rPr lang="en-US" baseline="30000" dirty="0"/>
              <a:t>1</a:t>
            </a:r>
            <a:endParaRPr lang="en-US" dirty="0"/>
          </a:p>
          <a:p>
            <a:r>
              <a:rPr lang="en-US" dirty="0"/>
              <a:t>Service credit may not be audited and does not guarantee retirement eligibility. Do not leave employment until PEBA notifies you of your retirement eligibility.</a:t>
            </a:r>
          </a:p>
          <a:p>
            <a:r>
              <a:rPr lang="en-US" dirty="0"/>
              <a:t>Eligibility for retiree insurance is different than eligibility for a retirement benefit. Must meet certain eligibility requirements to continue insurance coverage in retirement. Refer to the </a:t>
            </a:r>
            <a:r>
              <a:rPr lang="en-US" i="1" dirty="0">
                <a:solidFill>
                  <a:schemeClr val="accent1"/>
                </a:solidFill>
                <a:hlinkClick r:id="rId2">
                  <a:extLst>
                    <a:ext uri="{A12FA001-AC4F-418D-AE19-62706E023703}">
                      <ahyp:hlinkClr xmlns:ahyp="http://schemas.microsoft.com/office/drawing/2018/hyperlinkcolor" val="tx"/>
                    </a:ext>
                  </a:extLst>
                </a:hlinkClick>
              </a:rPr>
              <a:t>Insurance Benefits Guide</a:t>
            </a:r>
            <a:r>
              <a:rPr lang="en-US" i="1" dirty="0">
                <a:solidFill>
                  <a:schemeClr val="accent1"/>
                </a:solidFill>
              </a:rPr>
              <a:t> </a:t>
            </a:r>
            <a:r>
              <a:rPr lang="en-US" dirty="0"/>
              <a:t>for more information.</a:t>
            </a:r>
          </a:p>
          <a:p>
            <a:r>
              <a:rPr lang="en-US" dirty="0"/>
              <a:t>If retired for more than 30 consecutive days, you may be hired by a participating employer and return to covered employment.</a:t>
            </a:r>
          </a:p>
          <a:p>
            <a:pPr lvl="1"/>
            <a:r>
              <a:rPr lang="en-US" dirty="0"/>
              <a:t>You may be subject to an earnings limitation.</a:t>
            </a:r>
          </a:p>
          <a:p>
            <a:pPr eaLnBrk="1" hangingPunct="1"/>
            <a:endParaRPr lang="en-US" altLang="en-US" dirty="0"/>
          </a:p>
        </p:txBody>
      </p:sp>
      <p:sp>
        <p:nvSpPr>
          <p:cNvPr id="2" name="Title 1">
            <a:extLst>
              <a:ext uri="{FF2B5EF4-FFF2-40B4-BE49-F238E27FC236}">
                <a16:creationId xmlns:a16="http://schemas.microsoft.com/office/drawing/2014/main" id="{526AC7E5-1BC6-AD5B-EBF1-0656E1C8BFD4}"/>
              </a:ext>
            </a:extLst>
          </p:cNvPr>
          <p:cNvSpPr>
            <a:spLocks noGrp="1"/>
          </p:cNvSpPr>
          <p:nvPr>
            <p:ph type="title"/>
          </p:nvPr>
        </p:nvSpPr>
        <p:spPr/>
        <p:txBody>
          <a:bodyPr/>
          <a:lstStyle/>
          <a:p>
            <a:r>
              <a:rPr lang="en-US" dirty="0"/>
              <a:t>Important things </a:t>
            </a:r>
            <a:r>
              <a:rPr lang="en-US"/>
              <a:t>to consider</a:t>
            </a:r>
            <a:endParaRPr lang="en-US" dirty="0"/>
          </a:p>
        </p:txBody>
      </p:sp>
      <p:sp>
        <p:nvSpPr>
          <p:cNvPr id="8" name="TextBox 7">
            <a:extLst>
              <a:ext uri="{FF2B5EF4-FFF2-40B4-BE49-F238E27FC236}">
                <a16:creationId xmlns:a16="http://schemas.microsoft.com/office/drawing/2014/main" id="{7DF047B2-50CE-CACD-7CEE-6EA55AED6357}"/>
              </a:ext>
            </a:extLst>
          </p:cNvPr>
          <p:cNvSpPr txBox="1"/>
          <p:nvPr/>
        </p:nvSpPr>
        <p:spPr>
          <a:xfrm>
            <a:off x="609599" y="6054823"/>
            <a:ext cx="8229599" cy="246221"/>
          </a:xfrm>
          <a:prstGeom prst="rect">
            <a:avLst/>
          </a:prstGeom>
          <a:noFill/>
        </p:spPr>
        <p:txBody>
          <a:bodyPr wrap="square">
            <a:spAutoFit/>
          </a:bodyPr>
          <a:lstStyle/>
          <a:p>
            <a:r>
              <a:rPr lang="en-US" sz="1000" baseline="30000" dirty="0">
                <a:solidFill>
                  <a:schemeClr val="tx2"/>
                </a:solidFill>
              </a:rPr>
              <a:t>1</a:t>
            </a:r>
            <a:r>
              <a:rPr lang="en-US" sz="1000" dirty="0">
                <a:solidFill>
                  <a:schemeClr val="tx2"/>
                </a:solidFill>
              </a:rPr>
              <a:t>Estimates are not a guarantee of monthly benefits.</a:t>
            </a:r>
          </a:p>
        </p:txBody>
      </p:sp>
    </p:spTree>
    <p:extLst>
      <p:ext uri="{BB962C8B-B14F-4D97-AF65-F5344CB8AC3E}">
        <p14:creationId xmlns:p14="http://schemas.microsoft.com/office/powerpoint/2010/main" val="3910808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23722</TotalTime>
  <Words>348</Words>
  <Application>Microsoft Office PowerPoint</Application>
  <PresentationFormat>Widescreen</PresentationFormat>
  <Paragraphs>44</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Applying for service retirement</vt:lpstr>
      <vt:lpstr>Applying for service retirement</vt:lpstr>
      <vt:lpstr>Required information</vt:lpstr>
      <vt:lpstr>Required documentation</vt:lpstr>
      <vt:lpstr>Important things to consider</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530</cp:revision>
  <cp:lastPrinted>2020-01-10T14:41:31Z</cp:lastPrinted>
  <dcterms:created xsi:type="dcterms:W3CDTF">2019-11-01T12:34:11Z</dcterms:created>
  <dcterms:modified xsi:type="dcterms:W3CDTF">2025-05-05T15:30:18Z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