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7"/>
  </p:notesMasterIdLst>
  <p:handoutMasterIdLst>
    <p:handoutMasterId r:id="rId8"/>
  </p:handoutMasterIdLst>
  <p:sldIdLst>
    <p:sldId id="256" r:id="rId2"/>
    <p:sldId id="466" r:id="rId3"/>
    <p:sldId id="462" r:id="rId4"/>
    <p:sldId id="288" r:id="rId5"/>
    <p:sldId id="263" r:id="rId6"/>
  </p:sldIdLst>
  <p:sldSz cx="12192000" cy="6858000"/>
  <p:notesSz cx="7023100" cy="93091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Y" userId="S::ryounh@peba.sc.gov::9a85b619-8fd1-4dec-b439-2514df7fe89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125" autoAdjust="0"/>
  </p:normalViewPr>
  <p:slideViewPr>
    <p:cSldViewPr snapToGrid="0">
      <p:cViewPr varScale="1">
        <p:scale>
          <a:sx n="104" d="100"/>
          <a:sy n="104" d="100"/>
        </p:scale>
        <p:origin x="750"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10/30/2024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10/30/2024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5093618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 y="0"/>
            <a:ext cx="12191997" cy="6857998"/>
          </a:xfrm>
          <a:prstGeom prst="rect">
            <a:avLst/>
          </a:prstGeom>
        </p:spPr>
      </p:pic>
      <p:sp>
        <p:nvSpPr>
          <p:cNvPr id="3" name="Content Placeholder 2"/>
          <p:cNvSpPr>
            <a:spLocks noGrp="1"/>
          </p:cNvSpPr>
          <p:nvPr>
            <p:ph sz="half" idx="1" hasCustomPrompt="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a:extLst>
              <a:ext uri="{FF2B5EF4-FFF2-40B4-BE49-F238E27FC236}">
                <a16:creationId xmlns:a16="http://schemas.microsoft.com/office/drawing/2014/main" id="{40A2396F-3FAF-4628-96FD-7ED599577BCD}"/>
              </a:ext>
            </a:extLst>
          </p:cNvPr>
          <p:cNvSpPr>
            <a:spLocks noGrp="1"/>
          </p:cNvSpPr>
          <p:nvPr>
            <p:ph type="sldNum" sz="quarter" idx="12"/>
          </p:nvPr>
        </p:nvSpPr>
        <p:spPr>
          <a:xfrm>
            <a:off x="11119104" y="6400800"/>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Title 1">
            <a:extLst>
              <a:ext uri="{FF2B5EF4-FFF2-40B4-BE49-F238E27FC236}">
                <a16:creationId xmlns:a16="http://schemas.microsoft.com/office/drawing/2014/main" id="{5BDE5EEF-D87C-4062-B64E-D346A0C26839}"/>
              </a:ext>
            </a:extLst>
          </p:cNvPr>
          <p:cNvSpPr>
            <a:spLocks noGrp="1"/>
          </p:cNvSpPr>
          <p:nvPr>
            <p:ph type="title" hasCustomPrompt="1"/>
          </p:nvPr>
        </p:nvSpPr>
        <p:spPr>
          <a:xfrm>
            <a:off x="609598" y="228600"/>
            <a:ext cx="10972799" cy="804672"/>
          </a:xfrm>
        </p:spPr>
        <p:txBody>
          <a:bodyPr anchor="ctr" anchorCtr="0">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075267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hyperlink" Target="https://peba.sc.gov/sites/default/files/2025_ibg.pdf"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hyperlink" Target="https://www.peba.sc.gov/sites/default/files/comparing_dental_2024.pdf"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hyperlink" Target="https://www.peba.sc.gov/monthly-premiums" TargetMode="External"/><Relationship Id="rId4"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Dental coverage</a:t>
            </a:r>
          </a:p>
        </p:txBody>
      </p:sp>
      <p:sp>
        <p:nvSpPr>
          <p:cNvPr id="3" name="Subtitle 2"/>
          <p:cNvSpPr>
            <a:spLocks noGrp="1"/>
          </p:cNvSpPr>
          <p:nvPr>
            <p:ph type="subTitle" idx="1"/>
          </p:nvPr>
        </p:nvSpPr>
        <p:spPr/>
        <p:txBody>
          <a:bodyPr/>
          <a:lstStyle/>
          <a:p>
            <a:r>
              <a:rPr lang="en-US" dirty="0"/>
              <a:t>Get Set for Retirement</a:t>
            </a:r>
          </a:p>
          <a:p>
            <a:r>
              <a:rPr lang="en-US" dirty="0"/>
              <a:t>Insurance</a:t>
            </a:r>
          </a:p>
          <a:p>
            <a:r>
              <a:rPr lang="en-US" dirty="0"/>
              <a:t>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09A7709-9045-A327-E01D-673EDA9CD93E}"/>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A155325-6B47-1A07-9ACE-BA94D22125DC}"/>
              </a:ext>
            </a:extLst>
          </p:cNvPr>
          <p:cNvSpPr>
            <a:spLocks noGrp="1"/>
          </p:cNvSpPr>
          <p:nvPr>
            <p:ph sz="half" idx="1"/>
          </p:nvPr>
        </p:nvSpPr>
        <p:spPr>
          <a:xfrm>
            <a:off x="609600" y="1601044"/>
            <a:ext cx="3338945" cy="4690027"/>
          </a:xfrm>
        </p:spPr>
        <p:txBody>
          <a:bodyPr/>
          <a:lstStyle/>
          <a:p>
            <a:r>
              <a:rPr lang="en-US" dirty="0"/>
              <a:t>This presentation is not a comprehensive description of the insurance benefits offered by PEBA.</a:t>
            </a:r>
          </a:p>
          <a:p>
            <a:r>
              <a:rPr lang="en-US" dirty="0"/>
              <a:t>For more information, and before you make enrollment decisions, review the </a:t>
            </a:r>
            <a:r>
              <a:rPr lang="en-US" i="1" dirty="0">
                <a:hlinkClick r:id="rId2"/>
              </a:rPr>
              <a:t>Insurance Benefits Guide</a:t>
            </a:r>
            <a:r>
              <a:rPr lang="en-US" dirty="0"/>
              <a:t>.</a:t>
            </a:r>
          </a:p>
          <a:p>
            <a:endParaRPr lang="en-US" dirty="0"/>
          </a:p>
        </p:txBody>
      </p:sp>
      <p:sp>
        <p:nvSpPr>
          <p:cNvPr id="5" name="Title 4">
            <a:extLst>
              <a:ext uri="{FF2B5EF4-FFF2-40B4-BE49-F238E27FC236}">
                <a16:creationId xmlns:a16="http://schemas.microsoft.com/office/drawing/2014/main" id="{AC2B031B-D6BC-64D6-618B-B76B33067342}"/>
              </a:ext>
            </a:extLst>
          </p:cNvPr>
          <p:cNvSpPr>
            <a:spLocks noGrp="1"/>
          </p:cNvSpPr>
          <p:nvPr>
            <p:ph type="title"/>
          </p:nvPr>
        </p:nvSpPr>
        <p:spPr>
          <a:xfrm>
            <a:off x="609599" y="228600"/>
            <a:ext cx="5181601" cy="1049898"/>
          </a:xfrm>
        </p:spPr>
        <p:txBody>
          <a:bodyPr/>
          <a:lstStyle/>
          <a:p>
            <a:r>
              <a:rPr lang="en-US" dirty="0"/>
              <a:t>Important information</a:t>
            </a:r>
          </a:p>
        </p:txBody>
      </p:sp>
    </p:spTree>
    <p:extLst>
      <p:ext uri="{BB962C8B-B14F-4D97-AF65-F5344CB8AC3E}">
        <p14:creationId xmlns:p14="http://schemas.microsoft.com/office/powerpoint/2010/main" val="222705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Dental Plus and Basic Dental</a:t>
            </a:r>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idx="1"/>
          </p:nvPr>
        </p:nvSpPr>
        <p:spPr/>
        <p:txBody>
          <a:bodyPr>
            <a:normAutofit/>
          </a:bodyPr>
          <a:lstStyle/>
          <a:p>
            <a:r>
              <a:rPr lang="en-US" dirty="0"/>
              <a:t>Coverage is the same as active subscriber coverage.</a:t>
            </a:r>
          </a:p>
          <a:p>
            <a:pPr lvl="1"/>
            <a:r>
              <a:rPr lang="en-US" dirty="0"/>
              <a:t>Learn more in the </a:t>
            </a:r>
            <a:r>
              <a:rPr lang="en-US" i="1" dirty="0">
                <a:solidFill>
                  <a:srgbClr val="FF0000"/>
                </a:solidFill>
                <a:hlinkClick r:id="rId2"/>
              </a:rPr>
              <a:t>Comparing Dental Plus and Basic Dental</a:t>
            </a:r>
            <a:r>
              <a:rPr lang="en-US" i="1" dirty="0">
                <a:solidFill>
                  <a:srgbClr val="FF0000"/>
                </a:solidFill>
              </a:rPr>
              <a:t> </a:t>
            </a:r>
            <a:r>
              <a:rPr lang="en-US" dirty="0"/>
              <a:t>flyer. </a:t>
            </a:r>
          </a:p>
          <a:p>
            <a:r>
              <a:rPr lang="en-US" dirty="0"/>
              <a:t>Enroll within 31 days of retirement or special eligibility situation, or during open enrollment in odd-numbered years.</a:t>
            </a:r>
          </a:p>
          <a:p>
            <a:pPr lvl="0"/>
            <a:r>
              <a:rPr lang="en-US" dirty="0"/>
              <a:t>Once enrolled, you must remain enrolled until next odd-numbered year open enrollment period or within 31 days of a special eligibility situation.</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3025203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199EC588-45AF-A721-8638-BA50AB03EF7E}"/>
              </a:ext>
            </a:extLst>
          </p:cNvPr>
          <p:cNvSpPr>
            <a:spLocks noGrp="1"/>
          </p:cNvSpPr>
          <p:nvPr>
            <p:ph sz="half" idx="1"/>
          </p:nvPr>
        </p:nvSpPr>
        <p:spPr/>
        <p:txBody>
          <a:bodyPr/>
          <a:lstStyle/>
          <a:p>
            <a:r>
              <a:rPr lang="en-US" dirty="0"/>
              <a:t>Premium is determined by your coverage level:</a:t>
            </a:r>
          </a:p>
          <a:p>
            <a:pPr lvl="1"/>
            <a:r>
              <a:rPr lang="en-US" dirty="0"/>
              <a:t>Retiree;</a:t>
            </a:r>
          </a:p>
          <a:p>
            <a:pPr lvl="1"/>
            <a:r>
              <a:rPr lang="en-US" dirty="0"/>
              <a:t>Retiree/spouse;</a:t>
            </a:r>
          </a:p>
          <a:p>
            <a:pPr lvl="1"/>
            <a:r>
              <a:rPr lang="en-US" dirty="0"/>
              <a:t>Retiree/children; and</a:t>
            </a:r>
          </a:p>
          <a:p>
            <a:pPr lvl="1"/>
            <a:r>
              <a:rPr lang="en-US" dirty="0"/>
              <a:t>Full family.</a:t>
            </a:r>
          </a:p>
          <a:p>
            <a:endParaRPr lang="en-US" dirty="0"/>
          </a:p>
        </p:txBody>
      </p:sp>
      <p:sp>
        <p:nvSpPr>
          <p:cNvPr id="10" name="Content Placeholder 9">
            <a:extLst>
              <a:ext uri="{FF2B5EF4-FFF2-40B4-BE49-F238E27FC236}">
                <a16:creationId xmlns:a16="http://schemas.microsoft.com/office/drawing/2014/main" id="{C0285BC4-DDA4-D3B5-5293-FC184898C824}"/>
              </a:ext>
            </a:extLst>
          </p:cNvPr>
          <p:cNvSpPr>
            <a:spLocks noGrp="1"/>
          </p:cNvSpPr>
          <p:nvPr>
            <p:ph sz="half" idx="2"/>
          </p:nvPr>
        </p:nvSpPr>
        <p:spPr/>
        <p:txBody>
          <a:bodyPr/>
          <a:lstStyle/>
          <a:p>
            <a:r>
              <a:rPr lang="en-US" dirty="0"/>
              <a:t>Visit </a:t>
            </a:r>
            <a:r>
              <a:rPr lang="en-US" dirty="0">
                <a:hlinkClick r:id="rId5"/>
              </a:rPr>
              <a:t>peba.sc.gov/monthly-premiums</a:t>
            </a:r>
            <a:r>
              <a:rPr lang="en-US" dirty="0"/>
              <a:t> for details.</a:t>
            </a:r>
          </a:p>
          <a:p>
            <a:r>
              <a:rPr lang="en-US" dirty="0"/>
              <a:t>Rates may vary for optional employers</a:t>
            </a:r>
            <a:r>
              <a:rPr lang="en-US" altLang="en-US" dirty="0"/>
              <a:t>, charter schools that participate in insurance only and employers that do not participate in the trust fund</a:t>
            </a:r>
            <a:r>
              <a:rPr lang="en-US" dirty="0"/>
              <a:t>. Contact your benefits administrator for your premiums.</a:t>
            </a:r>
          </a:p>
        </p:txBody>
      </p:sp>
      <p:sp>
        <p:nvSpPr>
          <p:cNvPr id="2" name="Title 1"/>
          <p:cNvSpPr>
            <a:spLocks noGrp="1"/>
          </p:cNvSpPr>
          <p:nvPr>
            <p:ph type="title"/>
            <p:custDataLst>
              <p:tags r:id="rId1"/>
            </p:custDataLst>
          </p:nvPr>
        </p:nvSpPr>
        <p:spPr/>
        <p:txBody>
          <a:bodyPr/>
          <a:lstStyle/>
          <a:p>
            <a:r>
              <a:rPr lang="en-US" dirty="0"/>
              <a:t>2025 Dental coverage premiums</a:t>
            </a:r>
          </a:p>
        </p:txBody>
      </p:sp>
      <p:sp>
        <p:nvSpPr>
          <p:cNvPr id="4" name="Slide Number Placeholder 3"/>
          <p:cNvSpPr>
            <a:spLocks noGrp="1"/>
          </p:cNvSpPr>
          <p:nvPr>
            <p:ph type="sldNum" sz="quarter" idx="12"/>
            <p:custDataLst>
              <p:tags r:id="rId2"/>
            </p:custDataLst>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1778003445"/>
      </p:ext>
    </p:extLst>
  </p:cSld>
  <p:clrMapOvr>
    <a:masterClrMapping/>
  </p:clrMapOvr>
  <mc:AlternateContent xmlns:mc="http://schemas.openxmlformats.org/markup-compatibility/2006" xmlns:p14="http://schemas.microsoft.com/office/powerpoint/2010/main">
    <mc:Choice Requires="p14">
      <p:transition spd="slow" p14:dur="2000" advTm="26788"/>
    </mc:Choice>
    <mc:Fallback xmlns="">
      <p:transition spd="slow" advTm="26788"/>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7B11A954-7597-4462-B09E-600D7B80C18A}&quot;/&gt;&lt;isInvalidForFieldText val=&quot;0&quot;/&gt;&lt;Image&gt;&lt;filename val=&quot;C:\Users\rscald\AppData\Local\Temp\CP16132381501937Session\CPTrustFolder16132381501953\PPTImport16132381587437\data\asimages\{7B11A954-7597-4462-B09E-600D7B80C18A}_10.png&quot;/&gt;&lt;left val=&quot;24&quot;/&gt;&lt;top val=&quot;35&quot;/&gt;&lt;width val=&quot;743&quot;/&gt;&lt;height val=&quot;160&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204CD5AA-1656-4D00-B612-47186CB033B9}&quot;/&gt;&lt;isInvalidForFieldText val=&quot;0&quot;/&gt;&lt;Image&gt;&lt;filename val=&quot;C:\Users\rscald\AppData\Local\Temp\CP16132381501937Session\CPTrustFolder16132381501953\PPTImport16132381587437\data\asimages\{204CD5AA-1656-4D00-B612-47186CB033B9}_10.png&quot;/&gt;&lt;left val=&quot;864&quot;/&gt;&lt;top val=&quot;670&quot;/&gt;&lt;width val=&quot;47&quot;/&gt;&lt;height val=&quot;39&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23919</TotalTime>
  <Words>189</Words>
  <Application>Microsoft Office PowerPoint</Application>
  <PresentationFormat>Widescreen</PresentationFormat>
  <Paragraphs>28</Paragraphs>
  <Slides>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Tw Cen MT Condensed</vt:lpstr>
      <vt:lpstr>2_Office Theme</vt:lpstr>
      <vt:lpstr>Dental coverage</vt:lpstr>
      <vt:lpstr>Important information</vt:lpstr>
      <vt:lpstr>Dental Plus and Basic Dental</vt:lpstr>
      <vt:lpstr>2025 Dental coverage premiums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533</cp:revision>
  <cp:lastPrinted>2020-01-10T14:41:31Z</cp:lastPrinted>
  <dcterms:created xsi:type="dcterms:W3CDTF">2019-11-01T12:34:11Z</dcterms:created>
  <dcterms:modified xsi:type="dcterms:W3CDTF">2024-10-30T18:31:44Z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