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4.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1"/>
  </p:sldMasterIdLst>
  <p:notesMasterIdLst>
    <p:notesMasterId r:id="rId10"/>
  </p:notesMasterIdLst>
  <p:handoutMasterIdLst>
    <p:handoutMasterId r:id="rId11"/>
  </p:handoutMasterIdLst>
  <p:sldIdLst>
    <p:sldId id="256" r:id="rId2"/>
    <p:sldId id="273" r:id="rId3"/>
    <p:sldId id="275" r:id="rId4"/>
    <p:sldId id="413" r:id="rId5"/>
    <p:sldId id="466" r:id="rId6"/>
    <p:sldId id="277" r:id="rId7"/>
    <p:sldId id="278" r:id="rId8"/>
    <p:sldId id="263" r:id="rId9"/>
  </p:sldIdLst>
  <p:sldSz cx="12192000" cy="6858000"/>
  <p:notesSz cx="7023100" cy="93091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ather H. Young" initials="HHY" lastIdx="1" clrIdx="0">
    <p:extLst>
      <p:ext uri="{19B8F6BF-5375-455C-9EA6-DF929625EA0E}">
        <p15:presenceInfo xmlns:p15="http://schemas.microsoft.com/office/powerpoint/2012/main" userId="S-1-5-21-1712835577-1554845858-232277807-10008" providerId="AD"/>
      </p:ext>
    </p:extLst>
  </p:cmAuthor>
  <p:cmAuthor id="2" name="Justin Werner" initials="JW" lastIdx="18" clrIdx="1">
    <p:extLst>
      <p:ext uri="{19B8F6BF-5375-455C-9EA6-DF929625EA0E}">
        <p15:presenceInfo xmlns:p15="http://schemas.microsoft.com/office/powerpoint/2012/main" userId="S-1-5-21-1712835577-1554845858-232277807-1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F99C55AA-B7CB-42B0-86F8-08522FDF87E8}">
        <p14:browseMode xmlns:p14="http://schemas.microsoft.com/office/powerpoint/2010/main" showStatus="0"/>
      </p:ex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B81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4125" autoAdjust="0"/>
  </p:normalViewPr>
  <p:slideViewPr>
    <p:cSldViewPr snapToGrid="0">
      <p:cViewPr varScale="1">
        <p:scale>
          <a:sx n="107" d="100"/>
          <a:sy n="107" d="100"/>
        </p:scale>
        <p:origin x="708" y="108"/>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6" d="100"/>
          <a:sy n="86" d="100"/>
        </p:scale>
        <p:origin x="3822"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CC20F16F-8811-4B51-BB31-320552CC85AF}" type="datetimeFigureOut">
              <a:rPr lang="en-US" smtClean="0"/>
              <a:t>6/7/2024</a:t>
            </a:fld>
            <a:endParaRPr lang="en-US"/>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193DC886-A8FF-4ABE-9C42-E1F14DBEB2B0}" type="slidenum">
              <a:rPr lang="en-US" smtClean="0"/>
              <a:t>‹#›</a:t>
            </a:fld>
            <a:endParaRPr lang="en-US"/>
          </a:p>
        </p:txBody>
      </p:sp>
    </p:spTree>
    <p:extLst>
      <p:ext uri="{BB962C8B-B14F-4D97-AF65-F5344CB8AC3E}">
        <p14:creationId xmlns:p14="http://schemas.microsoft.com/office/powerpoint/2010/main" val="36038373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6B005CDC-F66A-4EA3-93A4-41602AB21081}" type="datetimeFigureOut">
              <a:rPr lang="en-US" smtClean="0"/>
              <a:t>6/7/2024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036C5A97-FE1B-4EFC-9C73-B1258035E011}" type="slidenum">
              <a:rPr lang="en-US" smtClean="0"/>
              <a:t>‹#›</a:t>
            </a:fld>
            <a:endParaRPr lang="en-US"/>
          </a:p>
        </p:txBody>
      </p:sp>
    </p:spTree>
    <p:extLst>
      <p:ext uri="{BB962C8B-B14F-4D97-AF65-F5344CB8AC3E}">
        <p14:creationId xmlns:p14="http://schemas.microsoft.com/office/powerpoint/2010/main" val="3717717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notesMaster" Target="../notesMasters/notesMaster1.xml"/><Relationship Id="rId1" Type="http://schemas.openxmlformats.org/officeDocument/2006/relationships/tags" Target="../tags/tag3.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custDataLst>
              <p:tags r:id="rId1"/>
            </p:custDataLst>
          </p:nvPr>
        </p:nvSpPr>
        <p:spPr/>
        <p:txBody>
          <a:bodyPr/>
          <a:lstStyle/>
          <a:p>
            <a:pPr>
              <a:lnSpc>
                <a:spcPct val="107000"/>
              </a:lnSpc>
            </a:pPr>
            <a:r>
              <a:rPr lang="en-US" dirty="0">
                <a:latin typeface="Calibri" panose="020F0502020204030204" pitchFamily="34" charset="0"/>
                <a:ea typeface="Times New Roman" panose="02020603050405020304" pitchFamily="18" charset="0"/>
                <a:cs typeface="Calibri" panose="020F0502020204030204" pitchFamily="34" charset="0"/>
              </a:rPr>
              <a:t> </a:t>
            </a:r>
            <a:endParaRPr lang="en-US" sz="1100" dirty="0">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036C5A97-FE1B-4EFC-9C73-B1258035E011}" type="slidenum">
              <a:rPr lang="en-US" smtClean="0"/>
              <a:t>1</a:t>
            </a:fld>
            <a:endParaRPr lang="en-US"/>
          </a:p>
        </p:txBody>
      </p:sp>
    </p:spTree>
    <p:extLst>
      <p:ext uri="{BB962C8B-B14F-4D97-AF65-F5344CB8AC3E}">
        <p14:creationId xmlns:p14="http://schemas.microsoft.com/office/powerpoint/2010/main" val="2061197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6C5A97-FE1B-4EFC-9C73-B1258035E011}" type="slidenum">
              <a:rPr lang="en-US" smtClean="0"/>
              <a:t>2</a:t>
            </a:fld>
            <a:endParaRPr lang="en-US" dirty="0"/>
          </a:p>
        </p:txBody>
      </p:sp>
    </p:spTree>
    <p:extLst>
      <p:ext uri="{BB962C8B-B14F-4D97-AF65-F5344CB8AC3E}">
        <p14:creationId xmlns:p14="http://schemas.microsoft.com/office/powerpoint/2010/main" val="505287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6C5A97-FE1B-4EFC-9C73-B1258035E011}" type="slidenum">
              <a:rPr lang="en-US" smtClean="0"/>
              <a:t>3</a:t>
            </a:fld>
            <a:endParaRPr lang="en-US" dirty="0"/>
          </a:p>
        </p:txBody>
      </p:sp>
    </p:spTree>
    <p:extLst>
      <p:ext uri="{BB962C8B-B14F-4D97-AF65-F5344CB8AC3E}">
        <p14:creationId xmlns:p14="http://schemas.microsoft.com/office/powerpoint/2010/main" val="4230070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6C5A97-FE1B-4EFC-9C73-B1258035E011}" type="slidenum">
              <a:rPr lang="en-US" smtClean="0"/>
              <a:t>6</a:t>
            </a:fld>
            <a:endParaRPr lang="en-US" dirty="0"/>
          </a:p>
        </p:txBody>
      </p:sp>
    </p:spTree>
    <p:extLst>
      <p:ext uri="{BB962C8B-B14F-4D97-AF65-F5344CB8AC3E}">
        <p14:creationId xmlns:p14="http://schemas.microsoft.com/office/powerpoint/2010/main" val="3413701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7044">
              <a:defRPr/>
            </a:pPr>
            <a:endParaRPr lang="en-US" dirty="0"/>
          </a:p>
        </p:txBody>
      </p:sp>
      <p:sp>
        <p:nvSpPr>
          <p:cNvPr id="4" name="Slide Number Placeholder 3"/>
          <p:cNvSpPr>
            <a:spLocks noGrp="1"/>
          </p:cNvSpPr>
          <p:nvPr>
            <p:ph type="sldNum" sz="quarter" idx="10"/>
          </p:nvPr>
        </p:nvSpPr>
        <p:spPr/>
        <p:txBody>
          <a:bodyPr/>
          <a:lstStyle/>
          <a:p>
            <a:fld id="{036C5A97-FE1B-4EFC-9C73-B1258035E011}" type="slidenum">
              <a:rPr lang="en-US" smtClean="0"/>
              <a:t>7</a:t>
            </a:fld>
            <a:endParaRPr lang="en-US" dirty="0"/>
          </a:p>
        </p:txBody>
      </p:sp>
    </p:spTree>
    <p:extLst>
      <p:ext uri="{BB962C8B-B14F-4D97-AF65-F5344CB8AC3E}">
        <p14:creationId xmlns:p14="http://schemas.microsoft.com/office/powerpoint/2010/main" val="1568945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9138" y="1163638"/>
            <a:ext cx="5584825" cy="314166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36C5A97-FE1B-4EFC-9C73-B1258035E011}" type="slidenum">
              <a:rPr lang="en-US" smtClean="0"/>
              <a:t>8</a:t>
            </a:fld>
            <a:endParaRPr lang="en-US"/>
          </a:p>
        </p:txBody>
      </p:sp>
    </p:spTree>
    <p:extLst>
      <p:ext uri="{BB962C8B-B14F-4D97-AF65-F5344CB8AC3E}">
        <p14:creationId xmlns:p14="http://schemas.microsoft.com/office/powerpoint/2010/main" val="9679540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 Id="rId9" Type="http://schemas.openxmlformats.org/officeDocument/2006/relationships/hyperlink" Target="http://www.peba.sc.gov/contact" TargetMode="External"/></Relationships>
</file>

<file path=ppt/slideLayouts/_rels/slideLayout13.xml.rels><?xml version="1.0" encoding="UTF-8" standalone="yes"?>
<Relationships xmlns="http://schemas.openxmlformats.org/package/2006/relationships"><Relationship Id="rId8" Type="http://schemas.openxmlformats.org/officeDocument/2006/relationships/hyperlink" Target="http://www.youtube.com/c/pebatv" TargetMode="External"/><Relationship Id="rId3" Type="http://schemas.openxmlformats.org/officeDocument/2006/relationships/image" Target="../media/image14.png"/><Relationship Id="rId7" Type="http://schemas.openxmlformats.org/officeDocument/2006/relationships/image" Target="../media/image16.png"/><Relationship Id="rId12" Type="http://schemas.openxmlformats.org/officeDocument/2006/relationships/hyperlink" Target="https://www.instagram.com/s.c.peba/" TargetMode="External"/><Relationship Id="rId2" Type="http://schemas.openxmlformats.org/officeDocument/2006/relationships/image" Target="../media/image6.png"/><Relationship Id="rId1" Type="http://schemas.openxmlformats.org/officeDocument/2006/relationships/slideMaster" Target="../slideMasters/slideMaster1.xml"/><Relationship Id="rId6" Type="http://schemas.openxmlformats.org/officeDocument/2006/relationships/hyperlink" Target="http://www.facebook.com/scpeba" TargetMode="External"/><Relationship Id="rId11" Type="http://schemas.openxmlformats.org/officeDocument/2006/relationships/image" Target="../media/image18.png"/><Relationship Id="rId5" Type="http://schemas.openxmlformats.org/officeDocument/2006/relationships/image" Target="../media/image15.png"/><Relationship Id="rId10" Type="http://schemas.openxmlformats.org/officeDocument/2006/relationships/hyperlink" Target="http://www.linkedin.com/company/south-carolina-public-employee-benefit-authority/" TargetMode="External"/><Relationship Id="rId4" Type="http://schemas.openxmlformats.org/officeDocument/2006/relationships/hyperlink" Target="http://www.twitter.com/scpeba" TargetMode="External"/><Relationship Id="rId9" Type="http://schemas.openxmlformats.org/officeDocument/2006/relationships/image" Target="../media/image17.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E053CD0-4157-422F-B7CE-6EF7B499C117}"/>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5" y="0"/>
            <a:ext cx="12191994" cy="6857997"/>
          </a:xfrm>
          <a:prstGeom prst="rect">
            <a:avLst/>
          </a:prstGeom>
        </p:spPr>
      </p:pic>
      <p:sp>
        <p:nvSpPr>
          <p:cNvPr id="2" name="Title 1"/>
          <p:cNvSpPr>
            <a:spLocks noGrp="1"/>
          </p:cNvSpPr>
          <p:nvPr>
            <p:ph type="ctrTitle" hasCustomPrompt="1"/>
          </p:nvPr>
        </p:nvSpPr>
        <p:spPr>
          <a:xfrm>
            <a:off x="336550" y="2011680"/>
            <a:ext cx="5759450" cy="2310938"/>
          </a:xfrm>
        </p:spPr>
        <p:txBody>
          <a:bodyPr anchor="ctr" anchorCtr="0">
            <a:normAutofit/>
          </a:bodyPr>
          <a:lstStyle>
            <a:lvl1pPr algn="l">
              <a:defRPr sz="4000" b="1">
                <a:solidFill>
                  <a:schemeClr val="bg1"/>
                </a:solidFill>
                <a:latin typeface="Times New Roman" panose="02020603050405020304" pitchFamily="18" charset="0"/>
                <a:cs typeface="Times New Roman" panose="02020603050405020304" pitchFamily="18" charset="0"/>
              </a:defRPr>
            </a:lvl1pPr>
          </a:lstStyle>
          <a:p>
            <a:r>
              <a:rPr lang="en-US" dirty="0"/>
              <a:t>Click to edit title</a:t>
            </a:r>
          </a:p>
        </p:txBody>
      </p:sp>
      <p:sp>
        <p:nvSpPr>
          <p:cNvPr id="3" name="Subtitle 2"/>
          <p:cNvSpPr>
            <a:spLocks noGrp="1"/>
          </p:cNvSpPr>
          <p:nvPr>
            <p:ph type="subTitle" idx="1" hasCustomPrompt="1"/>
          </p:nvPr>
        </p:nvSpPr>
        <p:spPr>
          <a:xfrm>
            <a:off x="336550" y="4663456"/>
            <a:ext cx="3304425" cy="1803862"/>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Tree>
    <p:extLst>
      <p:ext uri="{BB962C8B-B14F-4D97-AF65-F5344CB8AC3E}">
        <p14:creationId xmlns:p14="http://schemas.microsoft.com/office/powerpoint/2010/main" val="3241699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lank_Title only">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28431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1387680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Get in touch with PEBA</a:t>
            </a:r>
          </a:p>
        </p:txBody>
      </p:sp>
      <p:grpSp>
        <p:nvGrpSpPr>
          <p:cNvPr id="35" name="Group 34">
            <a:extLst>
              <a:ext uri="{FF2B5EF4-FFF2-40B4-BE49-F238E27FC236}">
                <a16:creationId xmlns:a16="http://schemas.microsoft.com/office/drawing/2014/main" id="{7BAE45A9-1E10-2324-1C48-DEC69947A1AE}"/>
              </a:ext>
            </a:extLst>
          </p:cNvPr>
          <p:cNvGrpSpPr/>
          <p:nvPr userDrawn="1"/>
        </p:nvGrpSpPr>
        <p:grpSpPr>
          <a:xfrm>
            <a:off x="609599" y="4751755"/>
            <a:ext cx="548640" cy="548640"/>
            <a:chOff x="1611007" y="1820931"/>
            <a:chExt cx="548640" cy="548640"/>
          </a:xfrm>
        </p:grpSpPr>
        <p:sp>
          <p:nvSpPr>
            <p:cNvPr id="28" name="Oval 27">
              <a:extLst>
                <a:ext uri="{FF2B5EF4-FFF2-40B4-BE49-F238E27FC236}">
                  <a16:creationId xmlns:a16="http://schemas.microsoft.com/office/drawing/2014/main" id="{0C39B635-A1C7-2442-EB5F-1281039C12D2}"/>
                </a:ext>
              </a:extLst>
            </p:cNvPr>
            <p:cNvSpPr/>
            <p:nvPr userDrawn="1"/>
          </p:nvSpPr>
          <p:spPr>
            <a:xfrm>
              <a:off x="1611007" y="1820931"/>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Graphic 26" descr="Marker with solid fill">
              <a:extLst>
                <a:ext uri="{FF2B5EF4-FFF2-40B4-BE49-F238E27FC236}">
                  <a16:creationId xmlns:a16="http://schemas.microsoft.com/office/drawing/2014/main" id="{017DED7C-594F-3285-FE3D-9910DB8F1F80}"/>
                </a:ext>
              </a:extLst>
            </p:cNvPr>
            <p:cNvPicPr>
              <a:picLocks noChangeAspect="1"/>
            </p:cNvPicPr>
            <p:nvPr userDrawn="1"/>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702447" y="1912371"/>
              <a:ext cx="365760" cy="365760"/>
            </a:xfrm>
            <a:prstGeom prst="rect">
              <a:avLst/>
            </a:prstGeom>
          </p:spPr>
        </p:pic>
      </p:grpSp>
      <p:grpSp>
        <p:nvGrpSpPr>
          <p:cNvPr id="31" name="Group 30">
            <a:extLst>
              <a:ext uri="{FF2B5EF4-FFF2-40B4-BE49-F238E27FC236}">
                <a16:creationId xmlns:a16="http://schemas.microsoft.com/office/drawing/2014/main" id="{93326E63-B470-4A18-B3CB-2DF63B058EF9}"/>
              </a:ext>
            </a:extLst>
          </p:cNvPr>
          <p:cNvGrpSpPr/>
          <p:nvPr userDrawn="1"/>
        </p:nvGrpSpPr>
        <p:grpSpPr>
          <a:xfrm>
            <a:off x="608766" y="2911352"/>
            <a:ext cx="548640" cy="548640"/>
            <a:chOff x="3896627" y="1861027"/>
            <a:chExt cx="548640" cy="548640"/>
          </a:xfrm>
        </p:grpSpPr>
        <p:sp>
          <p:nvSpPr>
            <p:cNvPr id="29" name="Oval 28">
              <a:extLst>
                <a:ext uri="{FF2B5EF4-FFF2-40B4-BE49-F238E27FC236}">
                  <a16:creationId xmlns:a16="http://schemas.microsoft.com/office/drawing/2014/main" id="{207615F0-89CA-AF3E-D5D7-CDC91266AA40}"/>
                </a:ext>
              </a:extLst>
            </p:cNvPr>
            <p:cNvSpPr/>
            <p:nvPr userDrawn="1"/>
          </p:nvSpPr>
          <p:spPr>
            <a:xfrm>
              <a:off x="3896627" y="1861027"/>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Graphic 22" descr="Laptop with solid fill">
              <a:extLst>
                <a:ext uri="{FF2B5EF4-FFF2-40B4-BE49-F238E27FC236}">
                  <a16:creationId xmlns:a16="http://schemas.microsoft.com/office/drawing/2014/main" id="{587848DD-07DE-D556-4C45-04F493E29248}"/>
                </a:ext>
              </a:extLst>
            </p:cNvPr>
            <p:cNvPicPr>
              <a:picLocks noChangeAspect="1"/>
            </p:cNvPicPr>
            <p:nvPr userDrawn="1"/>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988067" y="1952467"/>
              <a:ext cx="365760" cy="365760"/>
            </a:xfrm>
            <a:prstGeom prst="rect">
              <a:avLst/>
            </a:prstGeom>
          </p:spPr>
        </p:pic>
      </p:grpSp>
      <p:grpSp>
        <p:nvGrpSpPr>
          <p:cNvPr id="36" name="Group 35">
            <a:extLst>
              <a:ext uri="{FF2B5EF4-FFF2-40B4-BE49-F238E27FC236}">
                <a16:creationId xmlns:a16="http://schemas.microsoft.com/office/drawing/2014/main" id="{5B2F7134-D53E-20B6-CB0A-F920F29DEE97}"/>
              </a:ext>
            </a:extLst>
          </p:cNvPr>
          <p:cNvGrpSpPr/>
          <p:nvPr userDrawn="1"/>
        </p:nvGrpSpPr>
        <p:grpSpPr>
          <a:xfrm>
            <a:off x="608766" y="3834767"/>
            <a:ext cx="548640" cy="548640"/>
            <a:chOff x="4089773" y="2423139"/>
            <a:chExt cx="548640" cy="548640"/>
          </a:xfrm>
        </p:grpSpPr>
        <p:sp>
          <p:nvSpPr>
            <p:cNvPr id="33" name="Oval 32">
              <a:extLst>
                <a:ext uri="{FF2B5EF4-FFF2-40B4-BE49-F238E27FC236}">
                  <a16:creationId xmlns:a16="http://schemas.microsoft.com/office/drawing/2014/main" id="{5D1952BF-E3D5-1BAE-4CF7-C01F55EC7402}"/>
                </a:ext>
              </a:extLst>
            </p:cNvPr>
            <p:cNvSpPr/>
            <p:nvPr userDrawn="1"/>
          </p:nvSpPr>
          <p:spPr>
            <a:xfrm>
              <a:off x="4089773" y="2423139"/>
              <a:ext cx="548640" cy="548640"/>
            </a:xfrm>
            <a:prstGeom prst="ellipse">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Graphic 24" descr="Phone Vibration with solid fill">
              <a:extLst>
                <a:ext uri="{FF2B5EF4-FFF2-40B4-BE49-F238E27FC236}">
                  <a16:creationId xmlns:a16="http://schemas.microsoft.com/office/drawing/2014/main" id="{0C1550BA-3C59-E9A0-63A4-C9681800B7A9}"/>
                </a:ext>
              </a:extLst>
            </p:cNvPr>
            <p:cNvPicPr>
              <a:picLocks noChangeAspect="1"/>
            </p:cNvPicPr>
            <p:nvPr userDrawn="1"/>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181213" y="2514579"/>
              <a:ext cx="365760" cy="365760"/>
            </a:xfrm>
            <a:prstGeom prst="rect">
              <a:avLst/>
            </a:prstGeom>
          </p:spPr>
        </p:pic>
      </p:grpSp>
      <p:sp>
        <p:nvSpPr>
          <p:cNvPr id="38" name="TextBox 37">
            <a:extLst>
              <a:ext uri="{FF2B5EF4-FFF2-40B4-BE49-F238E27FC236}">
                <a16:creationId xmlns:a16="http://schemas.microsoft.com/office/drawing/2014/main" id="{5B359F0F-F848-7602-A3EC-895BEE0E5E27}"/>
              </a:ext>
            </a:extLst>
          </p:cNvPr>
          <p:cNvSpPr txBox="1"/>
          <p:nvPr userDrawn="1"/>
        </p:nvSpPr>
        <p:spPr>
          <a:xfrm>
            <a:off x="1157406" y="2958053"/>
            <a:ext cx="4377120" cy="461665"/>
          </a:xfrm>
          <a:prstGeom prst="rect">
            <a:avLst/>
          </a:prstGeom>
          <a:noFill/>
        </p:spPr>
        <p:txBody>
          <a:bodyPr wrap="square">
            <a:spAutoFit/>
          </a:bodyPr>
          <a:lstStyle/>
          <a:p>
            <a:r>
              <a:rPr kumimoji="0" lang="en-US" sz="2400" b="0" i="0" u="none" strike="noStrike" kern="1200" cap="none" spc="0" normalizeH="0" baseline="0" noProof="0" dirty="0">
                <a:ln>
                  <a:noFill/>
                </a:ln>
                <a:solidFill>
                  <a:schemeClr val="tx2"/>
                </a:solidFill>
                <a:effectLst/>
                <a:uLnTx/>
                <a:uFillTx/>
                <a:latin typeface="+mn-lt"/>
                <a:ea typeface="+mn-ea"/>
                <a:cs typeface="+mn-cs"/>
                <a:hlinkClick r:id="rId9"/>
              </a:rPr>
              <a:t>www.peba.sc.gov/contact</a:t>
            </a:r>
            <a:endParaRPr lang="en-US" sz="2400" dirty="0"/>
          </a:p>
        </p:txBody>
      </p:sp>
      <p:sp>
        <p:nvSpPr>
          <p:cNvPr id="43" name="TextBox 42">
            <a:extLst>
              <a:ext uri="{FF2B5EF4-FFF2-40B4-BE49-F238E27FC236}">
                <a16:creationId xmlns:a16="http://schemas.microsoft.com/office/drawing/2014/main" id="{374D8916-C00E-7C44-0EEB-EBDB9D27619E}"/>
              </a:ext>
            </a:extLst>
          </p:cNvPr>
          <p:cNvSpPr txBox="1"/>
          <p:nvPr userDrawn="1"/>
        </p:nvSpPr>
        <p:spPr>
          <a:xfrm>
            <a:off x="1157406" y="3875041"/>
            <a:ext cx="4503561" cy="461665"/>
          </a:xfrm>
          <a:prstGeom prst="rect">
            <a:avLst/>
          </a:prstGeom>
          <a:noFill/>
        </p:spPr>
        <p:txBody>
          <a:bodyPr wrap="square" rtlCol="0">
            <a:spAutoFit/>
          </a:bodyPr>
          <a:lstStyle/>
          <a:p>
            <a:r>
              <a:rPr lang="en-US" sz="2400" dirty="0">
                <a:solidFill>
                  <a:schemeClr val="tx2"/>
                </a:solidFill>
              </a:rPr>
              <a:t>803.737.6800 or 888.260.9430</a:t>
            </a:r>
          </a:p>
        </p:txBody>
      </p:sp>
      <p:sp>
        <p:nvSpPr>
          <p:cNvPr id="44" name="TextBox 43">
            <a:extLst>
              <a:ext uri="{FF2B5EF4-FFF2-40B4-BE49-F238E27FC236}">
                <a16:creationId xmlns:a16="http://schemas.microsoft.com/office/drawing/2014/main" id="{24FEE14D-9A9F-CEFF-8F19-A69B323DAEB3}"/>
              </a:ext>
            </a:extLst>
          </p:cNvPr>
          <p:cNvSpPr txBox="1"/>
          <p:nvPr userDrawn="1"/>
        </p:nvSpPr>
        <p:spPr>
          <a:xfrm>
            <a:off x="1157405" y="4792029"/>
            <a:ext cx="5700595" cy="461665"/>
          </a:xfrm>
          <a:prstGeom prst="rect">
            <a:avLst/>
          </a:prstGeom>
          <a:noFill/>
        </p:spPr>
        <p:txBody>
          <a:bodyPr wrap="square" rtlCol="0">
            <a:spAutoFit/>
          </a:bodyPr>
          <a:lstStyle/>
          <a:p>
            <a:r>
              <a:rPr lang="en-US" sz="2400" dirty="0">
                <a:solidFill>
                  <a:schemeClr val="tx2"/>
                </a:solidFill>
              </a:rPr>
              <a:t>202 Arbor Lake Drive, Columbia, SC 29223</a:t>
            </a:r>
          </a:p>
        </p:txBody>
      </p:sp>
    </p:spTree>
    <p:extLst>
      <p:ext uri="{BB962C8B-B14F-4D97-AF65-F5344CB8AC3E}">
        <p14:creationId xmlns:p14="http://schemas.microsoft.com/office/powerpoint/2010/main" val="2833846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cial media">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TextBox 2">
            <a:extLst>
              <a:ext uri="{FF2B5EF4-FFF2-40B4-BE49-F238E27FC236}">
                <a16:creationId xmlns:a16="http://schemas.microsoft.com/office/drawing/2014/main" id="{B255D452-DA75-2E7E-44A8-E277EAF9991D}"/>
              </a:ext>
            </a:extLst>
          </p:cNvPr>
          <p:cNvSpPr txBox="1"/>
          <p:nvPr userDrawn="1"/>
        </p:nvSpPr>
        <p:spPr>
          <a:xfrm>
            <a:off x="609600" y="1063427"/>
            <a:ext cx="5051367"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Connect with PEBA</a:t>
            </a:r>
          </a:p>
        </p:txBody>
      </p:sp>
      <p:grpSp>
        <p:nvGrpSpPr>
          <p:cNvPr id="22" name="Group 21">
            <a:extLst>
              <a:ext uri="{FF2B5EF4-FFF2-40B4-BE49-F238E27FC236}">
                <a16:creationId xmlns:a16="http://schemas.microsoft.com/office/drawing/2014/main" id="{ED637F19-361B-8D8C-0D0E-6931E68173FE}"/>
              </a:ext>
            </a:extLst>
          </p:cNvPr>
          <p:cNvGrpSpPr/>
          <p:nvPr userDrawn="1"/>
        </p:nvGrpSpPr>
        <p:grpSpPr>
          <a:xfrm>
            <a:off x="609599" y="3834767"/>
            <a:ext cx="1796717" cy="548640"/>
            <a:chOff x="609599" y="3834767"/>
            <a:chExt cx="1796717" cy="548640"/>
          </a:xfrm>
        </p:grpSpPr>
        <p:pic>
          <p:nvPicPr>
            <p:cNvPr id="11" name="Picture 10" descr="Icon&#10;&#10;Description automatically generated">
              <a:extLst>
                <a:ext uri="{FF2B5EF4-FFF2-40B4-BE49-F238E27FC236}">
                  <a16:creationId xmlns:a16="http://schemas.microsoft.com/office/drawing/2014/main" id="{8FB2D970-7171-4BCC-F2E6-8F54029C5AD1}"/>
                </a:ext>
              </a:extLst>
            </p:cNvPr>
            <p:cNvPicPr>
              <a:picLocks/>
            </p:cNvPicPr>
            <p:nvPr userDrawn="1"/>
          </p:nvPicPr>
          <p:blipFill>
            <a:blip r:embed="rId3" cstate="print">
              <a:extLst>
                <a:ext uri="{28A0092B-C50C-407E-A947-70E740481C1C}">
                  <a14:useLocalDpi xmlns:a14="http://schemas.microsoft.com/office/drawing/2010/main" val="0"/>
                </a:ext>
              </a:extLst>
            </a:blip>
            <a:stretch>
              <a:fillRect/>
            </a:stretch>
          </p:blipFill>
          <p:spPr>
            <a:xfrm>
              <a:off x="609599" y="3834767"/>
              <a:ext cx="548640" cy="548640"/>
            </a:xfrm>
            <a:prstGeom prst="rect">
              <a:avLst/>
            </a:prstGeom>
          </p:spPr>
        </p:pic>
        <p:sp>
          <p:nvSpPr>
            <p:cNvPr id="13" name="TextBox 12">
              <a:extLst>
                <a:ext uri="{FF2B5EF4-FFF2-40B4-BE49-F238E27FC236}">
                  <a16:creationId xmlns:a16="http://schemas.microsoft.com/office/drawing/2014/main" id="{3764F6DD-F21A-5D3D-3346-F67984A0F2B3}"/>
                </a:ext>
              </a:extLst>
            </p:cNvPr>
            <p:cNvSpPr txBox="1"/>
            <p:nvPr userDrawn="1"/>
          </p:nvSpPr>
          <p:spPr>
            <a:xfrm>
              <a:off x="1158239" y="3878255"/>
              <a:ext cx="1248077" cy="461665"/>
            </a:xfrm>
            <a:prstGeom prst="rect">
              <a:avLst/>
            </a:prstGeom>
            <a:noFill/>
          </p:spPr>
          <p:txBody>
            <a:bodyPr wrap="square" rtlCol="0">
              <a:spAutoFit/>
            </a:bodyPr>
            <a:lstStyle/>
            <a:p>
              <a:r>
                <a:rPr lang="en-US" sz="2400" dirty="0">
                  <a:hlinkClick r:id="rId4"/>
                </a:rPr>
                <a:t>SCPEBA</a:t>
              </a:r>
              <a:endParaRPr lang="en-US" sz="2400" dirty="0"/>
            </a:p>
          </p:txBody>
        </p:sp>
      </p:grpSp>
      <p:grpSp>
        <p:nvGrpSpPr>
          <p:cNvPr id="21" name="Group 20">
            <a:extLst>
              <a:ext uri="{FF2B5EF4-FFF2-40B4-BE49-F238E27FC236}">
                <a16:creationId xmlns:a16="http://schemas.microsoft.com/office/drawing/2014/main" id="{66331960-63D7-7C80-8823-3E20AB32D8EE}"/>
              </a:ext>
            </a:extLst>
          </p:cNvPr>
          <p:cNvGrpSpPr/>
          <p:nvPr userDrawn="1"/>
        </p:nvGrpSpPr>
        <p:grpSpPr>
          <a:xfrm>
            <a:off x="609599" y="2917779"/>
            <a:ext cx="1914583" cy="548640"/>
            <a:chOff x="609599" y="2917779"/>
            <a:chExt cx="1914583" cy="548640"/>
          </a:xfrm>
        </p:grpSpPr>
        <p:pic>
          <p:nvPicPr>
            <p:cNvPr id="9" name="Picture 8">
              <a:extLst>
                <a:ext uri="{FF2B5EF4-FFF2-40B4-BE49-F238E27FC236}">
                  <a16:creationId xmlns:a16="http://schemas.microsoft.com/office/drawing/2014/main" id="{1B210F30-3E2D-B701-8C1D-315C141D7268}"/>
                </a:ext>
              </a:extLst>
            </p:cNvPr>
            <p:cNvPicPr>
              <a:picLocks/>
            </p:cNvPicPr>
            <p:nvPr userDrawn="1"/>
          </p:nvPicPr>
          <p:blipFill>
            <a:blip r:embed="rId5" cstate="print">
              <a:extLst>
                <a:ext uri="{28A0092B-C50C-407E-A947-70E740481C1C}">
                  <a14:useLocalDpi xmlns:a14="http://schemas.microsoft.com/office/drawing/2010/main" val="0"/>
                </a:ext>
              </a:extLst>
            </a:blip>
            <a:stretch>
              <a:fillRect/>
            </a:stretch>
          </p:blipFill>
          <p:spPr>
            <a:xfrm>
              <a:off x="609599" y="2917779"/>
              <a:ext cx="548640" cy="548640"/>
            </a:xfrm>
            <a:prstGeom prst="rect">
              <a:avLst/>
            </a:prstGeom>
          </p:spPr>
        </p:pic>
        <p:sp>
          <p:nvSpPr>
            <p:cNvPr id="14" name="TextBox 13">
              <a:extLst>
                <a:ext uri="{FF2B5EF4-FFF2-40B4-BE49-F238E27FC236}">
                  <a16:creationId xmlns:a16="http://schemas.microsoft.com/office/drawing/2014/main" id="{8419043F-D8F6-65E7-2638-2E63400C032D}"/>
                </a:ext>
              </a:extLst>
            </p:cNvPr>
            <p:cNvSpPr txBox="1"/>
            <p:nvPr userDrawn="1"/>
          </p:nvSpPr>
          <p:spPr>
            <a:xfrm>
              <a:off x="1158240" y="2961267"/>
              <a:ext cx="1365942" cy="461665"/>
            </a:xfrm>
            <a:prstGeom prst="rect">
              <a:avLst/>
            </a:prstGeom>
            <a:noFill/>
          </p:spPr>
          <p:txBody>
            <a:bodyPr wrap="square" rtlCol="0">
              <a:spAutoFit/>
            </a:bodyPr>
            <a:lstStyle/>
            <a:p>
              <a:r>
                <a:rPr lang="en-US" sz="2400" dirty="0">
                  <a:hlinkClick r:id="rId6"/>
                </a:rPr>
                <a:t>SCPEBA</a:t>
              </a:r>
              <a:endParaRPr lang="en-US" sz="2400" dirty="0"/>
            </a:p>
          </p:txBody>
        </p:sp>
      </p:grpSp>
      <p:grpSp>
        <p:nvGrpSpPr>
          <p:cNvPr id="19" name="Group 18">
            <a:extLst>
              <a:ext uri="{FF2B5EF4-FFF2-40B4-BE49-F238E27FC236}">
                <a16:creationId xmlns:a16="http://schemas.microsoft.com/office/drawing/2014/main" id="{45C8B557-1A2D-4D8F-EFF4-FCEC736BC666}"/>
              </a:ext>
            </a:extLst>
          </p:cNvPr>
          <p:cNvGrpSpPr/>
          <p:nvPr userDrawn="1"/>
        </p:nvGrpSpPr>
        <p:grpSpPr>
          <a:xfrm>
            <a:off x="3135283" y="2911735"/>
            <a:ext cx="2647532" cy="548640"/>
            <a:chOff x="4330395" y="3832865"/>
            <a:chExt cx="2647532" cy="548640"/>
          </a:xfrm>
        </p:grpSpPr>
        <p:pic>
          <p:nvPicPr>
            <p:cNvPr id="6" name="Picture 5">
              <a:extLst>
                <a:ext uri="{FF2B5EF4-FFF2-40B4-BE49-F238E27FC236}">
                  <a16:creationId xmlns:a16="http://schemas.microsoft.com/office/drawing/2014/main" id="{FBD0927B-5968-1F64-1681-83FEF03BCBC0}"/>
                </a:ext>
              </a:extLst>
            </p:cNvPr>
            <p:cNvPicPr>
              <a:picLocks/>
            </p:cNvPicPr>
            <p:nvPr userDrawn="1"/>
          </p:nvPicPr>
          <p:blipFill>
            <a:blip r:embed="rId7" cstate="print">
              <a:extLst>
                <a:ext uri="{28A0092B-C50C-407E-A947-70E740481C1C}">
                  <a14:useLocalDpi xmlns:a14="http://schemas.microsoft.com/office/drawing/2010/main" val="0"/>
                </a:ext>
              </a:extLst>
            </a:blip>
            <a:stretch>
              <a:fillRect/>
            </a:stretch>
          </p:blipFill>
          <p:spPr>
            <a:xfrm>
              <a:off x="4330395" y="3832865"/>
              <a:ext cx="548640" cy="548640"/>
            </a:xfrm>
            <a:prstGeom prst="rect">
              <a:avLst/>
            </a:prstGeom>
          </p:spPr>
        </p:pic>
        <p:sp>
          <p:nvSpPr>
            <p:cNvPr id="15" name="TextBox 14">
              <a:extLst>
                <a:ext uri="{FF2B5EF4-FFF2-40B4-BE49-F238E27FC236}">
                  <a16:creationId xmlns:a16="http://schemas.microsoft.com/office/drawing/2014/main" id="{4CC6851E-6881-3DBA-B315-07B72363F2AA}"/>
                </a:ext>
              </a:extLst>
            </p:cNvPr>
            <p:cNvSpPr txBox="1"/>
            <p:nvPr userDrawn="1"/>
          </p:nvSpPr>
          <p:spPr>
            <a:xfrm>
              <a:off x="4878202" y="3876353"/>
              <a:ext cx="2099725" cy="461665"/>
            </a:xfrm>
            <a:prstGeom prst="rect">
              <a:avLst/>
            </a:prstGeom>
            <a:noFill/>
          </p:spPr>
          <p:txBody>
            <a:bodyPr wrap="square" rtlCol="0">
              <a:spAutoFit/>
            </a:bodyPr>
            <a:lstStyle/>
            <a:p>
              <a:r>
                <a:rPr lang="en-US" sz="2400" u="sng" dirty="0">
                  <a:hlinkClick r:id="rId8"/>
                </a:rPr>
                <a:t>PEBA TV</a:t>
              </a:r>
              <a:endParaRPr lang="en-US" sz="2400" dirty="0"/>
            </a:p>
          </p:txBody>
        </p:sp>
      </p:grpSp>
      <p:grpSp>
        <p:nvGrpSpPr>
          <p:cNvPr id="18" name="Group 17">
            <a:extLst>
              <a:ext uri="{FF2B5EF4-FFF2-40B4-BE49-F238E27FC236}">
                <a16:creationId xmlns:a16="http://schemas.microsoft.com/office/drawing/2014/main" id="{1D064ED5-2112-8741-00D0-2E5DAB9051EA}"/>
              </a:ext>
            </a:extLst>
          </p:cNvPr>
          <p:cNvGrpSpPr/>
          <p:nvPr userDrawn="1"/>
        </p:nvGrpSpPr>
        <p:grpSpPr>
          <a:xfrm>
            <a:off x="3135283" y="3834767"/>
            <a:ext cx="5486401" cy="830997"/>
            <a:chOff x="609599" y="4768934"/>
            <a:chExt cx="5486401" cy="830997"/>
          </a:xfrm>
        </p:grpSpPr>
        <p:pic>
          <p:nvPicPr>
            <p:cNvPr id="10" name="Picture 9">
              <a:extLst>
                <a:ext uri="{FF2B5EF4-FFF2-40B4-BE49-F238E27FC236}">
                  <a16:creationId xmlns:a16="http://schemas.microsoft.com/office/drawing/2014/main" id="{82157BB8-7988-D2E8-0DB4-18AB1E0070B5}"/>
                </a:ext>
              </a:extLst>
            </p:cNvPr>
            <p:cNvPicPr>
              <a:picLocks/>
            </p:cNvPicPr>
            <p:nvPr userDrawn="1"/>
          </p:nvPicPr>
          <p:blipFill>
            <a:blip r:embed="rId9" cstate="print">
              <a:extLst>
                <a:ext uri="{28A0092B-C50C-407E-A947-70E740481C1C}">
                  <a14:useLocalDpi xmlns:a14="http://schemas.microsoft.com/office/drawing/2010/main" val="0"/>
                </a:ext>
              </a:extLst>
            </a:blip>
            <a:stretch>
              <a:fillRect/>
            </a:stretch>
          </p:blipFill>
          <p:spPr>
            <a:xfrm>
              <a:off x="609599" y="4910112"/>
              <a:ext cx="548640" cy="548640"/>
            </a:xfrm>
            <a:prstGeom prst="rect">
              <a:avLst/>
            </a:prstGeom>
          </p:spPr>
        </p:pic>
        <p:sp>
          <p:nvSpPr>
            <p:cNvPr id="16" name="TextBox 15">
              <a:extLst>
                <a:ext uri="{FF2B5EF4-FFF2-40B4-BE49-F238E27FC236}">
                  <a16:creationId xmlns:a16="http://schemas.microsoft.com/office/drawing/2014/main" id="{F940E506-B7C5-7D05-3D7E-826C1BA055E8}"/>
                </a:ext>
              </a:extLst>
            </p:cNvPr>
            <p:cNvSpPr txBox="1"/>
            <p:nvPr userDrawn="1"/>
          </p:nvSpPr>
          <p:spPr>
            <a:xfrm>
              <a:off x="1158239" y="4768934"/>
              <a:ext cx="4937761" cy="830997"/>
            </a:xfrm>
            <a:prstGeom prst="rect">
              <a:avLst/>
            </a:prstGeom>
            <a:noFill/>
          </p:spPr>
          <p:txBody>
            <a:bodyPr wrap="square" rtlCol="0">
              <a:spAutoFit/>
            </a:bodyPr>
            <a:lstStyle/>
            <a:p>
              <a:r>
                <a:rPr lang="en-US" sz="2400" u="sng" kern="1200" dirty="0">
                  <a:solidFill>
                    <a:schemeClr val="tx1"/>
                  </a:solidFill>
                  <a:effectLst/>
                  <a:latin typeface="+mn-lt"/>
                  <a:ea typeface="+mn-ea"/>
                  <a:cs typeface="+mn-cs"/>
                  <a:hlinkClick r:id="rId10"/>
                </a:rPr>
                <a:t>South Carolina Public </a:t>
              </a:r>
              <a:br>
                <a:rPr lang="en-US" sz="2400" u="sng" kern="1200" dirty="0">
                  <a:solidFill>
                    <a:schemeClr val="tx1"/>
                  </a:solidFill>
                  <a:effectLst/>
                  <a:latin typeface="+mn-lt"/>
                  <a:ea typeface="+mn-ea"/>
                  <a:cs typeface="+mn-cs"/>
                  <a:hlinkClick r:id="rId10"/>
                </a:rPr>
              </a:br>
              <a:r>
                <a:rPr lang="en-US" sz="2400" u="sng" kern="1200" dirty="0">
                  <a:solidFill>
                    <a:schemeClr val="tx1"/>
                  </a:solidFill>
                  <a:effectLst/>
                  <a:latin typeface="+mn-lt"/>
                  <a:ea typeface="+mn-ea"/>
                  <a:cs typeface="+mn-cs"/>
                  <a:hlinkClick r:id="rId10"/>
                </a:rPr>
                <a:t>Employee Benefit Authority</a:t>
              </a:r>
              <a:endParaRPr lang="en-US" sz="3600" dirty="0"/>
            </a:p>
          </p:txBody>
        </p:sp>
      </p:grpSp>
      <p:grpSp>
        <p:nvGrpSpPr>
          <p:cNvPr id="20" name="Group 19">
            <a:extLst>
              <a:ext uri="{FF2B5EF4-FFF2-40B4-BE49-F238E27FC236}">
                <a16:creationId xmlns:a16="http://schemas.microsoft.com/office/drawing/2014/main" id="{08B3C213-180E-2382-47A3-3C00933B761F}"/>
              </a:ext>
            </a:extLst>
          </p:cNvPr>
          <p:cNvGrpSpPr/>
          <p:nvPr userDrawn="1"/>
        </p:nvGrpSpPr>
        <p:grpSpPr>
          <a:xfrm>
            <a:off x="609599" y="4751755"/>
            <a:ext cx="2354022" cy="548640"/>
            <a:chOff x="4329563" y="2917779"/>
            <a:chExt cx="2354022" cy="548640"/>
          </a:xfrm>
        </p:grpSpPr>
        <p:pic>
          <p:nvPicPr>
            <p:cNvPr id="5" name="Picture 4">
              <a:extLst>
                <a:ext uri="{FF2B5EF4-FFF2-40B4-BE49-F238E27FC236}">
                  <a16:creationId xmlns:a16="http://schemas.microsoft.com/office/drawing/2014/main" id="{7D03A7D1-CB11-93B8-F179-11F9137165C8}"/>
                </a:ext>
              </a:extLst>
            </p:cNvPr>
            <p:cNvPicPr>
              <a:picLocks/>
            </p:cNvPicPr>
            <p:nvPr userDrawn="1"/>
          </p:nvPicPr>
          <p:blipFill>
            <a:blip r:embed="rId11" cstate="print">
              <a:extLst>
                <a:ext uri="{28A0092B-C50C-407E-A947-70E740481C1C}">
                  <a14:useLocalDpi xmlns:a14="http://schemas.microsoft.com/office/drawing/2010/main" val="0"/>
                </a:ext>
              </a:extLst>
            </a:blip>
            <a:stretch>
              <a:fillRect/>
            </a:stretch>
          </p:blipFill>
          <p:spPr>
            <a:xfrm>
              <a:off x="4329563" y="2917779"/>
              <a:ext cx="548640" cy="548640"/>
            </a:xfrm>
            <a:prstGeom prst="rect">
              <a:avLst/>
            </a:prstGeom>
          </p:spPr>
        </p:pic>
        <p:sp>
          <p:nvSpPr>
            <p:cNvPr id="17" name="TextBox 16">
              <a:extLst>
                <a:ext uri="{FF2B5EF4-FFF2-40B4-BE49-F238E27FC236}">
                  <a16:creationId xmlns:a16="http://schemas.microsoft.com/office/drawing/2014/main" id="{C23DDA84-0906-A535-3352-873978273A84}"/>
                </a:ext>
              </a:extLst>
            </p:cNvPr>
            <p:cNvSpPr txBox="1"/>
            <p:nvPr userDrawn="1"/>
          </p:nvSpPr>
          <p:spPr>
            <a:xfrm>
              <a:off x="4877370" y="2961267"/>
              <a:ext cx="1806215" cy="461665"/>
            </a:xfrm>
            <a:prstGeom prst="rect">
              <a:avLst/>
            </a:prstGeom>
            <a:noFill/>
          </p:spPr>
          <p:txBody>
            <a:bodyPr wrap="square" rtlCol="0">
              <a:spAutoFit/>
            </a:bodyPr>
            <a:lstStyle/>
            <a:p>
              <a:r>
                <a:rPr lang="en-US" sz="2400" dirty="0">
                  <a:hlinkClick r:id="rId12"/>
                </a:rPr>
                <a:t>s.c.peba</a:t>
              </a:r>
              <a:endParaRPr lang="en-US" sz="2400" dirty="0"/>
            </a:p>
          </p:txBody>
        </p:sp>
      </p:grpSp>
    </p:spTree>
    <p:extLst>
      <p:ext uri="{BB962C8B-B14F-4D97-AF65-F5344CB8AC3E}">
        <p14:creationId xmlns:p14="http://schemas.microsoft.com/office/powerpoint/2010/main" val="9291835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6" name="Rectangle 5">
            <a:extLst>
              <a:ext uri="{FF2B5EF4-FFF2-40B4-BE49-F238E27FC236}">
                <a16:creationId xmlns:a16="http://schemas.microsoft.com/office/drawing/2014/main" id="{27F27499-80F4-9839-56AF-E21DB87CC464}"/>
              </a:ext>
            </a:extLst>
          </p:cNvPr>
          <p:cNvSpPr/>
          <p:nvPr userDrawn="1"/>
        </p:nvSpPr>
        <p:spPr>
          <a:xfrm>
            <a:off x="609599" y="1611018"/>
            <a:ext cx="10972800" cy="4652556"/>
          </a:xfrm>
          <a:prstGeom prst="rect">
            <a:avLst/>
          </a:prstGeom>
        </p:spPr>
        <p:txBody>
          <a:bodyPr wrap="square">
            <a:sp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dirty="0">
                <a:solidFill>
                  <a:schemeClr val="tx2"/>
                </a:solidFill>
              </a:rPr>
              <a:t>This presentation does not constitute a comprehensive or binding representation of the employee benefit programs PEBA administers. The terms and conditions of the employee benefit programs PEBA administers are set out in the applicable statutes and plan documents and are subject to change. Benefits administrators and others chosen by your employer to assist you with your participation in these employee benefit programs are not agents or employees of PEBA and are not authorized to bind PEBA or make representations on behalf of PEBA. Please contact PEBA for the most current information. The language used in this presentation does not create any contractual rights or entitlements for any person.</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sz="2000" b="1" dirty="0">
                <a:solidFill>
                  <a:schemeClr val="tx2"/>
                </a:solidFill>
              </a:rPr>
              <a:t>Financial disclaimer</a:t>
            </a:r>
            <a:r>
              <a:rPr lang="en-US" sz="2000" dirty="0">
                <a:solidFill>
                  <a:schemeClr val="tx2"/>
                </a:solidFill>
              </a:rPr>
              <a:t> Personal finance, as the name implies, is a highly individualized and personal matter. The information provided in these presentations is general educational information provided to illustrate certain financial ideas and concepts. This information does not take into account your personal situation and should not be considered personal financial or investment advice. In reviewing this video, you should consider whether the information presented is appropriate for your particular needs and, where appropriate, you may wish to seek advice from a financial professional to determine what is best for your individual financial circumstances. PEBA does not make any guarantee or other promise as to any results that may be obtained from using the content of this presentation.</a:t>
            </a:r>
          </a:p>
        </p:txBody>
      </p:sp>
      <p:sp>
        <p:nvSpPr>
          <p:cNvPr id="7" name="TextBox 6">
            <a:extLst>
              <a:ext uri="{FF2B5EF4-FFF2-40B4-BE49-F238E27FC236}">
                <a16:creationId xmlns:a16="http://schemas.microsoft.com/office/drawing/2014/main" id="{84ECC850-B988-E399-A6DC-BFF24914A774}"/>
              </a:ext>
            </a:extLst>
          </p:cNvPr>
          <p:cNvSpPr txBox="1"/>
          <p:nvPr userDrawn="1"/>
        </p:nvSpPr>
        <p:spPr>
          <a:xfrm>
            <a:off x="609599" y="476550"/>
            <a:ext cx="4433455" cy="553998"/>
          </a:xfrm>
          <a:prstGeom prst="rect">
            <a:avLst/>
          </a:prstGeom>
          <a:noFill/>
        </p:spPr>
        <p:txBody>
          <a:bodyPr wrap="square" rtlCol="0" anchor="ctr">
            <a:spAutoFit/>
          </a:bodyPr>
          <a:lstStyle/>
          <a:p>
            <a:r>
              <a:rPr lang="en-US" sz="3000" b="1" dirty="0">
                <a:solidFill>
                  <a:schemeClr val="tx2"/>
                </a:solidFill>
                <a:latin typeface="Times New Roman" panose="02020603050405020304" pitchFamily="18" charset="0"/>
                <a:cs typeface="Times New Roman" panose="02020603050405020304" pitchFamily="18" charset="0"/>
              </a:rPr>
              <a:t>Disclaimers</a:t>
            </a:r>
          </a:p>
        </p:txBody>
      </p:sp>
    </p:spTree>
    <p:extLst>
      <p:ext uri="{BB962C8B-B14F-4D97-AF65-F5344CB8AC3E}">
        <p14:creationId xmlns:p14="http://schemas.microsoft.com/office/powerpoint/2010/main" val="815621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3E83DF9-E00E-4BB3-A617-E96FA563FA99}"/>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336550" y="2626822"/>
            <a:ext cx="6363508" cy="2335876"/>
          </a:xfrm>
        </p:spPr>
        <p:txBody>
          <a:bodyPr anchor="ctr">
            <a:normAutofit/>
          </a:bodyPr>
          <a:lstStyle>
            <a:lvl1pPr>
              <a:defRPr sz="3000" b="1" baseline="0">
                <a:solidFill>
                  <a:schemeClr val="bg1"/>
                </a:solidFill>
                <a:latin typeface="Times New Roman" panose="02020603050405020304" pitchFamily="18" charset="0"/>
                <a:cs typeface="Times New Roman" panose="02020603050405020304" pitchFamily="18" charset="0"/>
              </a:defRPr>
            </a:lvl1pPr>
          </a:lstStyle>
          <a:p>
            <a:r>
              <a:rPr lang="en-US" dirty="0"/>
              <a:t>Click to section title</a:t>
            </a:r>
          </a:p>
        </p:txBody>
      </p:sp>
      <p:sp>
        <p:nvSpPr>
          <p:cNvPr id="10" name="Slide Number Placeholder 5"/>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8" name="Subtitle 2"/>
          <p:cNvSpPr>
            <a:spLocks noGrp="1"/>
          </p:cNvSpPr>
          <p:nvPr>
            <p:ph type="subTitle" idx="13" hasCustomPrompt="1"/>
          </p:nvPr>
        </p:nvSpPr>
        <p:spPr>
          <a:xfrm>
            <a:off x="336550" y="5311838"/>
            <a:ext cx="6105814" cy="689951"/>
          </a:xfrm>
        </p:spPr>
        <p:txBody>
          <a:bodyPr anchor="t" anchorCtr="0">
            <a:normAutofit/>
          </a:bodyPr>
          <a:lstStyle>
            <a:lvl1pPr marL="0" indent="0" algn="l">
              <a:buNone/>
              <a:defRPr sz="2000">
                <a:solidFill>
                  <a:schemeClr val="bg2">
                    <a:lumMod val="75000"/>
                  </a:schemeClr>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subtitle</a:t>
            </a:r>
          </a:p>
        </p:txBody>
      </p:sp>
    </p:spTree>
    <p:extLst>
      <p:ext uri="{BB962C8B-B14F-4D97-AF65-F5344CB8AC3E}">
        <p14:creationId xmlns:p14="http://schemas.microsoft.com/office/powerpoint/2010/main" val="690754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e column_simpl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FF8A359-9373-4FC2-92EF-41E6DE378A9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Slide Number Placeholder 5">
            <a:extLst>
              <a:ext uri="{FF2B5EF4-FFF2-40B4-BE49-F238E27FC236}">
                <a16:creationId xmlns:a16="http://schemas.microsoft.com/office/drawing/2014/main" id="{D19FC374-0225-08E2-22A8-245F54F23F20}"/>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2" name="Content Placeholder 2">
            <a:extLst>
              <a:ext uri="{FF2B5EF4-FFF2-40B4-BE49-F238E27FC236}">
                <a16:creationId xmlns:a16="http://schemas.microsoft.com/office/drawing/2014/main" id="{4707B9D8-B732-E833-79CA-2CF10BB91622}"/>
              </a:ext>
            </a:extLst>
          </p:cNvPr>
          <p:cNvSpPr>
            <a:spLocks noGrp="1"/>
          </p:cNvSpPr>
          <p:nvPr>
            <p:ph sz="half" idx="1" hasCustomPrompt="1"/>
          </p:nvPr>
        </p:nvSpPr>
        <p:spPr>
          <a:xfrm>
            <a:off x="609600" y="1611018"/>
            <a:ext cx="10972798" cy="4690026"/>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itle 1">
            <a:extLst>
              <a:ext uri="{FF2B5EF4-FFF2-40B4-BE49-F238E27FC236}">
                <a16:creationId xmlns:a16="http://schemas.microsoft.com/office/drawing/2014/main" id="{4D828966-E531-9197-F0E1-3A79B5C315E2}"/>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2919854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_simpl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2C440424-D210-4D0E-B3A0-673BF781CDB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3" name="Content Placeholder 2"/>
          <p:cNvSpPr>
            <a:spLocks noGrp="1"/>
          </p:cNvSpPr>
          <p:nvPr>
            <p:ph sz="half" idx="1" hasCustomPrompt="1"/>
          </p:nvPr>
        </p:nvSpPr>
        <p:spPr>
          <a:xfrm>
            <a:off x="609600" y="1601044"/>
            <a:ext cx="5181600"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400800" y="1611018"/>
            <a:ext cx="5181600" cy="468005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5">
            <a:extLst>
              <a:ext uri="{FF2B5EF4-FFF2-40B4-BE49-F238E27FC236}">
                <a16:creationId xmlns:a16="http://schemas.microsoft.com/office/drawing/2014/main" id="{26571F65-A9A5-4040-F1EB-909282DC42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10" name="Title 1">
            <a:extLst>
              <a:ext uri="{FF2B5EF4-FFF2-40B4-BE49-F238E27FC236}">
                <a16:creationId xmlns:a16="http://schemas.microsoft.com/office/drawing/2014/main" id="{8FB323F1-D632-3DE0-82DF-692C19B63F40}"/>
              </a:ext>
            </a:extLst>
          </p:cNvPr>
          <p:cNvSpPr>
            <a:spLocks noGrp="1"/>
          </p:cNvSpPr>
          <p:nvPr>
            <p:ph type="title" hasCustomPrompt="1"/>
          </p:nvPr>
        </p:nvSpPr>
        <p:spPr>
          <a:xfrm>
            <a:off x="609599" y="228600"/>
            <a:ext cx="10972799"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371409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ne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3" name="Content Placeholder 2"/>
          <p:cNvSpPr>
            <a:spLocks noGrp="1"/>
          </p:cNvSpPr>
          <p:nvPr>
            <p:ph idx="1" hasCustomPrompt="1"/>
          </p:nvPr>
        </p:nvSpPr>
        <p:spPr>
          <a:xfrm>
            <a:off x="609600" y="2510455"/>
            <a:ext cx="10972800" cy="379059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3183230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lumn_block titl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Title 1"/>
          <p:cNvSpPr>
            <a:spLocks noGrp="1"/>
          </p:cNvSpPr>
          <p:nvPr>
            <p:ph type="title" hasCustomPrompt="1"/>
          </p:nvPr>
        </p:nvSpPr>
        <p:spPr>
          <a:xfrm>
            <a:off x="609600" y="228599"/>
            <a:ext cx="9598430" cy="1724899"/>
          </a:xfrm>
        </p:spPr>
        <p:txBody>
          <a:bodyPr anchor="ctr" anchorCtr="0">
            <a:normAutofit/>
          </a:bodyPr>
          <a:lstStyle>
            <a:lvl1pPr>
              <a:defRPr sz="3000" b="1">
                <a:solidFill>
                  <a:schemeClr val="bg1"/>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4" name="Content Placeholder 2">
            <a:extLst>
              <a:ext uri="{FF2B5EF4-FFF2-40B4-BE49-F238E27FC236}">
                <a16:creationId xmlns:a16="http://schemas.microsoft.com/office/drawing/2014/main" id="{E0F5FC08-2CC4-B3F1-36DF-75318075EDE8}"/>
              </a:ext>
            </a:extLst>
          </p:cNvPr>
          <p:cNvSpPr>
            <a:spLocks noGrp="1"/>
          </p:cNvSpPr>
          <p:nvPr>
            <p:ph sz="half" idx="13" hasCustomPrompt="1"/>
          </p:nvPr>
        </p:nvSpPr>
        <p:spPr>
          <a:xfrm>
            <a:off x="609600" y="2500481"/>
            <a:ext cx="5181600" cy="379059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3">
            <a:extLst>
              <a:ext uri="{FF2B5EF4-FFF2-40B4-BE49-F238E27FC236}">
                <a16:creationId xmlns:a16="http://schemas.microsoft.com/office/drawing/2014/main" id="{8762C4BE-86E3-D6D0-9618-3212B82DB396}"/>
              </a:ext>
            </a:extLst>
          </p:cNvPr>
          <p:cNvSpPr>
            <a:spLocks noGrp="1"/>
          </p:cNvSpPr>
          <p:nvPr>
            <p:ph sz="half" idx="2" hasCustomPrompt="1"/>
          </p:nvPr>
        </p:nvSpPr>
        <p:spPr>
          <a:xfrm>
            <a:off x="6400800" y="2508542"/>
            <a:ext cx="5181600" cy="3782530"/>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0144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 y="3"/>
            <a:ext cx="12191996" cy="6857997"/>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600" y="2917779"/>
            <a:ext cx="3912524" cy="3373294"/>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3">
            <a:extLst>
              <a:ext uri="{FF2B5EF4-FFF2-40B4-BE49-F238E27FC236}">
                <a16:creationId xmlns:a16="http://schemas.microsoft.com/office/drawing/2014/main" id="{14645053-EEB2-1C18-C990-1381BD23596C}"/>
              </a:ext>
            </a:extLst>
          </p:cNvPr>
          <p:cNvSpPr>
            <a:spLocks noGrp="1"/>
          </p:cNvSpPr>
          <p:nvPr>
            <p:ph sz="half" idx="2" hasCustomPrompt="1"/>
          </p:nvPr>
        </p:nvSpPr>
        <p:spPr>
          <a:xfrm>
            <a:off x="6096000" y="2917776"/>
            <a:ext cx="5486400" cy="3373295"/>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599" y="228600"/>
            <a:ext cx="10972799" cy="2122246"/>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tx2"/>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7617387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e column_blue and gray">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5D8F1E-466F-49AA-81A5-A2C1CA2EA29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2" name="Content Placeholder 2">
            <a:extLst>
              <a:ext uri="{FF2B5EF4-FFF2-40B4-BE49-F238E27FC236}">
                <a16:creationId xmlns:a16="http://schemas.microsoft.com/office/drawing/2014/main" id="{C105F7CB-9D49-5498-E69E-2AA19D8C387B}"/>
              </a:ext>
            </a:extLst>
          </p:cNvPr>
          <p:cNvSpPr>
            <a:spLocks noGrp="1"/>
          </p:cNvSpPr>
          <p:nvPr>
            <p:ph sz="half" idx="1" hasCustomPrompt="1"/>
          </p:nvPr>
        </p:nvSpPr>
        <p:spPr>
          <a:xfrm>
            <a:off x="609599" y="2917779"/>
            <a:ext cx="5866015" cy="3373294"/>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F09D25B9-7A5D-1DC6-CAB7-1D483B095A39}"/>
              </a:ext>
            </a:extLst>
          </p:cNvPr>
          <p:cNvSpPr>
            <a:spLocks noGrp="1"/>
          </p:cNvSpPr>
          <p:nvPr>
            <p:ph type="title" hasCustomPrompt="1"/>
          </p:nvPr>
        </p:nvSpPr>
        <p:spPr>
          <a:xfrm>
            <a:off x="609600" y="228599"/>
            <a:ext cx="4702234" cy="2223655"/>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
        <p:nvSpPr>
          <p:cNvPr id="8" name="Slide Number Placeholder 5">
            <a:extLst>
              <a:ext uri="{FF2B5EF4-FFF2-40B4-BE49-F238E27FC236}">
                <a16:creationId xmlns:a16="http://schemas.microsoft.com/office/drawing/2014/main" id="{B6E9351A-D332-227C-C8BC-16022A299044}"/>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4107756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lumn_block on righ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75D3039-9B0D-4456-A1DB-A81F3165AFB2}"/>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 y="3"/>
            <a:ext cx="12191994" cy="6857997"/>
          </a:xfrm>
          <a:prstGeom prst="rect">
            <a:avLst/>
          </a:prstGeom>
        </p:spPr>
      </p:pic>
      <p:sp>
        <p:nvSpPr>
          <p:cNvPr id="5" name="Slide Number Placeholder 5">
            <a:extLst>
              <a:ext uri="{FF2B5EF4-FFF2-40B4-BE49-F238E27FC236}">
                <a16:creationId xmlns:a16="http://schemas.microsoft.com/office/drawing/2014/main" id="{D36BA443-4CAB-85FE-83E0-3C6B8B3565C9}"/>
              </a:ext>
            </a:extLst>
          </p:cNvPr>
          <p:cNvSpPr>
            <a:spLocks noGrp="1"/>
          </p:cNvSpPr>
          <p:nvPr>
            <p:ph type="sldNum" sz="quarter" idx="12"/>
          </p:nvPr>
        </p:nvSpPr>
        <p:spPr>
          <a:xfrm>
            <a:off x="11019348" y="6301044"/>
            <a:ext cx="1072896" cy="457200"/>
          </a:xfrm>
        </p:spPr>
        <p:txBody>
          <a:bodyPr/>
          <a:lstStyle>
            <a:lvl1pPr algn="ctr">
              <a:defRPr sz="1400">
                <a:solidFill>
                  <a:schemeClr val="bg1"/>
                </a:solidFill>
                <a:latin typeface="Times New Roman" panose="02020603050405020304" pitchFamily="18" charset="0"/>
                <a:cs typeface="Times New Roman" panose="02020603050405020304" pitchFamily="18" charset="0"/>
              </a:defRPr>
            </a:lvl1pPr>
          </a:lstStyle>
          <a:p>
            <a:fld id="{28024367-D536-4F59-B2ED-0E7825EDA9AF}" type="slidenum">
              <a:rPr lang="en-US" smtClean="0"/>
              <a:pPr/>
              <a:t>‹#›</a:t>
            </a:fld>
            <a:endParaRPr lang="en-US" dirty="0"/>
          </a:p>
        </p:txBody>
      </p:sp>
      <p:sp>
        <p:nvSpPr>
          <p:cNvPr id="3" name="Content Placeholder 2">
            <a:extLst>
              <a:ext uri="{FF2B5EF4-FFF2-40B4-BE49-F238E27FC236}">
                <a16:creationId xmlns:a16="http://schemas.microsoft.com/office/drawing/2014/main" id="{F14DD24C-DE62-2304-D00B-211117A25BAA}"/>
              </a:ext>
            </a:extLst>
          </p:cNvPr>
          <p:cNvSpPr>
            <a:spLocks noGrp="1"/>
          </p:cNvSpPr>
          <p:nvPr>
            <p:ph sz="half" idx="1" hasCustomPrompt="1"/>
          </p:nvPr>
        </p:nvSpPr>
        <p:spPr>
          <a:xfrm>
            <a:off x="609600" y="1601044"/>
            <a:ext cx="3338945" cy="4690027"/>
          </a:xfrm>
        </p:spPr>
        <p:txBody>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body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81CEE227-37E8-DD22-6A0F-391DF07240AA}"/>
              </a:ext>
            </a:extLst>
          </p:cNvPr>
          <p:cNvSpPr>
            <a:spLocks noGrp="1"/>
          </p:cNvSpPr>
          <p:nvPr>
            <p:ph sz="half" idx="2" hasCustomPrompt="1"/>
          </p:nvPr>
        </p:nvSpPr>
        <p:spPr>
          <a:xfrm>
            <a:off x="9277004" y="228600"/>
            <a:ext cx="2305396" cy="6062472"/>
          </a:xfrm>
        </p:spPr>
        <p:txBody>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400">
                <a:solidFill>
                  <a:schemeClr val="bg1"/>
                </a:solidFill>
              </a:defRPr>
            </a:lvl5pPr>
          </a:lstStyle>
          <a:p>
            <a:pPr lvl="0"/>
            <a:r>
              <a:rPr lang="en-US" dirty="0"/>
              <a:t>Click to edit body text</a:t>
            </a:r>
          </a:p>
          <a:p>
            <a:pPr lvl="1"/>
            <a:r>
              <a:rPr lang="en-US" dirty="0"/>
              <a:t>Second level</a:t>
            </a:r>
          </a:p>
        </p:txBody>
      </p:sp>
      <p:sp>
        <p:nvSpPr>
          <p:cNvPr id="9" name="Title 1">
            <a:extLst>
              <a:ext uri="{FF2B5EF4-FFF2-40B4-BE49-F238E27FC236}">
                <a16:creationId xmlns:a16="http://schemas.microsoft.com/office/drawing/2014/main" id="{E64B4BAA-0DDE-4E86-7FB5-9C1C55E20744}"/>
              </a:ext>
            </a:extLst>
          </p:cNvPr>
          <p:cNvSpPr>
            <a:spLocks noGrp="1"/>
          </p:cNvSpPr>
          <p:nvPr>
            <p:ph type="title" hasCustomPrompt="1"/>
          </p:nvPr>
        </p:nvSpPr>
        <p:spPr>
          <a:xfrm>
            <a:off x="609599" y="228600"/>
            <a:ext cx="5181601" cy="1049898"/>
          </a:xfrm>
        </p:spPr>
        <p:txBody>
          <a:bodyPr anchor="ctr" anchorCtr="0">
            <a:normAutofit/>
          </a:bodyPr>
          <a:lstStyle>
            <a:lvl1pPr>
              <a:defRPr sz="3000" b="1">
                <a:solidFill>
                  <a:schemeClr val="tx2"/>
                </a:solidFill>
                <a:latin typeface="Times New Roman" panose="02020603050405020304" pitchFamily="18" charset="0"/>
                <a:cs typeface="Times New Roman" panose="02020603050405020304" pitchFamily="18" charset="0"/>
              </a:defRPr>
            </a:lvl1pPr>
          </a:lstStyle>
          <a:p>
            <a:r>
              <a:rPr lang="en-US" dirty="0"/>
              <a:t>Click to edit slide title</a:t>
            </a:r>
          </a:p>
        </p:txBody>
      </p:sp>
    </p:spTree>
    <p:extLst>
      <p:ext uri="{BB962C8B-B14F-4D97-AF65-F5344CB8AC3E}">
        <p14:creationId xmlns:p14="http://schemas.microsoft.com/office/powerpoint/2010/main" val="4057943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400">
                <a:solidFill>
                  <a:schemeClr val="bg2">
                    <a:lumMod val="75000"/>
                  </a:schemeClr>
                </a:solidFill>
                <a:latin typeface="Tw Cen MT Condensed" panose="020B0606020104020203" pitchFamily="34" charset="0"/>
              </a:defRPr>
            </a:lvl1pPr>
          </a:lstStyle>
          <a:p>
            <a:fld id="{28024367-D536-4F59-B2ED-0E7825EDA9AF}" type="slidenum">
              <a:rPr lang="en-US" smtClean="0"/>
              <a:pPr/>
              <a:t>‹#›</a:t>
            </a:fld>
            <a:endParaRPr lang="en-US" dirty="0"/>
          </a:p>
        </p:txBody>
      </p:sp>
    </p:spTree>
    <p:extLst>
      <p:ext uri="{BB962C8B-B14F-4D97-AF65-F5344CB8AC3E}">
        <p14:creationId xmlns:p14="http://schemas.microsoft.com/office/powerpoint/2010/main" val="2681711764"/>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92" r:id="rId3"/>
    <p:sldLayoutId id="2147483686" r:id="rId4"/>
    <p:sldLayoutId id="2147483685" r:id="rId5"/>
    <p:sldLayoutId id="2147483693" r:id="rId6"/>
    <p:sldLayoutId id="2147483687" r:id="rId7"/>
    <p:sldLayoutId id="2147483696" r:id="rId8"/>
    <p:sldLayoutId id="2147483694" r:id="rId9"/>
    <p:sldLayoutId id="2147483695" r:id="rId10"/>
    <p:sldLayoutId id="2147483688" r:id="rId11"/>
    <p:sldLayoutId id="2147483699" r:id="rId12"/>
    <p:sldLayoutId id="2147483698" r:id="rId13"/>
    <p:sldLayoutId id="2147483697" r:id="rId14"/>
  </p:sldLayoutIdLst>
  <p:hf hdr="0" ft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4.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In-service death benefits</a:t>
            </a:r>
          </a:p>
        </p:txBody>
      </p:sp>
      <p:sp>
        <p:nvSpPr>
          <p:cNvPr id="3" name="Subtitle 2"/>
          <p:cNvSpPr>
            <a:spLocks noGrp="1"/>
          </p:cNvSpPr>
          <p:nvPr>
            <p:ph type="subTitle" idx="1"/>
          </p:nvPr>
        </p:nvSpPr>
        <p:spPr/>
        <p:txBody>
          <a:bodyPr/>
          <a:lstStyle/>
          <a:p>
            <a:r>
              <a:rPr lang="en-US" dirty="0"/>
              <a:t>Get Set for Retirement</a:t>
            </a:r>
          </a:p>
          <a:p>
            <a:r>
              <a:rPr lang="en-US" dirty="0"/>
              <a:t>Preretirement</a:t>
            </a:r>
          </a:p>
          <a:p>
            <a:r>
              <a:rPr lang="en-US" dirty="0"/>
              <a:t>Fiscal year 2025</a:t>
            </a:r>
          </a:p>
        </p:txBody>
      </p:sp>
    </p:spTree>
    <p:custDataLst>
      <p:tags r:id="rId1"/>
    </p:custDataLst>
    <p:extLst>
      <p:ext uri="{BB962C8B-B14F-4D97-AF65-F5344CB8AC3E}">
        <p14:creationId xmlns:p14="http://schemas.microsoft.com/office/powerpoint/2010/main" val="3567362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599"/>
            <a:ext cx="9598430" cy="1724899"/>
          </a:xfrm>
        </p:spPr>
        <p:txBody>
          <a:bodyPr>
            <a:normAutofit/>
          </a:bodyPr>
          <a:lstStyle/>
          <a:p>
            <a:r>
              <a:rPr lang="en-US" dirty="0"/>
              <a:t>Refund of contributions or monthly benefit</a:t>
            </a:r>
          </a:p>
        </p:txBody>
      </p:sp>
      <p:sp>
        <p:nvSpPr>
          <p:cNvPr id="3" name="Content Placeholder 2"/>
          <p:cNvSpPr>
            <a:spLocks noGrp="1"/>
          </p:cNvSpPr>
          <p:nvPr>
            <p:ph idx="1"/>
          </p:nvPr>
        </p:nvSpPr>
        <p:spPr>
          <a:xfrm>
            <a:off x="609600" y="2510455"/>
            <a:ext cx="10972800" cy="3790590"/>
          </a:xfrm>
        </p:spPr>
        <p:txBody>
          <a:bodyPr/>
          <a:lstStyle/>
          <a:p>
            <a:pPr lvl="0"/>
            <a:r>
              <a:rPr lang="en-US" dirty="0"/>
              <a:t>If you die in service as an active member of SCRS or PORS, your beneficiary may be entitled to receive:</a:t>
            </a:r>
          </a:p>
          <a:p>
            <a:pPr lvl="1"/>
            <a:r>
              <a:rPr lang="en-US" dirty="0"/>
              <a:t>A refund of your contributions plus the interest earned on your account; or</a:t>
            </a:r>
          </a:p>
          <a:p>
            <a:pPr lvl="1"/>
            <a:r>
              <a:rPr lang="en-US" dirty="0"/>
              <a:t>A monthly benefit if:</a:t>
            </a:r>
          </a:p>
          <a:p>
            <a:pPr lvl="2"/>
            <a:r>
              <a:rPr lang="en-US" dirty="0"/>
              <a:t>You are a Class Two member with at least five years of earned service credit or a Class Three member with at least eight years of earned service credit; and</a:t>
            </a:r>
          </a:p>
          <a:p>
            <a:pPr lvl="2"/>
            <a:r>
              <a:rPr lang="en-US" dirty="0"/>
              <a:t>You have either 15 years of total service credit or are at least age 60 (SCRS) or age 55 (PORS) at time of death.</a:t>
            </a:r>
          </a:p>
        </p:txBody>
      </p:sp>
      <p:sp>
        <p:nvSpPr>
          <p:cNvPr id="4" name="Slide Number Placeholder 3"/>
          <p:cNvSpPr>
            <a:spLocks noGrp="1"/>
          </p:cNvSpPr>
          <p:nvPr>
            <p:ph type="sldNum" sz="quarter" idx="12"/>
          </p:nvPr>
        </p:nvSpPr>
        <p:spPr>
          <a:xfrm>
            <a:off x="11019348" y="6301044"/>
            <a:ext cx="1072896" cy="457200"/>
          </a:xfrm>
        </p:spPr>
        <p:txBody>
          <a:bodyPr/>
          <a:lstStyle/>
          <a:p>
            <a:fld id="{28024367-D536-4F59-B2ED-0E7825EDA9AF}" type="slidenum">
              <a:rPr lang="en-US" smtClean="0"/>
              <a:pPr/>
              <a:t>2</a:t>
            </a:fld>
            <a:endParaRPr lang="en-US" dirty="0"/>
          </a:p>
        </p:txBody>
      </p:sp>
    </p:spTree>
    <p:extLst>
      <p:ext uri="{BB962C8B-B14F-4D97-AF65-F5344CB8AC3E}">
        <p14:creationId xmlns:p14="http://schemas.microsoft.com/office/powerpoint/2010/main" val="1981053681"/>
      </p:ext>
    </p:extLst>
  </p:cSld>
  <p:clrMapOvr>
    <a:masterClrMapping/>
  </p:clrMapOvr>
  <mc:AlternateContent xmlns:mc="http://schemas.openxmlformats.org/markup-compatibility/2006" xmlns:p14="http://schemas.microsoft.com/office/powerpoint/2010/main">
    <mc:Choice Requires="p14">
      <p:transition spd="slow" p14:dur="2000" advTm="19089"/>
    </mc:Choice>
    <mc:Fallback xmlns="">
      <p:transition spd="slow" advTm="1908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lstStyle/>
          <a:p>
            <a:r>
              <a:rPr lang="en-US" dirty="0"/>
              <a:t>Incidental death benefit coverage is not automatic for all participating employers. Check with your employer to see if it offers this coverage.</a:t>
            </a:r>
          </a:p>
          <a:p>
            <a:r>
              <a:rPr lang="en-US" dirty="0"/>
              <a:t>Must have at least one year of earned service unless death results from job-related injury.</a:t>
            </a:r>
          </a:p>
          <a:p>
            <a:r>
              <a:rPr lang="en-US" dirty="0"/>
              <a:t>A payment equal to your current annual earnable compensation will be paid to your incidental death benefit beneficiary if you die in service.</a:t>
            </a:r>
          </a:p>
          <a:p>
            <a:r>
              <a:rPr lang="en-US" dirty="0"/>
              <a:t>Also applies to return-to-work retirees.</a:t>
            </a:r>
          </a:p>
          <a:p>
            <a:pPr lvl="0"/>
            <a:endParaRPr lang="en-US" dirty="0"/>
          </a:p>
        </p:txBody>
      </p:sp>
      <p:sp>
        <p:nvSpPr>
          <p:cNvPr id="2" name="Title 1"/>
          <p:cNvSpPr>
            <a:spLocks noGrp="1"/>
          </p:cNvSpPr>
          <p:nvPr>
            <p:ph type="title"/>
          </p:nvPr>
        </p:nvSpPr>
        <p:spPr/>
        <p:txBody>
          <a:bodyPr/>
          <a:lstStyle/>
          <a:p>
            <a:r>
              <a:rPr lang="en-US"/>
              <a:t>Active member incidental death benefit</a:t>
            </a:r>
            <a:endParaRPr lang="en-US" dirty="0"/>
          </a:p>
        </p:txBody>
      </p:sp>
      <p:sp>
        <p:nvSpPr>
          <p:cNvPr id="4" name="Slide Number Placeholder 3"/>
          <p:cNvSpPr>
            <a:spLocks noGrp="1"/>
          </p:cNvSpPr>
          <p:nvPr>
            <p:ph type="sldNum" sz="quarter" idx="12"/>
          </p:nvPr>
        </p:nvSpPr>
        <p:spPr/>
        <p:txBody>
          <a:bodyPr/>
          <a:lstStyle/>
          <a:p>
            <a:fld id="{28024367-D536-4F59-B2ED-0E7825EDA9AF}" type="slidenum">
              <a:rPr lang="en-US" smtClean="0"/>
              <a:pPr/>
              <a:t>3</a:t>
            </a:fld>
            <a:endParaRPr lang="en-US" dirty="0"/>
          </a:p>
        </p:txBody>
      </p:sp>
    </p:spTree>
    <p:extLst>
      <p:ext uri="{BB962C8B-B14F-4D97-AF65-F5344CB8AC3E}">
        <p14:creationId xmlns:p14="http://schemas.microsoft.com/office/powerpoint/2010/main" val="673424933"/>
      </p:ext>
    </p:extLst>
  </p:cSld>
  <p:clrMapOvr>
    <a:masterClrMapping/>
  </p:clrMapOvr>
  <mc:AlternateContent xmlns:mc="http://schemas.openxmlformats.org/markup-compatibility/2006" xmlns:p14="http://schemas.microsoft.com/office/powerpoint/2010/main">
    <mc:Choice Requires="p14">
      <p:transition spd="slow" p14:dur="2000" advTm="27634"/>
    </mc:Choice>
    <mc:Fallback xmlns="">
      <p:transition spd="slow" advTm="27634"/>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727599-2F7D-F127-644A-A39153DEBD0D}"/>
              </a:ext>
            </a:extLst>
          </p:cNvPr>
          <p:cNvSpPr>
            <a:spLocks noGrp="1"/>
          </p:cNvSpPr>
          <p:nvPr>
            <p:ph sz="half" idx="1"/>
          </p:nvPr>
        </p:nvSpPr>
        <p:spPr/>
        <p:txBody>
          <a:bodyPr>
            <a:normAutofit lnSpcReduction="10000"/>
          </a:bodyPr>
          <a:lstStyle/>
          <a:p>
            <a:r>
              <a:rPr lang="en-US" dirty="0"/>
              <a:t>Incidental death benefit program includes an additional line-of-duty death benefit for certain first responders (police, fire, EMS).</a:t>
            </a:r>
          </a:p>
          <a:p>
            <a:r>
              <a:rPr lang="en-US" dirty="0"/>
              <a:t>First responder death benefit pays a one-time, lump sum benefit of $75,000 if your death was a natural and proximate result of an injury by external accident or violence incurred while on duty as a first responder.</a:t>
            </a:r>
          </a:p>
        </p:txBody>
      </p:sp>
      <p:sp>
        <p:nvSpPr>
          <p:cNvPr id="5" name="Content Placeholder 4">
            <a:extLst>
              <a:ext uri="{FF2B5EF4-FFF2-40B4-BE49-F238E27FC236}">
                <a16:creationId xmlns:a16="http://schemas.microsoft.com/office/drawing/2014/main" id="{D922C2D6-DF4F-67EC-9916-9540DE6DF0B6}"/>
              </a:ext>
            </a:extLst>
          </p:cNvPr>
          <p:cNvSpPr>
            <a:spLocks noGrp="1"/>
          </p:cNvSpPr>
          <p:nvPr>
            <p:ph sz="half" idx="2"/>
          </p:nvPr>
        </p:nvSpPr>
        <p:spPr/>
        <p:txBody>
          <a:bodyPr>
            <a:normAutofit lnSpcReduction="10000"/>
          </a:bodyPr>
          <a:lstStyle/>
          <a:p>
            <a:r>
              <a:rPr lang="en-US" dirty="0"/>
              <a:t>Benefit increases to $150,000 if you are killed in the line of duty and your death is either the result of an unlawful and intentional act of another person or the result of an accident that occurs:</a:t>
            </a:r>
          </a:p>
          <a:p>
            <a:pPr lvl="1"/>
            <a:r>
              <a:rPr lang="en-US" dirty="0"/>
              <a:t>As a result of your response to fresh pursuit;</a:t>
            </a:r>
          </a:p>
          <a:p>
            <a:pPr lvl="1"/>
            <a:r>
              <a:rPr lang="en-US" dirty="0"/>
              <a:t>As a result of your response to what is reasonable believed to be an emergency;</a:t>
            </a:r>
          </a:p>
          <a:p>
            <a:pPr lvl="1"/>
            <a:r>
              <a:rPr lang="en-US" dirty="0"/>
              <a:t>At the scene of a traffic accident to which you have responded; or</a:t>
            </a:r>
          </a:p>
          <a:p>
            <a:pPr lvl="1"/>
            <a:r>
              <a:rPr lang="en-US" dirty="0"/>
              <a:t>While you are enforcing what is reasonably believed to be a traffic law or ordinance.</a:t>
            </a:r>
          </a:p>
          <a:p>
            <a:endParaRPr lang="en-US" dirty="0"/>
          </a:p>
        </p:txBody>
      </p:sp>
      <p:sp>
        <p:nvSpPr>
          <p:cNvPr id="2" name="Title 1">
            <a:extLst>
              <a:ext uri="{FF2B5EF4-FFF2-40B4-BE49-F238E27FC236}">
                <a16:creationId xmlns:a16="http://schemas.microsoft.com/office/drawing/2014/main" id="{1CB8E0C7-6454-473B-8A7D-3E137533D186}"/>
              </a:ext>
            </a:extLst>
          </p:cNvPr>
          <p:cNvSpPr>
            <a:spLocks noGrp="1"/>
          </p:cNvSpPr>
          <p:nvPr>
            <p:ph type="title"/>
          </p:nvPr>
        </p:nvSpPr>
        <p:spPr/>
        <p:txBody>
          <a:bodyPr/>
          <a:lstStyle/>
          <a:p>
            <a:r>
              <a:rPr lang="en-US" dirty="0"/>
              <a:t>First responder death benefit</a:t>
            </a:r>
          </a:p>
        </p:txBody>
      </p:sp>
      <p:sp>
        <p:nvSpPr>
          <p:cNvPr id="4" name="Slide Number Placeholder 3">
            <a:extLst>
              <a:ext uri="{FF2B5EF4-FFF2-40B4-BE49-F238E27FC236}">
                <a16:creationId xmlns:a16="http://schemas.microsoft.com/office/drawing/2014/main" id="{E12209EB-E8AE-EB3E-7022-B40880A6E307}"/>
              </a:ext>
            </a:extLst>
          </p:cNvPr>
          <p:cNvSpPr>
            <a:spLocks noGrp="1"/>
          </p:cNvSpPr>
          <p:nvPr>
            <p:ph type="sldNum" sz="quarter" idx="12"/>
          </p:nvPr>
        </p:nvSpPr>
        <p:spPr/>
        <p:txBody>
          <a:bodyPr/>
          <a:lstStyle/>
          <a:p>
            <a:fld id="{28024367-D536-4F59-B2ED-0E7825EDA9AF}" type="slidenum">
              <a:rPr lang="en-US" smtClean="0"/>
              <a:pPr/>
              <a:t>4</a:t>
            </a:fld>
            <a:endParaRPr lang="en-US" dirty="0"/>
          </a:p>
        </p:txBody>
      </p:sp>
    </p:spTree>
    <p:extLst>
      <p:ext uri="{BB962C8B-B14F-4D97-AF65-F5344CB8AC3E}">
        <p14:creationId xmlns:p14="http://schemas.microsoft.com/office/powerpoint/2010/main" val="26836098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947C90E-E9D3-61AB-2352-A3ED349BA4D6}"/>
              </a:ext>
            </a:extLst>
          </p:cNvPr>
          <p:cNvSpPr>
            <a:spLocks noGrp="1"/>
          </p:cNvSpPr>
          <p:nvPr>
            <p:ph type="sldNum" sz="quarter" idx="12"/>
          </p:nvPr>
        </p:nvSpPr>
        <p:spPr>
          <a:xfrm>
            <a:off x="11019348" y="6301044"/>
            <a:ext cx="1072896" cy="457200"/>
          </a:xfrm>
        </p:spPr>
        <p:txBody>
          <a:bodyPr/>
          <a:lstStyle/>
          <a:p>
            <a:fld id="{28024367-D536-4F59-B2ED-0E7825EDA9AF}" type="slidenum">
              <a:rPr lang="en-US" smtClean="0"/>
              <a:pPr/>
              <a:t>5</a:t>
            </a:fld>
            <a:endParaRPr lang="en-US" dirty="0"/>
          </a:p>
        </p:txBody>
      </p:sp>
      <p:sp>
        <p:nvSpPr>
          <p:cNvPr id="23" name="Content Placeholder 22">
            <a:extLst>
              <a:ext uri="{FF2B5EF4-FFF2-40B4-BE49-F238E27FC236}">
                <a16:creationId xmlns:a16="http://schemas.microsoft.com/office/drawing/2014/main" id="{2230EB3F-3A40-81F8-AC8D-E67B7FD7B3EA}"/>
              </a:ext>
            </a:extLst>
          </p:cNvPr>
          <p:cNvSpPr>
            <a:spLocks noGrp="1"/>
          </p:cNvSpPr>
          <p:nvPr>
            <p:ph sz="half" idx="1"/>
          </p:nvPr>
        </p:nvSpPr>
        <p:spPr/>
        <p:txBody>
          <a:bodyPr/>
          <a:lstStyle/>
          <a:p>
            <a:pPr marL="0" indent="0">
              <a:buNone/>
            </a:pPr>
            <a:r>
              <a:rPr lang="en-US" dirty="0"/>
              <a:t>Unless you designated a different beneficiary for this benefit, the benefit is payable as follows:</a:t>
            </a:r>
          </a:p>
          <a:p>
            <a:endParaRPr lang="en-US" dirty="0"/>
          </a:p>
        </p:txBody>
      </p:sp>
      <p:sp>
        <p:nvSpPr>
          <p:cNvPr id="6" name="Title 5">
            <a:extLst>
              <a:ext uri="{FF2B5EF4-FFF2-40B4-BE49-F238E27FC236}">
                <a16:creationId xmlns:a16="http://schemas.microsoft.com/office/drawing/2014/main" id="{8FF48648-142F-66A3-E9C0-9B416DA3F20D}"/>
              </a:ext>
            </a:extLst>
          </p:cNvPr>
          <p:cNvSpPr>
            <a:spLocks noGrp="1"/>
          </p:cNvSpPr>
          <p:nvPr>
            <p:ph type="title"/>
          </p:nvPr>
        </p:nvSpPr>
        <p:spPr>
          <a:xfrm>
            <a:off x="609599" y="228600"/>
            <a:ext cx="10972799" cy="1049898"/>
          </a:xfrm>
        </p:spPr>
        <p:txBody>
          <a:bodyPr/>
          <a:lstStyle/>
          <a:p>
            <a:r>
              <a:rPr lang="en-US" dirty="0"/>
              <a:t>First responder death benefit payments</a:t>
            </a:r>
          </a:p>
        </p:txBody>
      </p:sp>
      <p:grpSp>
        <p:nvGrpSpPr>
          <p:cNvPr id="18" name="Group 17">
            <a:extLst>
              <a:ext uri="{FF2B5EF4-FFF2-40B4-BE49-F238E27FC236}">
                <a16:creationId xmlns:a16="http://schemas.microsoft.com/office/drawing/2014/main" id="{10944F85-3AAD-D41B-C5BA-38684DC43526}"/>
              </a:ext>
            </a:extLst>
          </p:cNvPr>
          <p:cNvGrpSpPr/>
          <p:nvPr/>
        </p:nvGrpSpPr>
        <p:grpSpPr>
          <a:xfrm>
            <a:off x="3596639" y="2417108"/>
            <a:ext cx="2011681" cy="2926080"/>
            <a:chOff x="3351845" y="2237644"/>
            <a:chExt cx="2011681" cy="2926080"/>
          </a:xfrm>
        </p:grpSpPr>
        <p:sp>
          <p:nvSpPr>
            <p:cNvPr id="8" name="Google Shape;418;p21">
              <a:extLst>
                <a:ext uri="{FF2B5EF4-FFF2-40B4-BE49-F238E27FC236}">
                  <a16:creationId xmlns:a16="http://schemas.microsoft.com/office/drawing/2014/main" id="{2C00D6B6-6A84-3645-0954-E76D4F0D5355}"/>
                </a:ext>
              </a:extLst>
            </p:cNvPr>
            <p:cNvSpPr txBox="1"/>
            <p:nvPr/>
          </p:nvSpPr>
          <p:spPr>
            <a:xfrm>
              <a:off x="3351845" y="2237644"/>
              <a:ext cx="2011680" cy="2926080"/>
            </a:xfrm>
            <a:prstGeom prst="rect">
              <a:avLst/>
            </a:prstGeom>
            <a:noFill/>
            <a:ln>
              <a:noFill/>
            </a:ln>
          </p:spPr>
          <p:txBody>
            <a:bodyPr spcFirstLastPara="1" wrap="square" lIns="91425" tIns="91425" rIns="91425" bIns="91425" anchor="ctr" anchorCtr="0">
              <a:noAutofit/>
            </a:bodyPr>
            <a:lstStyle/>
            <a:p>
              <a:pPr algn="ctr"/>
              <a:r>
                <a:rPr lang="en-US" sz="2000" b="1" dirty="0">
                  <a:solidFill>
                    <a:schemeClr val="tx2"/>
                  </a:solidFill>
                  <a:ea typeface="Roboto"/>
                  <a:cs typeface="Roboto"/>
                  <a:sym typeface="Roboto"/>
                </a:rPr>
                <a:t>If you have no spouse:</a:t>
              </a:r>
            </a:p>
            <a:p>
              <a:pPr algn="ctr"/>
              <a:r>
                <a:rPr lang="en-US" sz="2000" dirty="0">
                  <a:solidFill>
                    <a:schemeClr val="tx2"/>
                  </a:solidFill>
                  <a:ea typeface="Roboto"/>
                  <a:cs typeface="Roboto"/>
                  <a:sym typeface="Roboto"/>
                </a:rPr>
                <a:t>Benefit is divided equally among surviving children.</a:t>
              </a:r>
            </a:p>
          </p:txBody>
        </p:sp>
        <p:sp>
          <p:nvSpPr>
            <p:cNvPr id="11" name="Google Shape;416;p21">
              <a:extLst>
                <a:ext uri="{FF2B5EF4-FFF2-40B4-BE49-F238E27FC236}">
                  <a16:creationId xmlns:a16="http://schemas.microsoft.com/office/drawing/2014/main" id="{58C4F070-30F5-F623-6643-F50B13356F08}"/>
                </a:ext>
              </a:extLst>
            </p:cNvPr>
            <p:cNvSpPr/>
            <p:nvPr/>
          </p:nvSpPr>
          <p:spPr>
            <a:xfrm rot="10800000" flipH="1">
              <a:off x="3351846" y="2237644"/>
              <a:ext cx="2011680" cy="2926080"/>
            </a:xfrm>
            <a:prstGeom prst="round2SameRect">
              <a:avLst>
                <a:gd name="adj1" fmla="val 0"/>
                <a:gd name="adj2" fmla="val 0"/>
              </a:avLst>
            </a:prstGeom>
            <a:noFill/>
            <a:ln w="38100"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algn="ctr"/>
              <a:endParaRPr dirty="0"/>
            </a:p>
          </p:txBody>
        </p:sp>
      </p:grpSp>
      <p:grpSp>
        <p:nvGrpSpPr>
          <p:cNvPr id="19" name="Group 18">
            <a:extLst>
              <a:ext uri="{FF2B5EF4-FFF2-40B4-BE49-F238E27FC236}">
                <a16:creationId xmlns:a16="http://schemas.microsoft.com/office/drawing/2014/main" id="{899351C8-B472-6203-4B91-A449107F219A}"/>
              </a:ext>
            </a:extLst>
          </p:cNvPr>
          <p:cNvGrpSpPr/>
          <p:nvPr/>
        </p:nvGrpSpPr>
        <p:grpSpPr>
          <a:xfrm>
            <a:off x="6583680" y="2416076"/>
            <a:ext cx="2011680" cy="2926080"/>
            <a:chOff x="6094091" y="2236612"/>
            <a:chExt cx="2011680" cy="2926080"/>
          </a:xfrm>
        </p:grpSpPr>
        <p:sp>
          <p:nvSpPr>
            <p:cNvPr id="9" name="Google Shape;418;p21">
              <a:extLst>
                <a:ext uri="{FF2B5EF4-FFF2-40B4-BE49-F238E27FC236}">
                  <a16:creationId xmlns:a16="http://schemas.microsoft.com/office/drawing/2014/main" id="{81A083B2-3216-E075-C5BF-C6E85C4A0BDB}"/>
                </a:ext>
              </a:extLst>
            </p:cNvPr>
            <p:cNvSpPr txBox="1"/>
            <p:nvPr/>
          </p:nvSpPr>
          <p:spPr>
            <a:xfrm>
              <a:off x="6094091" y="2236612"/>
              <a:ext cx="2011680" cy="2926080"/>
            </a:xfrm>
            <a:prstGeom prst="rect">
              <a:avLst/>
            </a:prstGeom>
            <a:noFill/>
            <a:ln>
              <a:noFill/>
            </a:ln>
          </p:spPr>
          <p:txBody>
            <a:bodyPr spcFirstLastPara="1" wrap="square" lIns="91425" tIns="91425" rIns="91425" bIns="91425" anchor="ctr" anchorCtr="0">
              <a:noAutofit/>
            </a:bodyPr>
            <a:lstStyle/>
            <a:p>
              <a:pPr algn="ctr"/>
              <a:r>
                <a:rPr lang="en-US" sz="2000" b="1" dirty="0">
                  <a:solidFill>
                    <a:schemeClr val="tx2"/>
                  </a:solidFill>
                  <a:ea typeface="Roboto"/>
                  <a:cs typeface="Roboto"/>
                  <a:sym typeface="Roboto"/>
                </a:rPr>
                <a:t>If you have </a:t>
              </a:r>
              <a:br>
                <a:rPr lang="en-US" sz="2000" b="1" dirty="0">
                  <a:solidFill>
                    <a:schemeClr val="tx2"/>
                  </a:solidFill>
                  <a:ea typeface="Roboto"/>
                  <a:cs typeface="Roboto"/>
                  <a:sym typeface="Roboto"/>
                </a:rPr>
              </a:br>
              <a:r>
                <a:rPr lang="en-US" sz="2000" b="1" dirty="0">
                  <a:solidFill>
                    <a:schemeClr val="tx2"/>
                  </a:solidFill>
                  <a:ea typeface="Roboto"/>
                  <a:cs typeface="Roboto"/>
                  <a:sym typeface="Roboto"/>
                </a:rPr>
                <a:t>no spouse or child:</a:t>
              </a:r>
            </a:p>
            <a:p>
              <a:pPr algn="ctr"/>
              <a:r>
                <a:rPr lang="en-US" sz="2000" dirty="0">
                  <a:solidFill>
                    <a:schemeClr val="tx2"/>
                  </a:solidFill>
                  <a:ea typeface="Roboto"/>
                  <a:cs typeface="Roboto"/>
                  <a:sym typeface="Roboto"/>
                </a:rPr>
                <a:t>Benefit is divided equally among surviving parents.</a:t>
              </a:r>
            </a:p>
          </p:txBody>
        </p:sp>
        <p:sp>
          <p:nvSpPr>
            <p:cNvPr id="12" name="Google Shape;416;p21">
              <a:extLst>
                <a:ext uri="{FF2B5EF4-FFF2-40B4-BE49-F238E27FC236}">
                  <a16:creationId xmlns:a16="http://schemas.microsoft.com/office/drawing/2014/main" id="{D5C4B4E2-7665-FEA0-2919-14CA8858B257}"/>
                </a:ext>
              </a:extLst>
            </p:cNvPr>
            <p:cNvSpPr/>
            <p:nvPr/>
          </p:nvSpPr>
          <p:spPr>
            <a:xfrm rot="10800000" flipH="1">
              <a:off x="6094091" y="2236612"/>
              <a:ext cx="2011680" cy="2926080"/>
            </a:xfrm>
            <a:prstGeom prst="round2SameRect">
              <a:avLst>
                <a:gd name="adj1" fmla="val 0"/>
                <a:gd name="adj2" fmla="val 0"/>
              </a:avLst>
            </a:prstGeom>
            <a:noFill/>
            <a:ln w="381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algn="ctr"/>
              <a:endParaRPr dirty="0"/>
            </a:p>
          </p:txBody>
        </p:sp>
      </p:grpSp>
      <p:grpSp>
        <p:nvGrpSpPr>
          <p:cNvPr id="17" name="Group 16">
            <a:extLst>
              <a:ext uri="{FF2B5EF4-FFF2-40B4-BE49-F238E27FC236}">
                <a16:creationId xmlns:a16="http://schemas.microsoft.com/office/drawing/2014/main" id="{11D191F5-6C2D-35D4-5294-D57F4AF30D2E}"/>
              </a:ext>
            </a:extLst>
          </p:cNvPr>
          <p:cNvGrpSpPr/>
          <p:nvPr/>
        </p:nvGrpSpPr>
        <p:grpSpPr>
          <a:xfrm>
            <a:off x="609599" y="2416076"/>
            <a:ext cx="2011680" cy="2926080"/>
            <a:chOff x="609599" y="2236612"/>
            <a:chExt cx="2011680" cy="2926080"/>
          </a:xfrm>
        </p:grpSpPr>
        <p:sp>
          <p:nvSpPr>
            <p:cNvPr id="10" name="Google Shape;418;p21">
              <a:extLst>
                <a:ext uri="{FF2B5EF4-FFF2-40B4-BE49-F238E27FC236}">
                  <a16:creationId xmlns:a16="http://schemas.microsoft.com/office/drawing/2014/main" id="{1CE032CD-EEA9-5687-8A20-A5EA0A0D7096}"/>
                </a:ext>
              </a:extLst>
            </p:cNvPr>
            <p:cNvSpPr txBox="1"/>
            <p:nvPr/>
          </p:nvSpPr>
          <p:spPr>
            <a:xfrm>
              <a:off x="609599" y="2236612"/>
              <a:ext cx="2011680" cy="2926080"/>
            </a:xfrm>
            <a:prstGeom prst="rect">
              <a:avLst/>
            </a:prstGeom>
            <a:noFill/>
            <a:ln>
              <a:noFill/>
            </a:ln>
          </p:spPr>
          <p:txBody>
            <a:bodyPr spcFirstLastPara="1" wrap="square" lIns="91425" tIns="91425" rIns="91425" bIns="91425" anchor="ctr" anchorCtr="0">
              <a:noAutofit/>
            </a:bodyPr>
            <a:lstStyle/>
            <a:p>
              <a:pPr algn="ctr"/>
              <a:r>
                <a:rPr lang="en-US" sz="2000" b="1" dirty="0">
                  <a:solidFill>
                    <a:schemeClr val="tx2"/>
                  </a:solidFill>
                </a:rPr>
                <a:t>If you are married:</a:t>
              </a:r>
            </a:p>
            <a:p>
              <a:pPr algn="ctr"/>
              <a:r>
                <a:rPr lang="en-US" sz="2000" dirty="0">
                  <a:solidFill>
                    <a:schemeClr val="tx2"/>
                  </a:solidFill>
                </a:rPr>
                <a:t>Spouse receives benefit.</a:t>
              </a:r>
            </a:p>
          </p:txBody>
        </p:sp>
        <p:sp>
          <p:nvSpPr>
            <p:cNvPr id="13" name="Google Shape;416;p21">
              <a:extLst>
                <a:ext uri="{FF2B5EF4-FFF2-40B4-BE49-F238E27FC236}">
                  <a16:creationId xmlns:a16="http://schemas.microsoft.com/office/drawing/2014/main" id="{C7F37B75-BAFC-7B3F-6EDA-FD0738256CE8}"/>
                </a:ext>
              </a:extLst>
            </p:cNvPr>
            <p:cNvSpPr/>
            <p:nvPr/>
          </p:nvSpPr>
          <p:spPr>
            <a:xfrm rot="10800000" flipH="1">
              <a:off x="609599" y="2236612"/>
              <a:ext cx="2011680" cy="2926080"/>
            </a:xfrm>
            <a:prstGeom prst="round2SameRect">
              <a:avLst>
                <a:gd name="adj1" fmla="val 0"/>
                <a:gd name="adj2" fmla="val 0"/>
              </a:avLst>
            </a:prstGeom>
            <a:noFill/>
            <a:ln w="38100" cap="flat" cmpd="sng">
              <a:solidFill>
                <a:schemeClr val="accent5"/>
              </a:solidFill>
              <a:prstDash val="solid"/>
              <a:round/>
              <a:headEnd type="none" w="sm" len="sm"/>
              <a:tailEnd type="none" w="sm" len="sm"/>
            </a:ln>
          </p:spPr>
          <p:txBody>
            <a:bodyPr spcFirstLastPara="1" wrap="square" lIns="91425" tIns="91425" rIns="91425" bIns="91425" anchor="ctr" anchorCtr="0">
              <a:noAutofit/>
            </a:bodyPr>
            <a:lstStyle/>
            <a:p>
              <a:pPr algn="ctr"/>
              <a:endParaRPr dirty="0"/>
            </a:p>
          </p:txBody>
        </p:sp>
      </p:grpSp>
      <p:sp>
        <p:nvSpPr>
          <p:cNvPr id="14" name="Arrow: Right 13">
            <a:extLst>
              <a:ext uri="{FF2B5EF4-FFF2-40B4-BE49-F238E27FC236}">
                <a16:creationId xmlns:a16="http://schemas.microsoft.com/office/drawing/2014/main" id="{0D057165-D24B-1694-C69E-5B76A0F8FD64}"/>
              </a:ext>
            </a:extLst>
          </p:cNvPr>
          <p:cNvSpPr/>
          <p:nvPr/>
        </p:nvSpPr>
        <p:spPr>
          <a:xfrm>
            <a:off x="2880359" y="3721017"/>
            <a:ext cx="457200" cy="316195"/>
          </a:xfrm>
          <a:prstGeom prst="rightArrow">
            <a:avLst/>
          </a:prstGeom>
          <a:solidFill>
            <a:schemeClr val="bg2">
              <a:lumMod val="40000"/>
              <a:lumOff val="60000"/>
            </a:schemeClr>
          </a:solidFill>
          <a:ln w="28575">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Right 14">
            <a:extLst>
              <a:ext uri="{FF2B5EF4-FFF2-40B4-BE49-F238E27FC236}">
                <a16:creationId xmlns:a16="http://schemas.microsoft.com/office/drawing/2014/main" id="{CEAC5C1C-86E8-838A-B4ED-601DEECD4765}"/>
              </a:ext>
            </a:extLst>
          </p:cNvPr>
          <p:cNvSpPr/>
          <p:nvPr/>
        </p:nvSpPr>
        <p:spPr>
          <a:xfrm>
            <a:off x="5867400" y="3721016"/>
            <a:ext cx="457200" cy="316195"/>
          </a:xfrm>
          <a:prstGeom prst="rightArrow">
            <a:avLst/>
          </a:prstGeom>
          <a:solidFill>
            <a:schemeClr val="bg2">
              <a:lumMod val="40000"/>
              <a:lumOff val="60000"/>
            </a:schemeClr>
          </a:solidFill>
          <a:ln w="28575">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a:extLst>
              <a:ext uri="{FF2B5EF4-FFF2-40B4-BE49-F238E27FC236}">
                <a16:creationId xmlns:a16="http://schemas.microsoft.com/office/drawing/2014/main" id="{A97F13FB-ED62-E026-406D-992395B79D83}"/>
              </a:ext>
            </a:extLst>
          </p:cNvPr>
          <p:cNvGrpSpPr/>
          <p:nvPr/>
        </p:nvGrpSpPr>
        <p:grpSpPr>
          <a:xfrm>
            <a:off x="9570718" y="2416076"/>
            <a:ext cx="2011680" cy="2926080"/>
            <a:chOff x="9570718" y="2236612"/>
            <a:chExt cx="2011680" cy="2926080"/>
          </a:xfrm>
        </p:grpSpPr>
        <p:sp>
          <p:nvSpPr>
            <p:cNvPr id="5" name="Google Shape;418;p21">
              <a:extLst>
                <a:ext uri="{FF2B5EF4-FFF2-40B4-BE49-F238E27FC236}">
                  <a16:creationId xmlns:a16="http://schemas.microsoft.com/office/drawing/2014/main" id="{9D4694C2-B82C-81EA-F735-6773A88D45F3}"/>
                </a:ext>
              </a:extLst>
            </p:cNvPr>
            <p:cNvSpPr txBox="1"/>
            <p:nvPr/>
          </p:nvSpPr>
          <p:spPr>
            <a:xfrm>
              <a:off x="9570718" y="2236612"/>
              <a:ext cx="2011680" cy="2926080"/>
            </a:xfrm>
            <a:prstGeom prst="rect">
              <a:avLst/>
            </a:prstGeom>
            <a:noFill/>
            <a:ln>
              <a:noFill/>
            </a:ln>
          </p:spPr>
          <p:txBody>
            <a:bodyPr spcFirstLastPara="1" wrap="square" lIns="91425" tIns="91425" rIns="91425" bIns="91425" anchor="ctr" anchorCtr="0">
              <a:noAutofit/>
            </a:bodyPr>
            <a:lstStyle/>
            <a:p>
              <a:pPr algn="ctr"/>
              <a:r>
                <a:rPr lang="en-US" sz="2000" b="1" dirty="0">
                  <a:solidFill>
                    <a:schemeClr val="tx2"/>
                  </a:solidFill>
                  <a:ea typeface="Roboto"/>
                  <a:cs typeface="Roboto"/>
                  <a:sym typeface="Roboto"/>
                </a:rPr>
                <a:t>If you have no beneficiary, spouse, child or parent:</a:t>
              </a:r>
            </a:p>
            <a:p>
              <a:pPr algn="ctr"/>
              <a:r>
                <a:rPr lang="en-US" sz="2000" dirty="0">
                  <a:solidFill>
                    <a:schemeClr val="tx2"/>
                  </a:solidFill>
                  <a:ea typeface="Roboto"/>
                  <a:cs typeface="Roboto"/>
                  <a:sym typeface="Roboto"/>
                </a:rPr>
                <a:t>Benefit is paid to your estate.</a:t>
              </a:r>
            </a:p>
          </p:txBody>
        </p:sp>
        <p:sp>
          <p:nvSpPr>
            <p:cNvPr id="7" name="Google Shape;416;p21">
              <a:extLst>
                <a:ext uri="{FF2B5EF4-FFF2-40B4-BE49-F238E27FC236}">
                  <a16:creationId xmlns:a16="http://schemas.microsoft.com/office/drawing/2014/main" id="{33580852-FD4B-0C0C-128B-7E16BA3D1ED9}"/>
                </a:ext>
              </a:extLst>
            </p:cNvPr>
            <p:cNvSpPr/>
            <p:nvPr/>
          </p:nvSpPr>
          <p:spPr>
            <a:xfrm rot="10800000" flipH="1">
              <a:off x="9570718" y="2236612"/>
              <a:ext cx="2011680" cy="2926080"/>
            </a:xfrm>
            <a:prstGeom prst="round2SameRect">
              <a:avLst>
                <a:gd name="adj1" fmla="val 0"/>
                <a:gd name="adj2" fmla="val 0"/>
              </a:avLst>
            </a:prstGeom>
            <a:noFill/>
            <a:ln w="38100" cap="flat" cmpd="sng">
              <a:solidFill>
                <a:schemeClr val="tx1"/>
              </a:solidFill>
              <a:prstDash val="solid"/>
              <a:round/>
              <a:headEnd type="none" w="sm" len="sm"/>
              <a:tailEnd type="none" w="sm" len="sm"/>
            </a:ln>
          </p:spPr>
          <p:txBody>
            <a:bodyPr spcFirstLastPara="1" wrap="square" lIns="91425" tIns="91425" rIns="91425" bIns="91425" anchor="ctr" anchorCtr="0">
              <a:noAutofit/>
            </a:bodyPr>
            <a:lstStyle/>
            <a:p>
              <a:pPr algn="ctr"/>
              <a:endParaRPr dirty="0"/>
            </a:p>
          </p:txBody>
        </p:sp>
      </p:grpSp>
      <p:sp>
        <p:nvSpPr>
          <p:cNvPr id="16" name="Arrow: Right 15">
            <a:extLst>
              <a:ext uri="{FF2B5EF4-FFF2-40B4-BE49-F238E27FC236}">
                <a16:creationId xmlns:a16="http://schemas.microsoft.com/office/drawing/2014/main" id="{200BC985-6E7C-7479-FFF9-39266159878D}"/>
              </a:ext>
            </a:extLst>
          </p:cNvPr>
          <p:cNvSpPr/>
          <p:nvPr/>
        </p:nvSpPr>
        <p:spPr>
          <a:xfrm>
            <a:off x="8854440" y="3719985"/>
            <a:ext cx="457200" cy="316195"/>
          </a:xfrm>
          <a:prstGeom prst="rightArrow">
            <a:avLst/>
          </a:prstGeom>
          <a:solidFill>
            <a:schemeClr val="bg2">
              <a:lumMod val="40000"/>
              <a:lumOff val="60000"/>
            </a:schemeClr>
          </a:solidFill>
          <a:ln w="28575">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54976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a:bodyPr>
          <a:lstStyle/>
          <a:p>
            <a:r>
              <a:rPr lang="en-US" dirty="0"/>
              <a:t>Coverage is not automatic for all participating employers. Check with your employer to see if it offers this coverage.</a:t>
            </a:r>
          </a:p>
          <a:p>
            <a:pPr lvl="0"/>
            <a:r>
              <a:rPr lang="en-US" dirty="0"/>
              <a:t>Provides a survivor benefit if you die as a result of an injury while in the line of duty, without your willful negligence.</a:t>
            </a:r>
          </a:p>
          <a:p>
            <a:pPr lvl="0"/>
            <a:r>
              <a:rPr lang="en-US" dirty="0"/>
              <a:t>Paid monthly to surviving spouse if you are married, or to children younger than age 18 if not married, or to parents.</a:t>
            </a:r>
          </a:p>
          <a:p>
            <a:pPr lvl="0"/>
            <a:endParaRPr lang="en-US" dirty="0"/>
          </a:p>
          <a:p>
            <a:pPr lvl="0"/>
            <a:endParaRPr lang="en-US" dirty="0"/>
          </a:p>
        </p:txBody>
      </p:sp>
      <p:sp>
        <p:nvSpPr>
          <p:cNvPr id="2" name="Title 1"/>
          <p:cNvSpPr>
            <a:spLocks noGrp="1"/>
          </p:cNvSpPr>
          <p:nvPr>
            <p:ph type="title"/>
          </p:nvPr>
        </p:nvSpPr>
        <p:spPr/>
        <p:txBody>
          <a:bodyPr/>
          <a:lstStyle/>
          <a:p>
            <a:r>
              <a:rPr lang="en-US" dirty="0"/>
              <a:t>PORS Accidental Death Program</a:t>
            </a:r>
          </a:p>
        </p:txBody>
      </p:sp>
      <p:sp>
        <p:nvSpPr>
          <p:cNvPr id="4" name="Slide Number Placeholder 3"/>
          <p:cNvSpPr>
            <a:spLocks noGrp="1"/>
          </p:cNvSpPr>
          <p:nvPr>
            <p:ph type="sldNum" sz="quarter" idx="12"/>
          </p:nvPr>
        </p:nvSpPr>
        <p:spPr/>
        <p:txBody>
          <a:bodyPr/>
          <a:lstStyle/>
          <a:p>
            <a:fld id="{28024367-D536-4F59-B2ED-0E7825EDA9AF}" type="slidenum">
              <a:rPr lang="en-US" smtClean="0"/>
              <a:pPr/>
              <a:t>6</a:t>
            </a:fld>
            <a:endParaRPr lang="en-US" dirty="0"/>
          </a:p>
        </p:txBody>
      </p:sp>
    </p:spTree>
    <p:extLst>
      <p:ext uri="{BB962C8B-B14F-4D97-AF65-F5344CB8AC3E}">
        <p14:creationId xmlns:p14="http://schemas.microsoft.com/office/powerpoint/2010/main" val="3940565374"/>
      </p:ext>
    </p:extLst>
  </p:cSld>
  <p:clrMapOvr>
    <a:masterClrMapping/>
  </p:clrMapOvr>
  <mc:AlternateContent xmlns:mc="http://schemas.openxmlformats.org/markup-compatibility/2006" xmlns:p14="http://schemas.microsoft.com/office/powerpoint/2010/main">
    <mc:Choice Requires="p14">
      <p:transition spd="slow" p14:dur="2000" advTm="28134"/>
    </mc:Choice>
    <mc:Fallback xmlns="">
      <p:transition spd="slow" advTm="28134"/>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8024367-D536-4F59-B2ED-0E7825EDA9AF}" type="slidenum">
              <a:rPr lang="en-US" smtClean="0"/>
              <a:pPr/>
              <a:t>7</a:t>
            </a:fld>
            <a:endParaRPr lang="en-US" dirty="0"/>
          </a:p>
        </p:txBody>
      </p:sp>
      <p:sp>
        <p:nvSpPr>
          <p:cNvPr id="3" name="Content Placeholder 2"/>
          <p:cNvSpPr>
            <a:spLocks noGrp="1"/>
          </p:cNvSpPr>
          <p:nvPr>
            <p:ph sz="half" idx="1"/>
          </p:nvPr>
        </p:nvSpPr>
        <p:spPr/>
        <p:txBody>
          <a:bodyPr/>
          <a:lstStyle/>
          <a:p>
            <a:pPr lvl="0"/>
            <a:r>
              <a:rPr lang="en-US" dirty="0"/>
              <a:t>As a State ORP participant, if you die, the beneficiary you designated with your chosen service provider may be entitled to receive the cash value of your account from your service provider through:</a:t>
            </a:r>
          </a:p>
          <a:p>
            <a:pPr lvl="1"/>
            <a:r>
              <a:rPr lang="en-US" dirty="0"/>
              <a:t>Periodic withdrawals;</a:t>
            </a:r>
          </a:p>
          <a:p>
            <a:pPr lvl="1"/>
            <a:r>
              <a:rPr lang="en-US" dirty="0"/>
              <a:t>Lump-sum distributions; or </a:t>
            </a:r>
          </a:p>
          <a:p>
            <a:pPr lvl="1"/>
            <a:r>
              <a:rPr lang="en-US" dirty="0"/>
              <a:t>Purchase of an annuity with the account balance.</a:t>
            </a:r>
          </a:p>
          <a:p>
            <a:r>
              <a:rPr lang="en-US" dirty="0"/>
              <a:t>Your beneficiary must file a claim with your service provider.</a:t>
            </a:r>
          </a:p>
        </p:txBody>
      </p:sp>
      <p:sp>
        <p:nvSpPr>
          <p:cNvPr id="2" name="Title 1"/>
          <p:cNvSpPr>
            <a:spLocks noGrp="1"/>
          </p:cNvSpPr>
          <p:nvPr>
            <p:ph type="title"/>
          </p:nvPr>
        </p:nvSpPr>
        <p:spPr/>
        <p:txBody>
          <a:bodyPr/>
          <a:lstStyle/>
          <a:p>
            <a:r>
              <a:rPr lang="en-US" dirty="0"/>
              <a:t>State ORP death benefit</a:t>
            </a:r>
          </a:p>
        </p:txBody>
      </p:sp>
    </p:spTree>
    <p:extLst>
      <p:ext uri="{BB962C8B-B14F-4D97-AF65-F5344CB8AC3E}">
        <p14:creationId xmlns:p14="http://schemas.microsoft.com/office/powerpoint/2010/main" val="2837734183"/>
      </p:ext>
    </p:extLst>
  </p:cSld>
  <p:clrMapOvr>
    <a:masterClrMapping/>
  </p:clrMapOvr>
  <mc:AlternateContent xmlns:mc="http://schemas.openxmlformats.org/markup-compatibility/2006" xmlns:p14="http://schemas.microsoft.com/office/powerpoint/2010/main">
    <mc:Choice Requires="p14">
      <p:transition spd="slow" p14:dur="2000" advTm="23788"/>
    </mc:Choice>
    <mc:Fallback xmlns="">
      <p:transition spd="slow" advTm="23788"/>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a:xfrm>
            <a:off x="11019348" y="6301044"/>
            <a:ext cx="1072896" cy="457200"/>
          </a:xfrm>
        </p:spPr>
        <p:txBody>
          <a:bodyPr/>
          <a:lstStyle/>
          <a:p>
            <a:fld id="{28024367-D536-4F59-B2ED-0E7825EDA9AF}" type="slidenum">
              <a:rPr lang="en-US" smtClean="0"/>
              <a:pPr/>
              <a:t>8</a:t>
            </a:fld>
            <a:endParaRPr lang="en-US" dirty="0"/>
          </a:p>
        </p:txBody>
      </p:sp>
    </p:spTree>
    <p:custDataLst>
      <p:tags r:id="rId1"/>
    </p:custDataLst>
    <p:extLst>
      <p:ext uri="{BB962C8B-B14F-4D97-AF65-F5344CB8AC3E}">
        <p14:creationId xmlns:p14="http://schemas.microsoft.com/office/powerpoint/2010/main" val="36693566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bb093f1c-b0d3-441d-8858-b0f90dcda6d5"/>
  <p:tag name="ARTICULATE_PRESENTATION_ID" val="2302"/>
  <p:tag name="ARTICULATE_REFERENCE_COUNT" val="0"/>
  <p:tag name="ARTICULATE_PLAYER_GLOSSARY_XML" val="&lt;?xml version=&quot;1.0&quot; encoding=&quot;utf-16&quot;?&gt;&lt;glossary xmlns:xsi=&quot;http://www.w3.org/2001/XMLSchema-instance&quot; xmlns:xsd=&quot;http://www.w3.org/2001/XMLSchema&quot;&gt;&lt;terms /&gt;&lt;/glossary&gt;"/>
  <p:tag name="ARTICULATE_PRESENTER_VERSION" val="8"/>
  <p:tag name="ARTICULATE_DESIGN_ID_2_OFFICE THEME" val="5XK1m1icHqJ"/>
  <p:tag name="ARTICULATE_SLIDE_COUNT" val="60"/>
  <p:tag name="TAG_BACKING_FORM_KEY" val="4851786-c:\users\rgeorr\desktop\5-31-23 clean up\onboarding presentations 3-10-23\peba overview_with vocals 3-13-23 for heather.pptx"/>
  <p:tag name="ARTICULATE_USED_PAGE_SIZE" val="1"/>
  <p:tag name="ARTICULATE_USED_PAGE_ORIENTATION" val="1"/>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UDIO_ID" val="256"/>
  <p:tag name="ARTICULATE_AUDIO_RECORDED" val="1"/>
  <p:tag name="ELAPSEDTIME" val="26.7"/>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RTICULATE_SLIDE_THUMBNAIL_REFRESH" val="1"/>
  <p:tag name="ARTICULATE_USED_LAYOUT" val="1"/>
</p:tagLst>
</file>

<file path=ppt/tags/tag3.xml><?xml version="1.0" encoding="utf-8"?>
<p:tagLst xmlns:a="http://schemas.openxmlformats.org/drawingml/2006/main" xmlns:r="http://schemas.openxmlformats.org/officeDocument/2006/relationships" xmlns:p="http://schemas.openxmlformats.org/presentationml/2006/main">
  <p:tag name="BULLET_1" val="8226"/>
  <p:tag name="BULLET_2" val="8226"/>
  <p:tag name="MARGIN_1" val="0"/>
  <p:tag name="MARGIN_2" val="36"/>
  <p:tag name="MARGIN_3" val="72"/>
  <p:tag name="MARGIN_4" val="108"/>
  <p:tag name="MARGIN_5" val="144"/>
  <p:tag name="FONT_SIZE" val="12"/>
</p:tagLst>
</file>

<file path=ppt/tags/tag4.xml><?xml version="1.0" encoding="utf-8"?>
<p:tagLst xmlns:a="http://schemas.openxmlformats.org/drawingml/2006/main" xmlns:r="http://schemas.openxmlformats.org/officeDocument/2006/relationships" xmlns:p="http://schemas.openxmlformats.org/presentationml/2006/main">
  <p:tag name="AUDIO_ID" val="263"/>
  <p:tag name="ARTICULATE_TITLE_TAG" val="Disclaimer"/>
  <p:tag name="ARTICULATE_NAV_LEVEL" val="1"/>
  <p:tag name="ARTICULATE_SLIDE_PRESENTER_GUID" val="6ca15952-0b11-4a52-8c66-e648cf39c781"/>
  <p:tag name="ARTICULATE_SLIDE_PAUSE" val="0"/>
  <p:tag name="ARTICULATE_LOCK_SLIDE" val="0"/>
  <p:tag name="ARTICULATE_HIDE_SLIDE" val="0"/>
  <p:tag name="ARTICULATE_PLAYER_CONTROL_PREVIOUS" val="True"/>
  <p:tag name="ARTICULATE_PLAYER_CONTROL_NEXT" val="True"/>
  <p:tag name="ARTICULATE_USED_LAYOUT" val="9"/>
</p:tagLst>
</file>

<file path=ppt/theme/theme1.xml><?xml version="1.0" encoding="utf-8"?>
<a:theme xmlns:a="http://schemas.openxmlformats.org/drawingml/2006/main" name="2_Office Theme">
  <a:themeElements>
    <a:clrScheme name="PEBA 2020 - white">
      <a:dk1>
        <a:srgbClr val="1260A7"/>
      </a:dk1>
      <a:lt1>
        <a:srgbClr val="FFFFFF"/>
      </a:lt1>
      <a:dk2>
        <a:srgbClr val="063A68"/>
      </a:dk2>
      <a:lt2>
        <a:srgbClr val="B2B2B2"/>
      </a:lt2>
      <a:accent1>
        <a:srgbClr val="568EC1"/>
      </a:accent1>
      <a:accent2>
        <a:srgbClr val="412049"/>
      </a:accent2>
      <a:accent3>
        <a:srgbClr val="8D1F4A"/>
      </a:accent3>
      <a:accent4>
        <a:srgbClr val="0087B0"/>
      </a:accent4>
      <a:accent5>
        <a:srgbClr val="007A77"/>
      </a:accent5>
      <a:accent6>
        <a:srgbClr val="A50000"/>
      </a:accent6>
      <a:hlink>
        <a:srgbClr val="568EC1"/>
      </a:hlink>
      <a:folHlink>
        <a:srgbClr val="568EC1"/>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35C8AF8-EA95-4116-89A6-556DDAF75D2D}" vid="{CAB7C80F-02D0-4CE3-8F43-EB73110B52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PEBA Presentation Template</Template>
  <TotalTime>23703</TotalTime>
  <Words>590</Words>
  <Application>Microsoft Office PowerPoint</Application>
  <PresentationFormat>Widescreen</PresentationFormat>
  <Paragraphs>57</Paragraphs>
  <Slides>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Times New Roman</vt:lpstr>
      <vt:lpstr>Tw Cen MT Condensed</vt:lpstr>
      <vt:lpstr>2_Office Theme</vt:lpstr>
      <vt:lpstr>In-service death benefits</vt:lpstr>
      <vt:lpstr>Refund of contributions or monthly benefit</vt:lpstr>
      <vt:lpstr>Active member incidental death benefit</vt:lpstr>
      <vt:lpstr>First responder death benefit</vt:lpstr>
      <vt:lpstr>First responder death benefit payments</vt:lpstr>
      <vt:lpstr>PORS Accidental Death Program</vt:lpstr>
      <vt:lpstr>State ORP death benefit</vt:lpstr>
      <vt:lpstr>PowerPoint Presentation</vt:lpstr>
    </vt:vector>
  </TitlesOfParts>
  <Company>PEBA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H. Young</dc:creator>
  <cp:lastModifiedBy>Heather H. Young</cp:lastModifiedBy>
  <cp:revision>526</cp:revision>
  <cp:lastPrinted>2020-01-10T14:41:31Z</cp:lastPrinted>
  <dcterms:created xsi:type="dcterms:W3CDTF">2019-11-01T12:34:11Z</dcterms:created>
  <dcterms:modified xsi:type="dcterms:W3CDTF">2024-06-07T15:50:11Z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PEBA onboarding_FINAL_11082019</vt:lpwstr>
  </property>
  <property fmtid="{D5CDD505-2E9C-101B-9397-08002B2CF9AE}" pid="3" name="ArticulateProjectVersion">
    <vt:lpwstr>7</vt:lpwstr>
  </property>
  <property fmtid="{D5CDD505-2E9C-101B-9397-08002B2CF9AE}" pid="4" name="ArticulateUseProject">
    <vt:lpwstr>1</vt:lpwstr>
  </property>
  <property fmtid="{D5CDD505-2E9C-101B-9397-08002B2CF9AE}" pid="5" name="ArticulateGUID">
    <vt:lpwstr>94A8F04D-4FB2-45C8-8BE3-4D7F6EEE439A</vt:lpwstr>
  </property>
  <property fmtid="{D5CDD505-2E9C-101B-9397-08002B2CF9AE}" pid="6" name="ArticulateProjectFull">
    <vt:lpwstr>C:\Users\rgeorr\Desktop\PEBA Overview_with vocals 8-23-23 for Heather.ppta</vt:lpwstr>
  </property>
</Properties>
</file>