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3"/>
  </p:notesMasterIdLst>
  <p:handoutMasterIdLst>
    <p:handoutMasterId r:id="rId14"/>
  </p:handoutMasterIdLst>
  <p:sldIdLst>
    <p:sldId id="256" r:id="rId2"/>
    <p:sldId id="466" r:id="rId3"/>
    <p:sldId id="461" r:id="rId4"/>
    <p:sldId id="462" r:id="rId5"/>
    <p:sldId id="465" r:id="rId6"/>
    <p:sldId id="464" r:id="rId7"/>
    <p:sldId id="432" r:id="rId8"/>
    <p:sldId id="467" r:id="rId9"/>
    <p:sldId id="468" r:id="rId10"/>
    <p:sldId id="434" r:id="rId11"/>
    <p:sldId id="263" r:id="rId12"/>
  </p:sldIdLst>
  <p:sldSz cx="12192000" cy="6858000"/>
  <p:notesSz cx="7023100" cy="93091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26" autoAdjust="0"/>
    <p:restoredTop sz="94125" autoAdjust="0"/>
  </p:normalViewPr>
  <p:slideViewPr>
    <p:cSldViewPr snapToGrid="0">
      <p:cViewPr varScale="1">
        <p:scale>
          <a:sx n="81" d="100"/>
          <a:sy n="81" d="100"/>
        </p:scale>
        <p:origin x="720" y="53"/>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10/31/2024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10/31/2024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11</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4.xml"/></Relationships>
</file>

<file path=ppt/slides/_rels/slide2.xml.rels><?xml version="1.0" encoding="UTF-8" standalone="yes"?>
<Relationships xmlns="http://schemas.openxmlformats.org/package/2006/relationships"><Relationship Id="rId2" Type="http://schemas.openxmlformats.org/officeDocument/2006/relationships/hyperlink" Target="https://peba.sc.gov/sites/default/files/2025_ibg.pdf" TargetMode="Externa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hyperlink" Target="https://peba.sc.gov/forms"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hyperlink" Target="https://peba.sc.gov/nyb"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Retiree insurance and eligibility funding</a:t>
            </a:r>
          </a:p>
        </p:txBody>
      </p:sp>
      <p:sp>
        <p:nvSpPr>
          <p:cNvPr id="3" name="Subtitle 2"/>
          <p:cNvSpPr>
            <a:spLocks noGrp="1"/>
          </p:cNvSpPr>
          <p:nvPr>
            <p:ph type="subTitle" idx="1"/>
          </p:nvPr>
        </p:nvSpPr>
        <p:spPr/>
        <p:txBody>
          <a:bodyPr/>
          <a:lstStyle/>
          <a:p>
            <a:r>
              <a:rPr lang="en-US" dirty="0"/>
              <a:t>Get Set for Retirement</a:t>
            </a:r>
          </a:p>
          <a:p>
            <a:r>
              <a:rPr lang="en-US" dirty="0"/>
              <a:t>Insurance</a:t>
            </a:r>
          </a:p>
          <a:p>
            <a:r>
              <a:rPr lang="en-US" dirty="0"/>
              <a:t>2025</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395454-CCAD-4295-91CA-D987D513013C}"/>
              </a:ext>
            </a:extLst>
          </p:cNvPr>
          <p:cNvSpPr>
            <a:spLocks noGrp="1"/>
          </p:cNvSpPr>
          <p:nvPr>
            <p:ph sz="half" idx="1"/>
          </p:nvPr>
        </p:nvSpPr>
        <p:spPr/>
        <p:txBody>
          <a:bodyPr/>
          <a:lstStyle/>
          <a:p>
            <a:r>
              <a:rPr lang="en-US" dirty="0"/>
              <a:t>If you are a Class Two member of SCRS who retires under the 55/25 early retirement provision, you must pay the full premium (employee and employer share) until:</a:t>
            </a:r>
          </a:p>
          <a:p>
            <a:pPr lvl="1"/>
            <a:r>
              <a:rPr lang="en-US" dirty="0"/>
              <a:t>You reach age 60; or </a:t>
            </a:r>
          </a:p>
          <a:p>
            <a:pPr lvl="1"/>
            <a:r>
              <a:rPr lang="en-US" dirty="0"/>
              <a:t>The date you would have reached 28 years of service credit had you not retired, whichever occurs first.</a:t>
            </a:r>
          </a:p>
          <a:p>
            <a:r>
              <a:rPr lang="en-US" dirty="0"/>
              <a:t>You can refuse retiree insurance coverage and enroll when you become eligible for funding because you reach age 60 or at the date of what would be 28 years of service credit.</a:t>
            </a:r>
          </a:p>
          <a:p>
            <a:endParaRPr lang="en-US" dirty="0"/>
          </a:p>
        </p:txBody>
      </p:sp>
      <p:sp>
        <p:nvSpPr>
          <p:cNvPr id="2" name="Title 1">
            <a:extLst>
              <a:ext uri="{FF2B5EF4-FFF2-40B4-BE49-F238E27FC236}">
                <a16:creationId xmlns:a16="http://schemas.microsoft.com/office/drawing/2014/main" id="{B50B991B-EA04-447D-BBB8-839F6143DF45}"/>
              </a:ext>
            </a:extLst>
          </p:cNvPr>
          <p:cNvSpPr>
            <a:spLocks noGrp="1"/>
          </p:cNvSpPr>
          <p:nvPr>
            <p:ph type="title"/>
          </p:nvPr>
        </p:nvSpPr>
        <p:spPr/>
        <p:txBody>
          <a:bodyPr/>
          <a:lstStyle/>
          <a:p>
            <a:r>
              <a:rPr lang="en-US" dirty="0"/>
              <a:t>55/25 year rule</a:t>
            </a:r>
          </a:p>
        </p:txBody>
      </p:sp>
      <p:sp>
        <p:nvSpPr>
          <p:cNvPr id="4" name="Slide Number Placeholder 3">
            <a:extLst>
              <a:ext uri="{FF2B5EF4-FFF2-40B4-BE49-F238E27FC236}">
                <a16:creationId xmlns:a16="http://schemas.microsoft.com/office/drawing/2014/main" id="{1D6F662A-4264-4DF3-89CC-57BDA7A93625}"/>
              </a:ext>
            </a:extLst>
          </p:cNvPr>
          <p:cNvSpPr>
            <a:spLocks noGrp="1"/>
          </p:cNvSpPr>
          <p:nvPr>
            <p:ph type="sldNum" sz="quarter" idx="12"/>
          </p:nvPr>
        </p:nvSpPr>
        <p:spPr/>
        <p:txBody>
          <a:bodyPr/>
          <a:lstStyle/>
          <a:p>
            <a:fld id="{28024367-D536-4F59-B2ED-0E7825EDA9AF}" type="slidenum">
              <a:rPr lang="en-US" smtClean="0"/>
              <a:pPr/>
              <a:t>10</a:t>
            </a:fld>
            <a:endParaRPr lang="en-US" dirty="0"/>
          </a:p>
        </p:txBody>
      </p:sp>
    </p:spTree>
    <p:extLst>
      <p:ext uri="{BB962C8B-B14F-4D97-AF65-F5344CB8AC3E}">
        <p14:creationId xmlns:p14="http://schemas.microsoft.com/office/powerpoint/2010/main" val="51951308"/>
      </p:ext>
    </p:extLst>
  </p:cSld>
  <p:clrMapOvr>
    <a:masterClrMapping/>
  </p:clrMapOvr>
  <mc:AlternateContent xmlns:mc="http://schemas.openxmlformats.org/markup-compatibility/2006" xmlns:p14="http://schemas.microsoft.com/office/powerpoint/2010/main">
    <mc:Choice Requires="p14">
      <p:transition spd="slow" p14:dur="2000" advTm="32082"/>
    </mc:Choice>
    <mc:Fallback xmlns="">
      <p:transition spd="slow" advTm="32082"/>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11</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09A7709-9045-A327-E01D-673EDA9CD93E}"/>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A155325-6B47-1A07-9ACE-BA94D22125DC}"/>
              </a:ext>
            </a:extLst>
          </p:cNvPr>
          <p:cNvSpPr>
            <a:spLocks noGrp="1"/>
          </p:cNvSpPr>
          <p:nvPr>
            <p:ph sz="half" idx="1"/>
          </p:nvPr>
        </p:nvSpPr>
        <p:spPr>
          <a:xfrm>
            <a:off x="609600" y="1601044"/>
            <a:ext cx="3338945" cy="4690027"/>
          </a:xfrm>
        </p:spPr>
        <p:txBody>
          <a:bodyPr/>
          <a:lstStyle/>
          <a:p>
            <a:r>
              <a:rPr lang="en-US" dirty="0"/>
              <a:t>This presentation is not a comprehensive description of the insurance benefits offered by PEBA.</a:t>
            </a:r>
          </a:p>
          <a:p>
            <a:r>
              <a:rPr lang="en-US" dirty="0"/>
              <a:t>For more information, and before you make enrollment decisions, review the </a:t>
            </a:r>
            <a:r>
              <a:rPr lang="en-US" i="1" dirty="0">
                <a:hlinkClick r:id="rId2"/>
              </a:rPr>
              <a:t>Insurance Benefits Guide</a:t>
            </a:r>
            <a:r>
              <a:rPr lang="en-US" dirty="0"/>
              <a:t>.</a:t>
            </a:r>
          </a:p>
          <a:p>
            <a:endParaRPr lang="en-US" dirty="0"/>
          </a:p>
        </p:txBody>
      </p:sp>
      <p:sp>
        <p:nvSpPr>
          <p:cNvPr id="5" name="Title 4">
            <a:extLst>
              <a:ext uri="{FF2B5EF4-FFF2-40B4-BE49-F238E27FC236}">
                <a16:creationId xmlns:a16="http://schemas.microsoft.com/office/drawing/2014/main" id="{AC2B031B-D6BC-64D6-618B-B76B33067342}"/>
              </a:ext>
            </a:extLst>
          </p:cNvPr>
          <p:cNvSpPr>
            <a:spLocks noGrp="1"/>
          </p:cNvSpPr>
          <p:nvPr>
            <p:ph type="title"/>
          </p:nvPr>
        </p:nvSpPr>
        <p:spPr>
          <a:xfrm>
            <a:off x="609599" y="228600"/>
            <a:ext cx="5181601" cy="1049898"/>
          </a:xfrm>
        </p:spPr>
        <p:txBody>
          <a:bodyPr/>
          <a:lstStyle/>
          <a:p>
            <a:r>
              <a:rPr lang="en-US" dirty="0"/>
              <a:t>Important information</a:t>
            </a:r>
          </a:p>
        </p:txBody>
      </p:sp>
    </p:spTree>
    <p:extLst>
      <p:ext uri="{BB962C8B-B14F-4D97-AF65-F5344CB8AC3E}">
        <p14:creationId xmlns:p14="http://schemas.microsoft.com/office/powerpoint/2010/main" val="222705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0BF82C-B0C0-AC86-F13D-0937A1CAC44F}"/>
              </a:ext>
            </a:extLst>
          </p:cNvPr>
          <p:cNvSpPr>
            <a:spLocks noGrp="1"/>
          </p:cNvSpPr>
          <p:nvPr>
            <p:ph sz="half" idx="1"/>
          </p:nvPr>
        </p:nvSpPr>
        <p:spPr/>
        <p:txBody>
          <a:bodyPr>
            <a:normAutofit/>
          </a:bodyPr>
          <a:lstStyle/>
          <a:p>
            <a:r>
              <a:rPr lang="en-US" altLang="en-US" dirty="0"/>
              <a:t>Eligibility for retiree group insurance is not the same as eligibility for retirement. </a:t>
            </a:r>
          </a:p>
          <a:p>
            <a:r>
              <a:rPr lang="en-US" altLang="en-US" dirty="0"/>
              <a:t>Determining retiree insurance eligibility is complicated, and only PEBA can make that determination. </a:t>
            </a:r>
          </a:p>
        </p:txBody>
      </p:sp>
      <p:sp>
        <p:nvSpPr>
          <p:cNvPr id="8" name="Content Placeholder 7">
            <a:extLst>
              <a:ext uri="{FF2B5EF4-FFF2-40B4-BE49-F238E27FC236}">
                <a16:creationId xmlns:a16="http://schemas.microsoft.com/office/drawing/2014/main" id="{49EF62D2-D0A0-2703-3A18-3BF338BC3A76}"/>
              </a:ext>
            </a:extLst>
          </p:cNvPr>
          <p:cNvSpPr>
            <a:spLocks noGrp="1"/>
          </p:cNvSpPr>
          <p:nvPr>
            <p:ph sz="half" idx="2"/>
          </p:nvPr>
        </p:nvSpPr>
        <p:spPr/>
        <p:txBody>
          <a:bodyPr>
            <a:normAutofit/>
          </a:bodyPr>
          <a:lstStyle/>
          <a:p>
            <a:r>
              <a:rPr lang="en-US" dirty="0"/>
              <a:t>The </a:t>
            </a:r>
            <a:r>
              <a:rPr lang="en-US" i="1" dirty="0"/>
              <a:t>Retiree Packet</a:t>
            </a:r>
            <a:r>
              <a:rPr lang="en-US" dirty="0"/>
              <a:t>, available at </a:t>
            </a:r>
            <a:r>
              <a:rPr lang="en-US" dirty="0">
                <a:hlinkClick r:id="rId2"/>
              </a:rPr>
              <a:t>peba.sc.gov/forms</a:t>
            </a:r>
            <a:r>
              <a:rPr lang="en-US" dirty="0"/>
              <a:t>, is a comprehensive packet that includes:</a:t>
            </a:r>
          </a:p>
          <a:p>
            <a:pPr lvl="1"/>
            <a:r>
              <a:rPr lang="en-US" i="1" dirty="0"/>
              <a:t>Retiree Insurance Eligibility, Funding </a:t>
            </a:r>
            <a:r>
              <a:rPr lang="en-US" dirty="0"/>
              <a:t>flyers; </a:t>
            </a:r>
          </a:p>
          <a:p>
            <a:pPr lvl="1"/>
            <a:r>
              <a:rPr lang="en-US" i="1" dirty="0"/>
              <a:t>Employment Verification Record</a:t>
            </a:r>
            <a:r>
              <a:rPr lang="en-US" dirty="0"/>
              <a:t>; </a:t>
            </a:r>
          </a:p>
          <a:p>
            <a:pPr lvl="1"/>
            <a:r>
              <a:rPr lang="en-US" i="1" dirty="0"/>
              <a:t>Certification Regarding Tobacco or E-cigarette Use</a:t>
            </a:r>
            <a:r>
              <a:rPr lang="en-US" dirty="0"/>
              <a:t>; and </a:t>
            </a:r>
          </a:p>
          <a:p>
            <a:pPr lvl="1"/>
            <a:r>
              <a:rPr lang="en-US" dirty="0"/>
              <a:t>Other helpful information.</a:t>
            </a:r>
          </a:p>
        </p:txBody>
      </p:sp>
      <p:sp>
        <p:nvSpPr>
          <p:cNvPr id="4" name="Title 3">
            <a:extLst>
              <a:ext uri="{FF2B5EF4-FFF2-40B4-BE49-F238E27FC236}">
                <a16:creationId xmlns:a16="http://schemas.microsoft.com/office/drawing/2014/main" id="{55F7AFC7-9DBC-C9D7-EC0C-F040A7285B89}"/>
              </a:ext>
            </a:extLst>
          </p:cNvPr>
          <p:cNvSpPr>
            <a:spLocks noGrp="1"/>
          </p:cNvSpPr>
          <p:nvPr>
            <p:ph type="title"/>
          </p:nvPr>
        </p:nvSpPr>
        <p:spPr/>
        <p:txBody>
          <a:bodyPr/>
          <a:lstStyle/>
          <a:p>
            <a:r>
              <a:rPr lang="en-US" dirty="0"/>
              <a:t>Retiree insurance eligibility</a:t>
            </a:r>
          </a:p>
        </p:txBody>
      </p:sp>
      <p:sp>
        <p:nvSpPr>
          <p:cNvPr id="5" name="Slide Number Placeholder 4">
            <a:extLst>
              <a:ext uri="{FF2B5EF4-FFF2-40B4-BE49-F238E27FC236}">
                <a16:creationId xmlns:a16="http://schemas.microsoft.com/office/drawing/2014/main" id="{E8070306-74F1-15E7-9592-0AD2A30101CF}"/>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2551570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9677A2-7178-5ADD-8CC6-1044BF03C17E}"/>
              </a:ext>
            </a:extLst>
          </p:cNvPr>
          <p:cNvSpPr>
            <a:spLocks noGrp="1"/>
          </p:cNvSpPr>
          <p:nvPr>
            <p:ph type="title"/>
          </p:nvPr>
        </p:nvSpPr>
        <p:spPr/>
        <p:txBody>
          <a:bodyPr/>
          <a:lstStyle/>
          <a:p>
            <a:r>
              <a:rPr lang="en-US" dirty="0"/>
              <a:t>Determining eligibility for retiree insurance</a:t>
            </a:r>
          </a:p>
        </p:txBody>
      </p:sp>
      <p:sp>
        <p:nvSpPr>
          <p:cNvPr id="3" name="Content Placeholder 2">
            <a:extLst>
              <a:ext uri="{FF2B5EF4-FFF2-40B4-BE49-F238E27FC236}">
                <a16:creationId xmlns:a16="http://schemas.microsoft.com/office/drawing/2014/main" id="{5A4BD2F0-10A7-7C51-D3C9-30C4ECB52148}"/>
              </a:ext>
            </a:extLst>
          </p:cNvPr>
          <p:cNvSpPr>
            <a:spLocks noGrp="1"/>
          </p:cNvSpPr>
          <p:nvPr>
            <p:ph idx="1"/>
          </p:nvPr>
        </p:nvSpPr>
        <p:spPr/>
        <p:txBody>
          <a:bodyPr>
            <a:normAutofit/>
          </a:bodyPr>
          <a:lstStyle/>
          <a:p>
            <a:r>
              <a:rPr lang="en-US" altLang="en-US" dirty="0"/>
              <a:t>You should confirm your eligibility </a:t>
            </a:r>
            <a:r>
              <a:rPr lang="en-US" altLang="en-US" i="1" dirty="0"/>
              <a:t>before</a:t>
            </a:r>
            <a:r>
              <a:rPr lang="en-US" altLang="en-US" dirty="0"/>
              <a:t> retiring. After confirmation of eligibility, you must submit the necessary forms to enroll in retiree coverage.</a:t>
            </a:r>
          </a:p>
          <a:p>
            <a:pPr lvl="1"/>
            <a:r>
              <a:rPr lang="en-US" dirty="0"/>
              <a:t>In some situations, eligibility determinations are available in Member Access. PEBA will also send written confirmation of your eligibility. </a:t>
            </a:r>
          </a:p>
          <a:p>
            <a:r>
              <a:rPr lang="en-US" dirty="0"/>
              <a:t>If you applied for retirement, you do not need to submit an </a:t>
            </a:r>
            <a:r>
              <a:rPr lang="en-US" i="1" dirty="0"/>
              <a:t>Employment Verification Record</a:t>
            </a:r>
            <a:r>
              <a:rPr lang="en-US" dirty="0"/>
              <a:t>,</a:t>
            </a:r>
            <a:r>
              <a:rPr lang="en-US" i="1" dirty="0"/>
              <a:t> </a:t>
            </a:r>
            <a:r>
              <a:rPr lang="en-US" dirty="0"/>
              <a:t>because your retirement application initiates the process to determine your eligibility for retiree insurance.</a:t>
            </a:r>
          </a:p>
          <a:p>
            <a:r>
              <a:rPr lang="en-US" dirty="0"/>
              <a:t>If you plan to retire in three to six months, submit a completed </a:t>
            </a:r>
            <a:r>
              <a:rPr lang="en-US" i="1" dirty="0"/>
              <a:t>Employment Verification Record </a:t>
            </a:r>
            <a:r>
              <a:rPr lang="en-US" dirty="0"/>
              <a:t>to PEBA. </a:t>
            </a:r>
          </a:p>
          <a:p>
            <a:r>
              <a:rPr lang="en-US" dirty="0"/>
              <a:t>If you plan to retire within 90 days, complete and submit to PEBA an </a:t>
            </a:r>
            <a:r>
              <a:rPr lang="en-US" i="1" dirty="0"/>
              <a:t>Employment Verification Record</a:t>
            </a:r>
            <a:r>
              <a:rPr lang="en-US" dirty="0"/>
              <a:t>, a </a:t>
            </a:r>
            <a:r>
              <a:rPr lang="en-US" i="1" dirty="0"/>
              <a:t>Retiree Notice of Election </a:t>
            </a:r>
            <a:r>
              <a:rPr lang="en-US" dirty="0"/>
              <a:t>and a </a:t>
            </a:r>
            <a:r>
              <a:rPr lang="en-US" i="1" dirty="0"/>
              <a:t>Certification Regarding Tobacco or E-cigarette Use</a:t>
            </a:r>
            <a:r>
              <a:rPr lang="en-US" dirty="0"/>
              <a:t>.</a:t>
            </a:r>
          </a:p>
          <a:p>
            <a:r>
              <a:rPr lang="en-US" dirty="0"/>
              <a:t>PEBA does not confirm eligibility for retirement dates past six months.</a:t>
            </a:r>
          </a:p>
          <a:p>
            <a:endParaRPr lang="en-US" dirty="0"/>
          </a:p>
        </p:txBody>
      </p:sp>
      <p:sp>
        <p:nvSpPr>
          <p:cNvPr id="2" name="Slide Number Placeholder 1">
            <a:extLst>
              <a:ext uri="{FF2B5EF4-FFF2-40B4-BE49-F238E27FC236}">
                <a16:creationId xmlns:a16="http://schemas.microsoft.com/office/drawing/2014/main" id="{6970F504-2A9C-DC74-434B-E0A951821D9F}"/>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3330977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4BD2F0-10A7-7C51-D3C9-30C4ECB52148}"/>
              </a:ext>
            </a:extLst>
          </p:cNvPr>
          <p:cNvSpPr>
            <a:spLocks noGrp="1"/>
          </p:cNvSpPr>
          <p:nvPr>
            <p:ph sz="half" idx="1"/>
          </p:nvPr>
        </p:nvSpPr>
        <p:spPr>
          <a:xfrm>
            <a:off x="609600" y="1601044"/>
            <a:ext cx="5181600" cy="4690027"/>
          </a:xfrm>
        </p:spPr>
        <p:txBody>
          <a:bodyPr>
            <a:normAutofit/>
          </a:bodyPr>
          <a:lstStyle/>
          <a:p>
            <a:r>
              <a:rPr lang="en-US" altLang="en-US" dirty="0"/>
              <a:t>Regardless of how or when you qualify for retirement, to qualify for retiree group insurance, your last five years must be:</a:t>
            </a:r>
          </a:p>
          <a:p>
            <a:pPr lvl="1"/>
            <a:r>
              <a:rPr lang="en-US" altLang="en-US" dirty="0"/>
              <a:t>Served consecutively;</a:t>
            </a:r>
          </a:p>
          <a:p>
            <a:pPr lvl="1"/>
            <a:r>
              <a:rPr lang="en-US" altLang="en-US" dirty="0"/>
              <a:t>In a full-time, permanent position; and</a:t>
            </a:r>
          </a:p>
          <a:p>
            <a:pPr lvl="1"/>
            <a:r>
              <a:rPr lang="en-US" altLang="en-US" dirty="0"/>
              <a:t>With an employer participating in the state insurance program.</a:t>
            </a:r>
          </a:p>
          <a:p>
            <a:r>
              <a:rPr lang="en-US" dirty="0"/>
              <a:t>Earned service credit is time earned and established in one of the defined benefit pension plans PEBA administers.</a:t>
            </a:r>
          </a:p>
          <a:p>
            <a:pPr lvl="1"/>
            <a:r>
              <a:rPr lang="en-US" dirty="0"/>
              <a:t>Earned service credit does not include any purchased service credit not considered earned service in the retirement plans (e.g., non-qualified service).</a:t>
            </a:r>
          </a:p>
        </p:txBody>
      </p:sp>
      <p:sp>
        <p:nvSpPr>
          <p:cNvPr id="5" name="Content Placeholder 4">
            <a:extLst>
              <a:ext uri="{FF2B5EF4-FFF2-40B4-BE49-F238E27FC236}">
                <a16:creationId xmlns:a16="http://schemas.microsoft.com/office/drawing/2014/main" id="{7ABAE6A9-493E-AB4E-8248-C5673B7A5011}"/>
              </a:ext>
            </a:extLst>
          </p:cNvPr>
          <p:cNvSpPr>
            <a:spLocks noGrp="1"/>
          </p:cNvSpPr>
          <p:nvPr>
            <p:ph sz="half" idx="2"/>
          </p:nvPr>
        </p:nvSpPr>
        <p:spPr>
          <a:xfrm>
            <a:off x="6400800" y="1611018"/>
            <a:ext cx="5181600" cy="4680054"/>
          </a:xfrm>
        </p:spPr>
        <p:txBody>
          <a:bodyPr/>
          <a:lstStyle/>
          <a:p>
            <a:r>
              <a:rPr lang="en-US" dirty="0"/>
              <a:t>For State ORP participants and members whose employer does not participate in a PEBA-administered retirement plan, eligibility is determined as if the participant were a member of the South Carolina Retirement System (SCRS). This means one year of employment is equal to one year of earned service credit.</a:t>
            </a:r>
          </a:p>
          <a:p>
            <a:endParaRPr lang="en-US" dirty="0"/>
          </a:p>
        </p:txBody>
      </p:sp>
      <p:sp>
        <p:nvSpPr>
          <p:cNvPr id="2" name="Slide Number Placeholder 1">
            <a:extLst>
              <a:ext uri="{FF2B5EF4-FFF2-40B4-BE49-F238E27FC236}">
                <a16:creationId xmlns:a16="http://schemas.microsoft.com/office/drawing/2014/main" id="{6970F504-2A9C-DC74-434B-E0A951821D9F}"/>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
        <p:nvSpPr>
          <p:cNvPr id="4" name="Title 3">
            <a:extLst>
              <a:ext uri="{FF2B5EF4-FFF2-40B4-BE49-F238E27FC236}">
                <a16:creationId xmlns:a16="http://schemas.microsoft.com/office/drawing/2014/main" id="{829677A2-7178-5ADD-8CC6-1044BF03C17E}"/>
              </a:ext>
            </a:extLst>
          </p:cNvPr>
          <p:cNvSpPr>
            <a:spLocks noGrp="1"/>
          </p:cNvSpPr>
          <p:nvPr>
            <p:ph type="title"/>
          </p:nvPr>
        </p:nvSpPr>
        <p:spPr>
          <a:xfrm>
            <a:off x="609599" y="228600"/>
            <a:ext cx="10972799" cy="1049898"/>
          </a:xfrm>
        </p:spPr>
        <p:txBody>
          <a:bodyPr/>
          <a:lstStyle/>
          <a:p>
            <a:r>
              <a:rPr lang="en-US" dirty="0"/>
              <a:t>Requirement for any retiree coverage</a:t>
            </a:r>
          </a:p>
        </p:txBody>
      </p:sp>
    </p:spTree>
    <p:extLst>
      <p:ext uri="{BB962C8B-B14F-4D97-AF65-F5344CB8AC3E}">
        <p14:creationId xmlns:p14="http://schemas.microsoft.com/office/powerpoint/2010/main" val="2073093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AC7E5-1BC6-AD5B-EBF1-0656E1C8BFD4}"/>
              </a:ext>
            </a:extLst>
          </p:cNvPr>
          <p:cNvSpPr>
            <a:spLocks noGrp="1"/>
          </p:cNvSpPr>
          <p:nvPr>
            <p:ph type="title"/>
          </p:nvPr>
        </p:nvSpPr>
        <p:spPr/>
        <p:txBody>
          <a:bodyPr/>
          <a:lstStyle/>
          <a:p>
            <a:r>
              <a:rPr lang="en-US" dirty="0"/>
              <a:t>Retiree group insurance funding</a:t>
            </a:r>
          </a:p>
        </p:txBody>
      </p:sp>
      <p:sp>
        <p:nvSpPr>
          <p:cNvPr id="3" name="Content Placeholder 2">
            <a:extLst>
              <a:ext uri="{FF2B5EF4-FFF2-40B4-BE49-F238E27FC236}">
                <a16:creationId xmlns:a16="http://schemas.microsoft.com/office/drawing/2014/main" id="{D762B2BC-ADF0-B839-0307-30B017846A52}"/>
              </a:ext>
            </a:extLst>
          </p:cNvPr>
          <p:cNvSpPr>
            <a:spLocks noGrp="1"/>
          </p:cNvSpPr>
          <p:nvPr>
            <p:ph idx="1"/>
          </p:nvPr>
        </p:nvSpPr>
        <p:spPr/>
        <p:txBody>
          <a:bodyPr/>
          <a:lstStyle/>
          <a:p>
            <a:r>
              <a:rPr lang="en-US" altLang="en-US" dirty="0"/>
              <a:t>Retirees of state agencies, public higher education institutions, public school districts, </a:t>
            </a:r>
            <a:r>
              <a:rPr lang="en-US" sz="2000" dirty="0"/>
              <a:t>charter schools that participate in both insurance and retirement </a:t>
            </a:r>
            <a:r>
              <a:rPr lang="en-US" altLang="en-US" dirty="0"/>
              <a:t>or other employers that participate in the South Carolina Retirement Health Insurance Trust Fund may be eligible to receive state funding toward their premiums if they meet certain requirements.</a:t>
            </a:r>
          </a:p>
          <a:p>
            <a:r>
              <a:rPr lang="en-US" altLang="en-US" dirty="0"/>
              <a:t>Optional employers, charter schools that participate in insurance only and employers that do not participate in the trust fund determine if their retirees pay all or part of the insurance premiums. Contact your </a:t>
            </a:r>
            <a:r>
              <a:rPr lang="en-US" dirty="0">
                <a:latin typeface="Calibri" panose="020F0502020204030204"/>
              </a:rPr>
              <a:t>benefits administrator for your premiums.</a:t>
            </a:r>
            <a:r>
              <a:rPr lang="en-US" altLang="en-US" dirty="0"/>
              <a:t> </a:t>
            </a:r>
          </a:p>
          <a:p>
            <a:r>
              <a:rPr lang="en-US" altLang="en-US" dirty="0"/>
              <a:t>Changing jobs could affect your eligibility for funding.</a:t>
            </a:r>
          </a:p>
          <a:p>
            <a:r>
              <a:rPr lang="en-US" altLang="en-US" dirty="0"/>
              <a:t>See Retiree Insurance Eligibility, Funding flyers in the </a:t>
            </a:r>
            <a:r>
              <a:rPr lang="en-US" altLang="en-US" i="1" dirty="0">
                <a:hlinkClick r:id="rId2"/>
              </a:rPr>
              <a:t>Navigating Your Benefits</a:t>
            </a:r>
            <a:r>
              <a:rPr lang="en-US" altLang="en-US" i="1" dirty="0"/>
              <a:t> </a:t>
            </a:r>
            <a:r>
              <a:rPr lang="en-US" altLang="en-US" dirty="0"/>
              <a:t>series for more information.</a:t>
            </a:r>
          </a:p>
          <a:p>
            <a:pPr eaLnBrk="1" hangingPunct="1"/>
            <a:endParaRPr lang="en-US" altLang="en-US" dirty="0"/>
          </a:p>
        </p:txBody>
      </p:sp>
      <p:sp>
        <p:nvSpPr>
          <p:cNvPr id="4" name="Slide Number Placeholder 3">
            <a:extLst>
              <a:ext uri="{FF2B5EF4-FFF2-40B4-BE49-F238E27FC236}">
                <a16:creationId xmlns:a16="http://schemas.microsoft.com/office/drawing/2014/main" id="{A340DFFE-F18B-ED61-1FF0-C142EC95C6BB}"/>
              </a:ext>
            </a:extLst>
          </p:cNvPr>
          <p:cNvSpPr>
            <a:spLocks noGrp="1"/>
          </p:cNvSpPr>
          <p:nvPr>
            <p:ph type="sldNum" sz="quarter" idx="12"/>
          </p:nvPr>
        </p:nvSpPr>
        <p:spPr/>
        <p:txBody>
          <a:bodyPr/>
          <a:lstStyle/>
          <a:p>
            <a:fld id="{28024367-D536-4F59-B2ED-0E7825EDA9AF}" type="slidenum">
              <a:rPr lang="en-US" smtClean="0"/>
              <a:pPr/>
              <a:t>6</a:t>
            </a:fld>
            <a:endParaRPr lang="en-US" dirty="0"/>
          </a:p>
        </p:txBody>
      </p:sp>
    </p:spTree>
    <p:extLst>
      <p:ext uri="{BB962C8B-B14F-4D97-AF65-F5344CB8AC3E}">
        <p14:creationId xmlns:p14="http://schemas.microsoft.com/office/powerpoint/2010/main" val="3910808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779E831-E946-451E-A3D6-364EC79573BC}"/>
              </a:ext>
            </a:extLst>
          </p:cNvPr>
          <p:cNvSpPr>
            <a:spLocks noGrp="1"/>
          </p:cNvSpPr>
          <p:nvPr>
            <p:ph type="sldNum" sz="quarter" idx="12"/>
          </p:nvPr>
        </p:nvSpPr>
        <p:spPr/>
        <p:txBody>
          <a:bodyPr/>
          <a:lstStyle/>
          <a:p>
            <a:fld id="{28024367-D536-4F59-B2ED-0E7825EDA9AF}" type="slidenum">
              <a:rPr lang="en-US" smtClean="0"/>
              <a:pPr/>
              <a:t>7</a:t>
            </a:fld>
            <a:endParaRPr lang="en-US" dirty="0"/>
          </a:p>
        </p:txBody>
      </p:sp>
      <p:sp>
        <p:nvSpPr>
          <p:cNvPr id="3" name="Content Placeholder 2">
            <a:extLst>
              <a:ext uri="{FF2B5EF4-FFF2-40B4-BE49-F238E27FC236}">
                <a16:creationId xmlns:a16="http://schemas.microsoft.com/office/drawing/2014/main" id="{559A33CD-40C2-46D3-991D-79AD5A9074A2}"/>
              </a:ext>
            </a:extLst>
          </p:cNvPr>
          <p:cNvSpPr>
            <a:spLocks noGrp="1"/>
          </p:cNvSpPr>
          <p:nvPr>
            <p:ph sz="half" idx="1"/>
          </p:nvPr>
        </p:nvSpPr>
        <p:spPr/>
        <p:txBody>
          <a:bodyPr>
            <a:normAutofit/>
          </a:bodyPr>
          <a:lstStyle/>
          <a:p>
            <a:pPr marL="0" indent="0">
              <a:buNone/>
            </a:pPr>
            <a:r>
              <a:rPr lang="en-US" sz="1800" dirty="0"/>
              <a:t>Retirees of state agencies, public higher education institutions, public school districts and charter schools that participate in both insurance and retirement</a:t>
            </a:r>
            <a:r>
              <a:rPr lang="en-US" sz="1800" baseline="30000" dirty="0"/>
              <a:t>1</a:t>
            </a:r>
          </a:p>
          <a:p>
            <a:pPr marL="0" indent="0">
              <a:buNone/>
            </a:pPr>
            <a:endParaRPr lang="en-US" dirty="0"/>
          </a:p>
        </p:txBody>
      </p:sp>
      <p:sp>
        <p:nvSpPr>
          <p:cNvPr id="2" name="Title 1">
            <a:extLst>
              <a:ext uri="{FF2B5EF4-FFF2-40B4-BE49-F238E27FC236}">
                <a16:creationId xmlns:a16="http://schemas.microsoft.com/office/drawing/2014/main" id="{37622145-FFB1-4116-B051-3CBAC699FA71}"/>
              </a:ext>
            </a:extLst>
          </p:cNvPr>
          <p:cNvSpPr>
            <a:spLocks noGrp="1"/>
          </p:cNvSpPr>
          <p:nvPr>
            <p:ph type="title"/>
          </p:nvPr>
        </p:nvSpPr>
        <p:spPr/>
        <p:txBody>
          <a:bodyPr>
            <a:normAutofit/>
          </a:bodyPr>
          <a:lstStyle/>
          <a:p>
            <a:r>
              <a:rPr lang="en-US" dirty="0"/>
              <a:t>For employees hired into an insurance-eligible position before May 2, 2008</a:t>
            </a:r>
          </a:p>
        </p:txBody>
      </p:sp>
      <p:sp>
        <p:nvSpPr>
          <p:cNvPr id="5" name="Rectangle 5">
            <a:extLst>
              <a:ext uri="{FF2B5EF4-FFF2-40B4-BE49-F238E27FC236}">
                <a16:creationId xmlns:a16="http://schemas.microsoft.com/office/drawing/2014/main" id="{F360A50E-12B0-4EA3-A803-017C86A5C661}"/>
              </a:ext>
            </a:extLst>
          </p:cNvPr>
          <p:cNvSpPr>
            <a:spLocks noChangeArrowheads="1"/>
          </p:cNvSpPr>
          <p:nvPr/>
        </p:nvSpPr>
        <p:spPr bwMode="auto">
          <a:xfrm>
            <a:off x="582998" y="5656161"/>
            <a:ext cx="1097279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buFontTx/>
              <a:buNone/>
            </a:pPr>
            <a:r>
              <a:rPr lang="en-US" altLang="en-US" sz="1000" baseline="30000" dirty="0">
                <a:solidFill>
                  <a:schemeClr val="tx2"/>
                </a:solidFill>
              </a:rPr>
              <a:t>1</a:t>
            </a:r>
            <a:r>
              <a:rPr lang="en-US" altLang="en-US" sz="1000" dirty="0">
                <a:solidFill>
                  <a:schemeClr val="tx2"/>
                </a:solidFill>
              </a:rPr>
              <a:t>The employee must serve the last five years consecutively in a full-time, permanent position with an employer participating in the State Health Plan.</a:t>
            </a:r>
          </a:p>
          <a:p>
            <a:pPr>
              <a:spcBef>
                <a:spcPts val="0"/>
              </a:spcBef>
              <a:buNone/>
            </a:pPr>
            <a:r>
              <a:rPr lang="en-US" altLang="en-US" sz="1000" baseline="30000" dirty="0">
                <a:solidFill>
                  <a:schemeClr val="tx2"/>
                </a:solidFill>
              </a:rPr>
              <a:t>2</a:t>
            </a:r>
            <a:r>
              <a:rPr lang="en-US" altLang="en-US" sz="1000" dirty="0">
                <a:solidFill>
                  <a:schemeClr val="tx2"/>
                </a:solidFill>
              </a:rPr>
              <a:t>Retirement eligibility means you have met the minimum statutory requirements for retirement eligibility established for the plan in which you are a member. For State ORP participants and members whose employer does not participate in a PEBA-administered retirement plan, eligibility is determined as if the participant were a member of the South Carolina Retirement System (SCRS), including reaching retirement eligibility.</a:t>
            </a:r>
          </a:p>
        </p:txBody>
      </p:sp>
      <p:graphicFrame>
        <p:nvGraphicFramePr>
          <p:cNvPr id="6" name="Content Placeholder 5">
            <a:extLst>
              <a:ext uri="{FF2B5EF4-FFF2-40B4-BE49-F238E27FC236}">
                <a16:creationId xmlns:a16="http://schemas.microsoft.com/office/drawing/2014/main" id="{9B663B2B-F36C-43A9-A826-00E455AC900C}"/>
              </a:ext>
            </a:extLst>
          </p:cNvPr>
          <p:cNvGraphicFramePr>
            <a:graphicFrameLocks/>
          </p:cNvGraphicFramePr>
          <p:nvPr>
            <p:extLst>
              <p:ext uri="{D42A27DB-BD31-4B8C-83A1-F6EECF244321}">
                <p14:modId xmlns:p14="http://schemas.microsoft.com/office/powerpoint/2010/main" val="3568139949"/>
              </p:ext>
            </p:extLst>
          </p:nvPr>
        </p:nvGraphicFramePr>
        <p:xfrm>
          <a:off x="582996" y="2239079"/>
          <a:ext cx="10972800" cy="2697548"/>
        </p:xfrm>
        <a:graphic>
          <a:graphicData uri="http://schemas.openxmlformats.org/drawingml/2006/table">
            <a:tbl>
              <a:tblPr firstRow="1" bandRow="1">
                <a:tableStyleId>{073A0DAA-6AF3-43AB-8588-CEC1D06C72B9}</a:tableStyleId>
              </a:tblPr>
              <a:tblGrid>
                <a:gridCol w="256032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5669280">
                  <a:extLst>
                    <a:ext uri="{9D8B030D-6E8A-4147-A177-3AD203B41FA5}">
                      <a16:colId xmlns:a16="http://schemas.microsoft.com/office/drawing/2014/main" val="20002"/>
                    </a:ext>
                  </a:extLst>
                </a:gridCol>
              </a:tblGrid>
              <a:tr h="457200">
                <a:tc>
                  <a:txBody>
                    <a:bodyPr/>
                    <a:lstStyle/>
                    <a:p>
                      <a:pPr algn="ctr"/>
                      <a:r>
                        <a:rPr lang="en-US" sz="1500" dirty="0">
                          <a:solidFill>
                            <a:schemeClr val="tx2"/>
                          </a:solidFill>
                          <a:latin typeface="Times New Roman" panose="02020603050405020304" pitchFamily="18" charset="0"/>
                          <a:cs typeface="Times New Roman" panose="02020603050405020304" pitchFamily="18" charset="0"/>
                        </a:rPr>
                        <a:t>Retirement</a:t>
                      </a:r>
                      <a:r>
                        <a:rPr lang="en-US" sz="1500" baseline="0" dirty="0">
                          <a:solidFill>
                            <a:schemeClr val="tx2"/>
                          </a:solidFill>
                          <a:latin typeface="Times New Roman" panose="02020603050405020304" pitchFamily="18" charset="0"/>
                          <a:cs typeface="Times New Roman" panose="02020603050405020304" pitchFamily="18" charset="0"/>
                        </a:rPr>
                        <a:t> status</a:t>
                      </a:r>
                      <a:endParaRPr lang="en-US" sz="1500" dirty="0">
                        <a:solidFill>
                          <a:schemeClr val="tx2"/>
                        </a:solidFill>
                        <a:latin typeface="Times New Roman" panose="02020603050405020304" pitchFamily="18" charset="0"/>
                        <a:cs typeface="Times New Roman" panose="02020603050405020304" pitchFamily="18" charset="0"/>
                      </a:endParaRPr>
                    </a:p>
                  </a:txBody>
                  <a:tcPr marL="91430" marR="91430" marT="45737" marB="45737" anchor="ctr">
                    <a:lnL w="6350" cap="flat" cmpd="sng" algn="ctr">
                      <a:no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accent1"/>
                      </a:solidFill>
                      <a:prstDash val="solid"/>
                      <a:round/>
                      <a:headEnd type="none" w="med" len="med"/>
                      <a:tailEnd type="none" w="med" len="med"/>
                    </a:lnB>
                    <a:noFill/>
                  </a:tcPr>
                </a:tc>
                <a:tc>
                  <a:txBody>
                    <a:bodyPr/>
                    <a:lstStyle/>
                    <a:p>
                      <a:pPr algn="ctr"/>
                      <a:r>
                        <a:rPr lang="en-US" sz="1500" dirty="0">
                          <a:solidFill>
                            <a:schemeClr val="tx2"/>
                          </a:solidFill>
                          <a:latin typeface="Times New Roman" panose="02020603050405020304" pitchFamily="18" charset="0"/>
                          <a:cs typeface="Times New Roman" panose="02020603050405020304" pitchFamily="18" charset="0"/>
                        </a:rPr>
                        <a:t>Earned service credit with an</a:t>
                      </a:r>
                      <a:br>
                        <a:rPr lang="en-US" sz="1500" dirty="0">
                          <a:solidFill>
                            <a:schemeClr val="tx2"/>
                          </a:solidFill>
                          <a:latin typeface="Times New Roman" panose="02020603050405020304" pitchFamily="18" charset="0"/>
                          <a:cs typeface="Times New Roman" panose="02020603050405020304" pitchFamily="18" charset="0"/>
                        </a:rPr>
                      </a:br>
                      <a:r>
                        <a:rPr lang="en-US" sz="1500" dirty="0">
                          <a:solidFill>
                            <a:schemeClr val="tx2"/>
                          </a:solidFill>
                          <a:latin typeface="Times New Roman" panose="02020603050405020304" pitchFamily="18" charset="0"/>
                          <a:cs typeface="Times New Roman" panose="02020603050405020304" pitchFamily="18" charset="0"/>
                        </a:rPr>
                        <a:t>employer participating in the</a:t>
                      </a:r>
                      <a:br>
                        <a:rPr lang="en-US" sz="1500" dirty="0">
                          <a:solidFill>
                            <a:schemeClr val="tx2"/>
                          </a:solidFill>
                          <a:latin typeface="Times New Roman" panose="02020603050405020304" pitchFamily="18" charset="0"/>
                          <a:cs typeface="Times New Roman" panose="02020603050405020304" pitchFamily="18" charset="0"/>
                        </a:rPr>
                      </a:br>
                      <a:r>
                        <a:rPr lang="en-US" sz="1500" dirty="0">
                          <a:solidFill>
                            <a:schemeClr val="tx2"/>
                          </a:solidFill>
                          <a:latin typeface="Times New Roman" panose="02020603050405020304" pitchFamily="18" charset="0"/>
                          <a:cs typeface="Times New Roman" panose="02020603050405020304" pitchFamily="18" charset="0"/>
                        </a:rPr>
                        <a:t>State Health Plan</a:t>
                      </a:r>
                    </a:p>
                  </a:txBody>
                  <a:tcPr marL="91430" marR="91430" marT="45737" marB="45737"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accent1"/>
                      </a:solidFill>
                      <a:prstDash val="solid"/>
                      <a:round/>
                      <a:headEnd type="none" w="med" len="med"/>
                      <a:tailEnd type="none" w="med" len="med"/>
                    </a:lnB>
                    <a:noFill/>
                  </a:tcPr>
                </a:tc>
                <a:tc>
                  <a:txBody>
                    <a:bodyPr/>
                    <a:lstStyle/>
                    <a:p>
                      <a:pPr algn="ctr"/>
                      <a:r>
                        <a:rPr lang="en-US" sz="1500" dirty="0">
                          <a:solidFill>
                            <a:schemeClr val="tx2"/>
                          </a:solidFill>
                          <a:latin typeface="Times New Roman" panose="02020603050405020304" pitchFamily="18" charset="0"/>
                          <a:cs typeface="Times New Roman" panose="02020603050405020304" pitchFamily="18" charset="0"/>
                        </a:rPr>
                        <a:t>Responsibility for paying</a:t>
                      </a:r>
                      <a:r>
                        <a:rPr lang="en-US" sz="1500" baseline="0" dirty="0">
                          <a:solidFill>
                            <a:schemeClr val="tx2"/>
                          </a:solidFill>
                          <a:latin typeface="Times New Roman" panose="02020603050405020304" pitchFamily="18" charset="0"/>
                          <a:cs typeface="Times New Roman" panose="02020603050405020304" pitchFamily="18" charset="0"/>
                        </a:rPr>
                        <a:t> for premiums</a:t>
                      </a:r>
                      <a:endParaRPr lang="en-US" sz="1500" dirty="0">
                        <a:solidFill>
                          <a:schemeClr val="tx2"/>
                        </a:solidFill>
                        <a:latin typeface="Times New Roman" panose="02020603050405020304" pitchFamily="18" charset="0"/>
                        <a:cs typeface="Times New Roman" panose="02020603050405020304" pitchFamily="18" charset="0"/>
                      </a:endParaRPr>
                    </a:p>
                  </a:txBody>
                  <a:tcPr marL="91430" marR="91430" marT="45737" marB="45737" anchor="ctr">
                    <a:lnL w="381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0000"/>
                  </a:ext>
                </a:extLst>
              </a:tr>
              <a:tr h="457200">
                <a:tc rowSpan="2">
                  <a:txBody>
                    <a:bodyPr/>
                    <a:lstStyle/>
                    <a:p>
                      <a:r>
                        <a:rPr lang="en-US" sz="1500" b="1" dirty="0">
                          <a:solidFill>
                            <a:schemeClr val="tx2"/>
                          </a:solidFill>
                        </a:rPr>
                        <a:t>Left employment after reaching service or disability retirement eligibility</a:t>
                      </a:r>
                    </a:p>
                  </a:txBody>
                  <a:tcPr marL="91430" marR="91430" marT="45737" marB="45737"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r>
                        <a:rPr lang="en-US" sz="1500" dirty="0">
                          <a:solidFill>
                            <a:schemeClr val="tx2"/>
                          </a:solidFill>
                        </a:rPr>
                        <a:t>Five years, but less </a:t>
                      </a:r>
                      <a:r>
                        <a:rPr lang="en-US" sz="1500" baseline="0" dirty="0">
                          <a:solidFill>
                            <a:schemeClr val="tx2"/>
                          </a:solidFill>
                        </a:rPr>
                        <a:t>than 10 years</a:t>
                      </a:r>
                      <a:endParaRPr lang="en-US" sz="1500" dirty="0">
                        <a:solidFill>
                          <a:schemeClr val="tx2"/>
                        </a:solidFill>
                      </a:endParaRPr>
                    </a:p>
                  </a:txBody>
                  <a:tcPr marL="91430" marR="91430" marT="45737" marB="45737"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r>
                        <a:rPr lang="en-US" sz="1500" dirty="0">
                          <a:solidFill>
                            <a:schemeClr val="tx2"/>
                          </a:solidFill>
                        </a:rPr>
                        <a:t>You pay the full premium</a:t>
                      </a:r>
                      <a:r>
                        <a:rPr lang="en-US" sz="1500" baseline="0" dirty="0">
                          <a:solidFill>
                            <a:schemeClr val="tx2"/>
                          </a:solidFill>
                        </a:rPr>
                        <a:t> (employee and employer share).</a:t>
                      </a:r>
                      <a:endParaRPr lang="en-US" sz="1500" dirty="0">
                        <a:solidFill>
                          <a:schemeClr val="tx2"/>
                        </a:solidFill>
                      </a:endParaRPr>
                    </a:p>
                  </a:txBody>
                  <a:tcPr marL="91430" marR="91430" marT="45737" marB="45737"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38100"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1"/>
                  </a:ext>
                </a:extLst>
              </a:tr>
              <a:tr h="457200">
                <a:tc vMerge="1">
                  <a:txBody>
                    <a:bodyPr/>
                    <a:lstStyle/>
                    <a:p>
                      <a:endParaRPr lang="en-US"/>
                    </a:p>
                  </a:txBody>
                  <a:tcPr/>
                </a:tc>
                <a:tc>
                  <a:txBody>
                    <a:bodyPr/>
                    <a:lstStyle/>
                    <a:p>
                      <a:r>
                        <a:rPr lang="en-US" sz="1500" dirty="0">
                          <a:solidFill>
                            <a:schemeClr val="tx2"/>
                          </a:solidFill>
                        </a:rPr>
                        <a:t>10 years or more</a:t>
                      </a:r>
                      <a:endParaRPr lang="en-US" sz="1500" strike="sngStrike" dirty="0">
                        <a:solidFill>
                          <a:srgbClr val="FF0000"/>
                        </a:solidFill>
                      </a:endParaRPr>
                    </a:p>
                  </a:txBody>
                  <a:tcPr marL="91430" marR="91430" marT="45737" marB="45737"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r>
                        <a:rPr lang="en-US" sz="1500" dirty="0">
                          <a:solidFill>
                            <a:schemeClr val="tx2"/>
                          </a:solidFill>
                        </a:rPr>
                        <a:t>You pay the employee</a:t>
                      </a:r>
                      <a:r>
                        <a:rPr lang="en-US" sz="1500" baseline="0" dirty="0">
                          <a:solidFill>
                            <a:schemeClr val="tx2"/>
                          </a:solidFill>
                        </a:rPr>
                        <a:t> share of the premium only.</a:t>
                      </a:r>
                      <a:endParaRPr lang="en-US" sz="1500" dirty="0">
                        <a:solidFill>
                          <a:schemeClr val="tx2"/>
                        </a:solidFill>
                      </a:endParaRPr>
                    </a:p>
                  </a:txBody>
                  <a:tcPr marL="91430" marR="91430" marT="45737" marB="45737"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2"/>
                  </a:ext>
                </a:extLst>
              </a:tr>
              <a:tr h="457200">
                <a:tc rowSpan="2">
                  <a:txBody>
                    <a:bodyPr/>
                    <a:lstStyle/>
                    <a:p>
                      <a:r>
                        <a:rPr lang="en-US" sz="1500" b="1" dirty="0">
                          <a:solidFill>
                            <a:schemeClr val="tx2"/>
                          </a:solidFill>
                        </a:rPr>
                        <a:t>Left employment before reaching retirement eligibility</a:t>
                      </a:r>
                    </a:p>
                  </a:txBody>
                  <a:tcPr marL="91430" marR="91430" marT="45737" marB="45737"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a:solidFill>
                            <a:schemeClr val="tx2"/>
                          </a:solidFill>
                        </a:rPr>
                        <a:t>Less than 20 years</a:t>
                      </a:r>
                    </a:p>
                  </a:txBody>
                  <a:tcPr marL="91430" marR="91430" marT="45737" marB="45737"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r>
                        <a:rPr lang="en-US" sz="1500" dirty="0">
                          <a:solidFill>
                            <a:schemeClr val="tx2"/>
                          </a:solidFill>
                        </a:rPr>
                        <a:t>You are not eligible</a:t>
                      </a:r>
                      <a:r>
                        <a:rPr lang="en-US" sz="1500" baseline="0" dirty="0">
                          <a:solidFill>
                            <a:schemeClr val="tx2"/>
                          </a:solidFill>
                        </a:rPr>
                        <a:t> for retiree insurance coverage.</a:t>
                      </a:r>
                      <a:endParaRPr lang="en-US" sz="1500" dirty="0">
                        <a:solidFill>
                          <a:schemeClr val="tx2"/>
                        </a:solidFill>
                      </a:endParaRPr>
                    </a:p>
                  </a:txBody>
                  <a:tcPr marL="91430" marR="91430" marT="45737" marB="45737"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3"/>
                  </a:ext>
                </a:extLst>
              </a:tr>
              <a:tr h="457200">
                <a:tc vMerge="1">
                  <a:txBody>
                    <a:bodyPr/>
                    <a:lstStyle/>
                    <a:p>
                      <a:endParaRPr lang="en-US"/>
                    </a:p>
                  </a:txBody>
                  <a:tcPr/>
                </a:tc>
                <a:tc>
                  <a:txBody>
                    <a:bodyPr/>
                    <a:lstStyle/>
                    <a:p>
                      <a:r>
                        <a:rPr lang="en-US" sz="1500" dirty="0">
                          <a:solidFill>
                            <a:schemeClr val="tx2"/>
                          </a:solidFill>
                        </a:rPr>
                        <a:t>20 years or more</a:t>
                      </a:r>
                      <a:endParaRPr lang="en-US" sz="1500" strike="sngStrike" dirty="0">
                        <a:solidFill>
                          <a:srgbClr val="FF0000"/>
                        </a:solidFill>
                      </a:endParaRPr>
                    </a:p>
                  </a:txBody>
                  <a:tcPr marL="91430" marR="91430" marT="45737" marB="45737"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r>
                        <a:rPr lang="en-US" sz="1500" dirty="0">
                          <a:solidFill>
                            <a:schemeClr val="tx2"/>
                          </a:solidFill>
                        </a:rPr>
                        <a:t>You are eligible for coverage upon reaching retirement eligibility.</a:t>
                      </a:r>
                      <a:r>
                        <a:rPr lang="en-US" sz="1500" baseline="30000" dirty="0">
                          <a:solidFill>
                            <a:schemeClr val="tx2"/>
                          </a:solidFill>
                        </a:rPr>
                        <a:t>2</a:t>
                      </a:r>
                      <a:r>
                        <a:rPr lang="en-US" sz="1500" dirty="0">
                          <a:solidFill>
                            <a:schemeClr val="tx2"/>
                          </a:solidFill>
                        </a:rPr>
                        <a:t> You pay only the employee share of the premium.</a:t>
                      </a:r>
                    </a:p>
                  </a:txBody>
                  <a:tcPr marL="91430" marR="91430" marT="45737" marB="45737"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369408689"/>
      </p:ext>
    </p:extLst>
  </p:cSld>
  <p:clrMapOvr>
    <a:masterClrMapping/>
  </p:clrMapOvr>
  <mc:AlternateContent xmlns:mc="http://schemas.openxmlformats.org/markup-compatibility/2006" xmlns:p14="http://schemas.microsoft.com/office/powerpoint/2010/main">
    <mc:Choice Requires="p14">
      <p:transition spd="slow" p14:dur="2000" advTm="35415"/>
    </mc:Choice>
    <mc:Fallback xmlns="">
      <p:transition spd="slow" advTm="35415"/>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779E831-E946-451E-A3D6-364EC79573BC}"/>
              </a:ext>
            </a:extLst>
          </p:cNvPr>
          <p:cNvSpPr>
            <a:spLocks noGrp="1"/>
          </p:cNvSpPr>
          <p:nvPr>
            <p:ph type="sldNum" sz="quarter" idx="12"/>
          </p:nvPr>
        </p:nvSpPr>
        <p:spPr/>
        <p:txBody>
          <a:bodyPr/>
          <a:lstStyle/>
          <a:p>
            <a:fld id="{28024367-D536-4F59-B2ED-0E7825EDA9AF}" type="slidenum">
              <a:rPr lang="en-US" smtClean="0"/>
              <a:pPr/>
              <a:t>8</a:t>
            </a:fld>
            <a:endParaRPr lang="en-US" dirty="0"/>
          </a:p>
        </p:txBody>
      </p:sp>
      <p:sp>
        <p:nvSpPr>
          <p:cNvPr id="3" name="Content Placeholder 2">
            <a:extLst>
              <a:ext uri="{FF2B5EF4-FFF2-40B4-BE49-F238E27FC236}">
                <a16:creationId xmlns:a16="http://schemas.microsoft.com/office/drawing/2014/main" id="{559A33CD-40C2-46D3-991D-79AD5A9074A2}"/>
              </a:ext>
            </a:extLst>
          </p:cNvPr>
          <p:cNvSpPr>
            <a:spLocks noGrp="1"/>
          </p:cNvSpPr>
          <p:nvPr>
            <p:ph sz="half" idx="1"/>
          </p:nvPr>
        </p:nvSpPr>
        <p:spPr/>
        <p:txBody>
          <a:bodyPr>
            <a:normAutofit/>
          </a:bodyPr>
          <a:lstStyle/>
          <a:p>
            <a:pPr marL="0" indent="0">
              <a:buNone/>
            </a:pPr>
            <a:r>
              <a:rPr lang="en-US" sz="1800" dirty="0"/>
              <a:t>Retirees of state agencies, public higher education institutions, public school districts and charter schools that participate in both insurance and retirement</a:t>
            </a:r>
            <a:r>
              <a:rPr lang="en-US" sz="1800" baseline="30000" dirty="0"/>
              <a:t>1</a:t>
            </a:r>
          </a:p>
          <a:p>
            <a:pPr marL="0" indent="0">
              <a:buNone/>
            </a:pPr>
            <a:endParaRPr lang="en-US" dirty="0"/>
          </a:p>
        </p:txBody>
      </p:sp>
      <p:sp>
        <p:nvSpPr>
          <p:cNvPr id="2" name="Title 1">
            <a:extLst>
              <a:ext uri="{FF2B5EF4-FFF2-40B4-BE49-F238E27FC236}">
                <a16:creationId xmlns:a16="http://schemas.microsoft.com/office/drawing/2014/main" id="{37622145-FFB1-4116-B051-3CBAC699FA71}"/>
              </a:ext>
            </a:extLst>
          </p:cNvPr>
          <p:cNvSpPr>
            <a:spLocks noGrp="1"/>
          </p:cNvSpPr>
          <p:nvPr>
            <p:ph type="title"/>
          </p:nvPr>
        </p:nvSpPr>
        <p:spPr/>
        <p:txBody>
          <a:bodyPr>
            <a:normAutofit/>
          </a:bodyPr>
          <a:lstStyle/>
          <a:p>
            <a:r>
              <a:rPr lang="en-US" dirty="0"/>
              <a:t>For employees hired into an insurance-eligible position on or after May 2, 2008</a:t>
            </a:r>
          </a:p>
        </p:txBody>
      </p:sp>
      <p:sp>
        <p:nvSpPr>
          <p:cNvPr id="5" name="Rectangle 5">
            <a:extLst>
              <a:ext uri="{FF2B5EF4-FFF2-40B4-BE49-F238E27FC236}">
                <a16:creationId xmlns:a16="http://schemas.microsoft.com/office/drawing/2014/main" id="{F360A50E-12B0-4EA3-A803-017C86A5C661}"/>
              </a:ext>
            </a:extLst>
          </p:cNvPr>
          <p:cNvSpPr>
            <a:spLocks noChangeArrowheads="1"/>
          </p:cNvSpPr>
          <p:nvPr/>
        </p:nvSpPr>
        <p:spPr bwMode="auto">
          <a:xfrm>
            <a:off x="582998" y="5656161"/>
            <a:ext cx="1097279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buFontTx/>
              <a:buNone/>
            </a:pPr>
            <a:r>
              <a:rPr lang="en-US" altLang="en-US" sz="1000" baseline="30000" dirty="0">
                <a:solidFill>
                  <a:schemeClr val="tx2"/>
                </a:solidFill>
              </a:rPr>
              <a:t>1</a:t>
            </a:r>
            <a:r>
              <a:rPr lang="en-US" altLang="en-US" sz="1000" dirty="0">
                <a:solidFill>
                  <a:schemeClr val="tx2"/>
                </a:solidFill>
              </a:rPr>
              <a:t>The employee must serve the last five years consecutively in a full-time, permanent position with an employer participating in the State Health Plan.</a:t>
            </a:r>
          </a:p>
          <a:p>
            <a:pPr>
              <a:spcBef>
                <a:spcPts val="0"/>
              </a:spcBef>
              <a:buNone/>
            </a:pPr>
            <a:r>
              <a:rPr lang="en-US" altLang="en-US" sz="1000" baseline="30000" dirty="0">
                <a:solidFill>
                  <a:schemeClr val="tx2"/>
                </a:solidFill>
              </a:rPr>
              <a:t>2</a:t>
            </a:r>
            <a:r>
              <a:rPr lang="en-US" altLang="en-US" sz="1000" dirty="0">
                <a:solidFill>
                  <a:schemeClr val="tx2"/>
                </a:solidFill>
              </a:rPr>
              <a:t>Retirement eligibility means you have met the minimum statutory requirements for retirement eligibility established for the plan in which you are a member. For State ORP participants and members whose employer does not participate in a PEBA-administered retirement plan, eligibility is determined as if the participant were a member of the South Carolina Retirement System (SCRS), including reaching retirement eligibility.</a:t>
            </a:r>
          </a:p>
        </p:txBody>
      </p:sp>
      <p:graphicFrame>
        <p:nvGraphicFramePr>
          <p:cNvPr id="6" name="Content Placeholder 5">
            <a:extLst>
              <a:ext uri="{FF2B5EF4-FFF2-40B4-BE49-F238E27FC236}">
                <a16:creationId xmlns:a16="http://schemas.microsoft.com/office/drawing/2014/main" id="{9B663B2B-F36C-43A9-A826-00E455AC900C}"/>
              </a:ext>
            </a:extLst>
          </p:cNvPr>
          <p:cNvGraphicFramePr>
            <a:graphicFrameLocks/>
          </p:cNvGraphicFramePr>
          <p:nvPr>
            <p:extLst>
              <p:ext uri="{D42A27DB-BD31-4B8C-83A1-F6EECF244321}">
                <p14:modId xmlns:p14="http://schemas.microsoft.com/office/powerpoint/2010/main" val="888965076"/>
              </p:ext>
            </p:extLst>
          </p:nvPr>
        </p:nvGraphicFramePr>
        <p:xfrm>
          <a:off x="582996" y="2239079"/>
          <a:ext cx="10972800" cy="3337684"/>
        </p:xfrm>
        <a:graphic>
          <a:graphicData uri="http://schemas.openxmlformats.org/drawingml/2006/table">
            <a:tbl>
              <a:tblPr firstRow="1" bandRow="1">
                <a:tableStyleId>{073A0DAA-6AF3-43AB-8588-CEC1D06C72B9}</a:tableStyleId>
              </a:tblPr>
              <a:tblGrid>
                <a:gridCol w="256032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5669280">
                  <a:extLst>
                    <a:ext uri="{9D8B030D-6E8A-4147-A177-3AD203B41FA5}">
                      <a16:colId xmlns:a16="http://schemas.microsoft.com/office/drawing/2014/main" val="20002"/>
                    </a:ext>
                  </a:extLst>
                </a:gridCol>
              </a:tblGrid>
              <a:tr h="457200">
                <a:tc>
                  <a:txBody>
                    <a:bodyPr/>
                    <a:lstStyle/>
                    <a:p>
                      <a:pPr algn="ctr"/>
                      <a:r>
                        <a:rPr lang="en-US" sz="1500" dirty="0">
                          <a:solidFill>
                            <a:schemeClr val="tx2"/>
                          </a:solidFill>
                          <a:latin typeface="Times New Roman" panose="02020603050405020304" pitchFamily="18" charset="0"/>
                          <a:cs typeface="Times New Roman" panose="02020603050405020304" pitchFamily="18" charset="0"/>
                        </a:rPr>
                        <a:t>Retirement</a:t>
                      </a:r>
                      <a:r>
                        <a:rPr lang="en-US" sz="1500" baseline="0" dirty="0">
                          <a:solidFill>
                            <a:schemeClr val="tx2"/>
                          </a:solidFill>
                          <a:latin typeface="Times New Roman" panose="02020603050405020304" pitchFamily="18" charset="0"/>
                          <a:cs typeface="Times New Roman" panose="02020603050405020304" pitchFamily="18" charset="0"/>
                        </a:rPr>
                        <a:t> status</a:t>
                      </a:r>
                      <a:endParaRPr lang="en-US" sz="1500" dirty="0">
                        <a:solidFill>
                          <a:schemeClr val="tx2"/>
                        </a:solidFill>
                        <a:latin typeface="Times New Roman" panose="02020603050405020304" pitchFamily="18" charset="0"/>
                        <a:cs typeface="Times New Roman" panose="02020603050405020304" pitchFamily="18" charset="0"/>
                      </a:endParaRPr>
                    </a:p>
                  </a:txBody>
                  <a:tcPr marL="91430" marR="91430" marT="45737" marB="45737" anchor="ctr">
                    <a:lnL w="6350" cap="flat" cmpd="sng" algn="ctr">
                      <a:no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accent1"/>
                      </a:solidFill>
                      <a:prstDash val="solid"/>
                      <a:round/>
                      <a:headEnd type="none" w="med" len="med"/>
                      <a:tailEnd type="none" w="med" len="med"/>
                    </a:lnB>
                    <a:noFill/>
                  </a:tcPr>
                </a:tc>
                <a:tc>
                  <a:txBody>
                    <a:bodyPr/>
                    <a:lstStyle/>
                    <a:p>
                      <a:pPr algn="ctr"/>
                      <a:r>
                        <a:rPr lang="en-US" sz="1500" dirty="0">
                          <a:solidFill>
                            <a:schemeClr val="tx2"/>
                          </a:solidFill>
                          <a:latin typeface="Times New Roman" panose="02020603050405020304" pitchFamily="18" charset="0"/>
                          <a:cs typeface="Times New Roman" panose="02020603050405020304" pitchFamily="18" charset="0"/>
                        </a:rPr>
                        <a:t>Earned service credit with an</a:t>
                      </a:r>
                      <a:br>
                        <a:rPr lang="en-US" sz="1500" dirty="0">
                          <a:solidFill>
                            <a:schemeClr val="tx2"/>
                          </a:solidFill>
                          <a:latin typeface="Times New Roman" panose="02020603050405020304" pitchFamily="18" charset="0"/>
                          <a:cs typeface="Times New Roman" panose="02020603050405020304" pitchFamily="18" charset="0"/>
                        </a:rPr>
                      </a:br>
                      <a:r>
                        <a:rPr lang="en-US" sz="1500" dirty="0">
                          <a:solidFill>
                            <a:schemeClr val="tx2"/>
                          </a:solidFill>
                          <a:latin typeface="Times New Roman" panose="02020603050405020304" pitchFamily="18" charset="0"/>
                          <a:cs typeface="Times New Roman" panose="02020603050405020304" pitchFamily="18" charset="0"/>
                        </a:rPr>
                        <a:t>employer participating in the</a:t>
                      </a:r>
                      <a:br>
                        <a:rPr lang="en-US" sz="1500" dirty="0">
                          <a:solidFill>
                            <a:schemeClr val="tx2"/>
                          </a:solidFill>
                          <a:latin typeface="Times New Roman" panose="02020603050405020304" pitchFamily="18" charset="0"/>
                          <a:cs typeface="Times New Roman" panose="02020603050405020304" pitchFamily="18" charset="0"/>
                        </a:rPr>
                      </a:br>
                      <a:r>
                        <a:rPr lang="en-US" sz="1500" dirty="0">
                          <a:solidFill>
                            <a:schemeClr val="tx2"/>
                          </a:solidFill>
                          <a:latin typeface="Times New Roman" panose="02020603050405020304" pitchFamily="18" charset="0"/>
                          <a:cs typeface="Times New Roman" panose="02020603050405020304" pitchFamily="18" charset="0"/>
                        </a:rPr>
                        <a:t>State Health Plan</a:t>
                      </a:r>
                    </a:p>
                  </a:txBody>
                  <a:tcPr marL="91430" marR="91430" marT="45737" marB="45737"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accent1"/>
                      </a:solidFill>
                      <a:prstDash val="solid"/>
                      <a:round/>
                      <a:headEnd type="none" w="med" len="med"/>
                      <a:tailEnd type="none" w="med" len="med"/>
                    </a:lnB>
                    <a:noFill/>
                  </a:tcPr>
                </a:tc>
                <a:tc>
                  <a:txBody>
                    <a:bodyPr/>
                    <a:lstStyle/>
                    <a:p>
                      <a:pPr algn="ctr"/>
                      <a:r>
                        <a:rPr lang="en-US" sz="1500" dirty="0">
                          <a:solidFill>
                            <a:schemeClr val="tx2"/>
                          </a:solidFill>
                          <a:latin typeface="Times New Roman" panose="02020603050405020304" pitchFamily="18" charset="0"/>
                          <a:cs typeface="Times New Roman" panose="02020603050405020304" pitchFamily="18" charset="0"/>
                        </a:rPr>
                        <a:t>Responsibility for paying</a:t>
                      </a:r>
                      <a:r>
                        <a:rPr lang="en-US" sz="1500" baseline="0" dirty="0">
                          <a:solidFill>
                            <a:schemeClr val="tx2"/>
                          </a:solidFill>
                          <a:latin typeface="Times New Roman" panose="02020603050405020304" pitchFamily="18" charset="0"/>
                          <a:cs typeface="Times New Roman" panose="02020603050405020304" pitchFamily="18" charset="0"/>
                        </a:rPr>
                        <a:t> for premiums</a:t>
                      </a:r>
                      <a:endParaRPr lang="en-US" sz="1500" dirty="0">
                        <a:solidFill>
                          <a:schemeClr val="tx2"/>
                        </a:solidFill>
                        <a:latin typeface="Times New Roman" panose="02020603050405020304" pitchFamily="18" charset="0"/>
                        <a:cs typeface="Times New Roman" panose="02020603050405020304" pitchFamily="18" charset="0"/>
                      </a:endParaRPr>
                    </a:p>
                  </a:txBody>
                  <a:tcPr marL="91430" marR="91430" marT="45737" marB="45737" anchor="ctr">
                    <a:lnL w="381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0000"/>
                  </a:ext>
                </a:extLst>
              </a:tr>
              <a:tr h="365760">
                <a:tc rowSpan="3">
                  <a:txBody>
                    <a:bodyPr/>
                    <a:lstStyle/>
                    <a:p>
                      <a:r>
                        <a:rPr lang="en-US" sz="1300" b="1" dirty="0">
                          <a:solidFill>
                            <a:schemeClr val="tx2"/>
                          </a:solidFill>
                        </a:rPr>
                        <a:t>Left employment after reaching service or disability retirement eligibility</a:t>
                      </a:r>
                    </a:p>
                  </a:txBody>
                  <a:tcPr marL="91430" marR="91430" marT="45737" marB="45737"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r>
                        <a:rPr lang="en-US" sz="1300" dirty="0">
                          <a:solidFill>
                            <a:schemeClr val="tx2"/>
                          </a:solidFill>
                        </a:rPr>
                        <a:t>Five years, but less </a:t>
                      </a:r>
                      <a:r>
                        <a:rPr lang="en-US" sz="1300" baseline="0" dirty="0">
                          <a:solidFill>
                            <a:schemeClr val="tx2"/>
                          </a:solidFill>
                        </a:rPr>
                        <a:t>than 15 years</a:t>
                      </a:r>
                      <a:endParaRPr lang="en-US" sz="1300" dirty="0">
                        <a:solidFill>
                          <a:schemeClr val="tx2"/>
                        </a:solidFill>
                      </a:endParaRPr>
                    </a:p>
                  </a:txBody>
                  <a:tcPr marL="91430" marR="91430" marT="45737" marB="45737"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r>
                        <a:rPr lang="en-US" sz="1300" dirty="0">
                          <a:solidFill>
                            <a:schemeClr val="tx2"/>
                          </a:solidFill>
                        </a:rPr>
                        <a:t>You pay the full premium</a:t>
                      </a:r>
                      <a:r>
                        <a:rPr lang="en-US" sz="1300" baseline="0" dirty="0">
                          <a:solidFill>
                            <a:schemeClr val="tx2"/>
                          </a:solidFill>
                        </a:rPr>
                        <a:t> (employee and employer share).</a:t>
                      </a:r>
                      <a:endParaRPr lang="en-US" sz="1300" dirty="0">
                        <a:solidFill>
                          <a:schemeClr val="tx2"/>
                        </a:solidFill>
                      </a:endParaRPr>
                    </a:p>
                  </a:txBody>
                  <a:tcPr marL="91430" marR="91430" marT="45737" marB="45737"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38100"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1"/>
                  </a:ext>
                </a:extLst>
              </a:tr>
              <a:tr h="365760">
                <a:tc vMerge="1">
                  <a:txBody>
                    <a:bodyPr/>
                    <a:lstStyle/>
                    <a:p>
                      <a:endParaRPr lang="en-US"/>
                    </a:p>
                  </a:txBody>
                  <a:tcPr/>
                </a:tc>
                <a:tc>
                  <a:txBody>
                    <a:bodyPr/>
                    <a:lstStyle/>
                    <a:p>
                      <a:r>
                        <a:rPr lang="en-US" sz="1300" dirty="0">
                          <a:solidFill>
                            <a:schemeClr val="tx2"/>
                          </a:solidFill>
                        </a:rPr>
                        <a:t>15 years, but less than 25 years</a:t>
                      </a:r>
                      <a:endParaRPr lang="en-US" sz="1300" strike="sngStrike" dirty="0">
                        <a:solidFill>
                          <a:srgbClr val="FF0000"/>
                        </a:solidFill>
                      </a:endParaRPr>
                    </a:p>
                  </a:txBody>
                  <a:tcPr marL="91430" marR="91430" marT="45737" marB="45737"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r>
                        <a:rPr lang="en-US" sz="1300" dirty="0">
                          <a:solidFill>
                            <a:schemeClr val="tx2"/>
                          </a:solidFill>
                        </a:rPr>
                        <a:t>You pay the employee</a:t>
                      </a:r>
                      <a:r>
                        <a:rPr lang="en-US" sz="1300" baseline="0" dirty="0">
                          <a:solidFill>
                            <a:schemeClr val="tx2"/>
                          </a:solidFill>
                        </a:rPr>
                        <a:t> share of the premium and 50% of the employer share of the premium.</a:t>
                      </a:r>
                      <a:endParaRPr lang="en-US" sz="1300" dirty="0">
                        <a:solidFill>
                          <a:schemeClr val="tx2"/>
                        </a:solidFill>
                      </a:endParaRPr>
                    </a:p>
                  </a:txBody>
                  <a:tcPr marL="91430" marR="91430" marT="45737" marB="45737"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2"/>
                  </a:ext>
                </a:extLst>
              </a:tr>
              <a:tr h="365760">
                <a:tc vMerge="1">
                  <a:txBody>
                    <a:bodyPr/>
                    <a:lstStyle/>
                    <a:p>
                      <a:endParaRPr lang="en-US" sz="1300" b="1" dirty="0">
                        <a:solidFill>
                          <a:schemeClr val="tx2"/>
                        </a:solidFill>
                      </a:endParaRPr>
                    </a:p>
                  </a:txBody>
                  <a:tcPr marL="91430" marR="91430" marT="45737" marB="45737"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381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dirty="0">
                          <a:solidFill>
                            <a:schemeClr val="tx2"/>
                          </a:solidFill>
                        </a:rPr>
                        <a:t>25 years or more</a:t>
                      </a:r>
                      <a:endParaRPr lang="en-US" sz="1300" strike="sngStrike" dirty="0">
                        <a:solidFill>
                          <a:srgbClr val="FF0000"/>
                        </a:solidFill>
                      </a:endParaRPr>
                    </a:p>
                  </a:txBody>
                  <a:tcPr marL="91430" marR="91430" marT="45737" marB="45737"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dirty="0">
                          <a:solidFill>
                            <a:schemeClr val="tx2"/>
                          </a:solidFill>
                        </a:rPr>
                        <a:t>You pay the employee</a:t>
                      </a:r>
                      <a:r>
                        <a:rPr lang="en-US" sz="1300" baseline="0" dirty="0">
                          <a:solidFill>
                            <a:schemeClr val="tx2"/>
                          </a:solidFill>
                        </a:rPr>
                        <a:t> share of the premium only.</a:t>
                      </a:r>
                      <a:endParaRPr lang="en-US" sz="1300" dirty="0">
                        <a:solidFill>
                          <a:schemeClr val="tx2"/>
                        </a:solidFill>
                      </a:endParaRPr>
                    </a:p>
                  </a:txBody>
                  <a:tcPr marL="91430" marR="91430" marT="45737" marB="45737"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775926283"/>
                  </a:ext>
                </a:extLst>
              </a:tr>
              <a:tr h="365760">
                <a:tc rowSpan="3">
                  <a:txBody>
                    <a:bodyPr/>
                    <a:lstStyle/>
                    <a:p>
                      <a:r>
                        <a:rPr lang="en-US" sz="1300" b="1" dirty="0">
                          <a:solidFill>
                            <a:schemeClr val="tx2"/>
                          </a:solidFill>
                        </a:rPr>
                        <a:t>Left employment before reaching retirement eligibility</a:t>
                      </a:r>
                    </a:p>
                  </a:txBody>
                  <a:tcPr marL="91430" marR="91430" marT="45737" marB="45737"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a:solidFill>
                            <a:schemeClr val="tx2"/>
                          </a:solidFill>
                        </a:rPr>
                        <a:t>Less than 20 years</a:t>
                      </a:r>
                    </a:p>
                  </a:txBody>
                  <a:tcPr marL="91430" marR="91430" marT="45737" marB="45737"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r>
                        <a:rPr lang="en-US" sz="1300" dirty="0">
                          <a:solidFill>
                            <a:schemeClr val="tx2"/>
                          </a:solidFill>
                        </a:rPr>
                        <a:t>You are not eligible</a:t>
                      </a:r>
                      <a:r>
                        <a:rPr lang="en-US" sz="1300" baseline="0" dirty="0">
                          <a:solidFill>
                            <a:schemeClr val="tx2"/>
                          </a:solidFill>
                        </a:rPr>
                        <a:t> for retiree insurance coverage.</a:t>
                      </a:r>
                      <a:endParaRPr lang="en-US" sz="1300" dirty="0">
                        <a:solidFill>
                          <a:schemeClr val="tx2"/>
                        </a:solidFill>
                      </a:endParaRPr>
                    </a:p>
                  </a:txBody>
                  <a:tcPr marL="91430" marR="91430" marT="45737" marB="45737"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3"/>
                  </a:ext>
                </a:extLst>
              </a:tr>
              <a:tr h="365760">
                <a:tc vMerge="1">
                  <a:txBody>
                    <a:bodyPr/>
                    <a:lstStyle/>
                    <a:p>
                      <a:endParaRPr lang="en-US"/>
                    </a:p>
                  </a:txBody>
                  <a:tcPr/>
                </a:tc>
                <a:tc>
                  <a:txBody>
                    <a:bodyPr/>
                    <a:lstStyle/>
                    <a:p>
                      <a:r>
                        <a:rPr lang="en-US" sz="1300" dirty="0">
                          <a:solidFill>
                            <a:schemeClr val="tx2"/>
                          </a:solidFill>
                        </a:rPr>
                        <a:t>20 years, but less than 25 years</a:t>
                      </a:r>
                      <a:endParaRPr lang="en-US" sz="1300" strike="sngStrike" dirty="0">
                        <a:solidFill>
                          <a:srgbClr val="FF0000"/>
                        </a:solidFill>
                      </a:endParaRPr>
                    </a:p>
                  </a:txBody>
                  <a:tcPr marL="91430" marR="91430" marT="45737" marB="45737"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r>
                        <a:rPr lang="en-US" sz="1300" dirty="0">
                          <a:solidFill>
                            <a:schemeClr val="tx2"/>
                          </a:solidFill>
                        </a:rPr>
                        <a:t>You are eligible for coverage upon reaching retirement eligibility.</a:t>
                      </a:r>
                      <a:r>
                        <a:rPr lang="en-US" sz="1300" baseline="30000" dirty="0">
                          <a:solidFill>
                            <a:schemeClr val="tx2"/>
                          </a:solidFill>
                        </a:rPr>
                        <a:t>2</a:t>
                      </a:r>
                      <a:r>
                        <a:rPr lang="en-US" sz="1300" dirty="0">
                          <a:solidFill>
                            <a:schemeClr val="tx2"/>
                          </a:solidFill>
                        </a:rPr>
                        <a:t> You pay the employee share of the premium and 50% of the employer share of the premium.</a:t>
                      </a:r>
                    </a:p>
                  </a:txBody>
                  <a:tcPr marL="91430" marR="91430" marT="45737" marB="45737"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4"/>
                  </a:ext>
                </a:extLst>
              </a:tr>
              <a:tr h="365760">
                <a:tc vMerge="1">
                  <a:txBody>
                    <a:bodyPr/>
                    <a:lstStyle/>
                    <a:p>
                      <a:endParaRPr lang="en-US" sz="1300" b="1" dirty="0">
                        <a:solidFill>
                          <a:schemeClr val="tx2"/>
                        </a:solidFill>
                      </a:endParaRPr>
                    </a:p>
                  </a:txBody>
                  <a:tcPr marL="91430" marR="91430" marT="45737" marB="45737"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r>
                        <a:rPr lang="en-US" sz="1300" dirty="0">
                          <a:solidFill>
                            <a:schemeClr val="tx2"/>
                          </a:solidFill>
                        </a:rPr>
                        <a:t>25 years or more</a:t>
                      </a:r>
                      <a:endParaRPr lang="en-US" sz="1300" strike="sngStrike" dirty="0">
                        <a:solidFill>
                          <a:schemeClr val="tx2"/>
                        </a:solidFill>
                      </a:endParaRPr>
                    </a:p>
                  </a:txBody>
                  <a:tcPr marL="91429" marR="91429" marT="45731" marB="45731"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r>
                        <a:rPr lang="en-US" sz="1300" dirty="0">
                          <a:solidFill>
                            <a:schemeClr val="tx2"/>
                          </a:solidFill>
                        </a:rPr>
                        <a:t>You are eligible for coverage upon reaching retirement eligibility.</a:t>
                      </a:r>
                      <a:r>
                        <a:rPr lang="en-US" sz="1300" baseline="30000" dirty="0">
                          <a:solidFill>
                            <a:schemeClr val="tx2"/>
                          </a:solidFill>
                        </a:rPr>
                        <a:t>2</a:t>
                      </a:r>
                      <a:r>
                        <a:rPr lang="en-US" sz="1300" dirty="0">
                          <a:solidFill>
                            <a:schemeClr val="tx2"/>
                          </a:solidFill>
                        </a:rPr>
                        <a:t> You pay only the employee share of the premium.</a:t>
                      </a:r>
                    </a:p>
                  </a:txBody>
                  <a:tcPr marL="91429" marR="91429" marT="45731" marB="45731"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791983237"/>
                  </a:ext>
                </a:extLst>
              </a:tr>
            </a:tbl>
          </a:graphicData>
        </a:graphic>
      </p:graphicFrame>
    </p:spTree>
    <p:extLst>
      <p:ext uri="{BB962C8B-B14F-4D97-AF65-F5344CB8AC3E}">
        <p14:creationId xmlns:p14="http://schemas.microsoft.com/office/powerpoint/2010/main" val="2395469105"/>
      </p:ext>
    </p:extLst>
  </p:cSld>
  <p:clrMapOvr>
    <a:masterClrMapping/>
  </p:clrMapOvr>
  <mc:AlternateContent xmlns:mc="http://schemas.openxmlformats.org/markup-compatibility/2006" xmlns:p14="http://schemas.microsoft.com/office/powerpoint/2010/main">
    <mc:Choice Requires="p14">
      <p:transition spd="slow" p14:dur="2000" advTm="35415"/>
    </mc:Choice>
    <mc:Fallback xmlns="">
      <p:transition spd="slow" advTm="35415"/>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779E831-E946-451E-A3D6-364EC79573BC}"/>
              </a:ext>
            </a:extLst>
          </p:cNvPr>
          <p:cNvSpPr>
            <a:spLocks noGrp="1"/>
          </p:cNvSpPr>
          <p:nvPr>
            <p:ph type="sldNum" sz="quarter" idx="12"/>
          </p:nvPr>
        </p:nvSpPr>
        <p:spPr/>
        <p:txBody>
          <a:bodyPr/>
          <a:lstStyle/>
          <a:p>
            <a:fld id="{28024367-D536-4F59-B2ED-0E7825EDA9AF}" type="slidenum">
              <a:rPr lang="en-US" smtClean="0"/>
              <a:pPr/>
              <a:t>9</a:t>
            </a:fld>
            <a:endParaRPr lang="en-US" dirty="0"/>
          </a:p>
        </p:txBody>
      </p:sp>
      <p:sp>
        <p:nvSpPr>
          <p:cNvPr id="2" name="Title 1">
            <a:extLst>
              <a:ext uri="{FF2B5EF4-FFF2-40B4-BE49-F238E27FC236}">
                <a16:creationId xmlns:a16="http://schemas.microsoft.com/office/drawing/2014/main" id="{37622145-FFB1-4116-B051-3CBAC699FA71}"/>
              </a:ext>
            </a:extLst>
          </p:cNvPr>
          <p:cNvSpPr>
            <a:spLocks noGrp="1"/>
          </p:cNvSpPr>
          <p:nvPr>
            <p:ph type="title"/>
          </p:nvPr>
        </p:nvSpPr>
        <p:spPr/>
        <p:txBody>
          <a:bodyPr>
            <a:normAutofit fontScale="90000"/>
          </a:bodyPr>
          <a:lstStyle/>
          <a:p>
            <a:r>
              <a:rPr lang="en-US" dirty="0"/>
              <a:t>For employees hired into an insurance-eligible position with an optional employers or charter school that participate in insurance only</a:t>
            </a:r>
            <a:r>
              <a:rPr lang="en-US" baseline="30000" dirty="0"/>
              <a:t>1</a:t>
            </a:r>
          </a:p>
        </p:txBody>
      </p:sp>
      <p:sp>
        <p:nvSpPr>
          <p:cNvPr id="5" name="Rectangle 5">
            <a:extLst>
              <a:ext uri="{FF2B5EF4-FFF2-40B4-BE49-F238E27FC236}">
                <a16:creationId xmlns:a16="http://schemas.microsoft.com/office/drawing/2014/main" id="{F360A50E-12B0-4EA3-A803-017C86A5C661}"/>
              </a:ext>
            </a:extLst>
          </p:cNvPr>
          <p:cNvSpPr>
            <a:spLocks noChangeArrowheads="1"/>
          </p:cNvSpPr>
          <p:nvPr/>
        </p:nvSpPr>
        <p:spPr bwMode="auto">
          <a:xfrm>
            <a:off x="582998" y="5656161"/>
            <a:ext cx="1097279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buFontTx/>
              <a:buNone/>
            </a:pPr>
            <a:r>
              <a:rPr lang="en-US" altLang="en-US" sz="1000" baseline="30000" dirty="0">
                <a:solidFill>
                  <a:schemeClr val="tx2"/>
                </a:solidFill>
              </a:rPr>
              <a:t>1</a:t>
            </a:r>
            <a:r>
              <a:rPr lang="en-US" altLang="en-US" sz="1000" dirty="0">
                <a:solidFill>
                  <a:schemeClr val="tx2"/>
                </a:solidFill>
              </a:rPr>
              <a:t>The employee must serve the last five years consecutively in a full-time, permanent position with an employer participating in the State Health Plan.</a:t>
            </a:r>
          </a:p>
          <a:p>
            <a:pPr>
              <a:spcBef>
                <a:spcPts val="0"/>
              </a:spcBef>
              <a:buNone/>
            </a:pPr>
            <a:r>
              <a:rPr lang="en-US" altLang="en-US" sz="1000" baseline="30000" dirty="0">
                <a:solidFill>
                  <a:schemeClr val="tx2"/>
                </a:solidFill>
              </a:rPr>
              <a:t>2</a:t>
            </a:r>
            <a:r>
              <a:rPr lang="en-US" altLang="en-US" sz="1000" dirty="0">
                <a:solidFill>
                  <a:schemeClr val="tx2"/>
                </a:solidFill>
              </a:rPr>
              <a:t>Retirement eligibility means you have met the minimum statutory requirements for retirement eligibility established for the plan in which you are a member. For State ORP participants and members whose employer does not participate in a PEBA-administered retirement plan, eligibility is determined as if the participant were a member of the South Carolina Retirement System (SCRS), including reaching retirement eligibility.</a:t>
            </a:r>
          </a:p>
        </p:txBody>
      </p:sp>
      <p:graphicFrame>
        <p:nvGraphicFramePr>
          <p:cNvPr id="6" name="Content Placeholder 5">
            <a:extLst>
              <a:ext uri="{FF2B5EF4-FFF2-40B4-BE49-F238E27FC236}">
                <a16:creationId xmlns:a16="http://schemas.microsoft.com/office/drawing/2014/main" id="{9B663B2B-F36C-43A9-A826-00E455AC900C}"/>
              </a:ext>
            </a:extLst>
          </p:cNvPr>
          <p:cNvGraphicFramePr>
            <a:graphicFrameLocks/>
          </p:cNvGraphicFramePr>
          <p:nvPr>
            <p:extLst>
              <p:ext uri="{D42A27DB-BD31-4B8C-83A1-F6EECF244321}">
                <p14:modId xmlns:p14="http://schemas.microsoft.com/office/powerpoint/2010/main" val="1619870371"/>
              </p:ext>
            </p:extLst>
          </p:nvPr>
        </p:nvGraphicFramePr>
        <p:xfrm>
          <a:off x="582996" y="1609570"/>
          <a:ext cx="10972800" cy="2789036"/>
        </p:xfrm>
        <a:graphic>
          <a:graphicData uri="http://schemas.openxmlformats.org/drawingml/2006/table">
            <a:tbl>
              <a:tblPr firstRow="1" bandRow="1">
                <a:tableStyleId>{073A0DAA-6AF3-43AB-8588-CEC1D06C72B9}</a:tableStyleId>
              </a:tblPr>
              <a:tblGrid>
                <a:gridCol w="256032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5669280">
                  <a:extLst>
                    <a:ext uri="{9D8B030D-6E8A-4147-A177-3AD203B41FA5}">
                      <a16:colId xmlns:a16="http://schemas.microsoft.com/office/drawing/2014/main" val="20002"/>
                    </a:ext>
                  </a:extLst>
                </a:gridCol>
              </a:tblGrid>
              <a:tr h="457200">
                <a:tc>
                  <a:txBody>
                    <a:bodyPr/>
                    <a:lstStyle/>
                    <a:p>
                      <a:pPr algn="ctr"/>
                      <a:r>
                        <a:rPr lang="en-US" sz="1500" dirty="0">
                          <a:solidFill>
                            <a:schemeClr val="tx2"/>
                          </a:solidFill>
                          <a:latin typeface="Times New Roman" panose="02020603050405020304" pitchFamily="18" charset="0"/>
                          <a:cs typeface="Times New Roman" panose="02020603050405020304" pitchFamily="18" charset="0"/>
                        </a:rPr>
                        <a:t>Retirement</a:t>
                      </a:r>
                      <a:r>
                        <a:rPr lang="en-US" sz="1500" baseline="0" dirty="0">
                          <a:solidFill>
                            <a:schemeClr val="tx2"/>
                          </a:solidFill>
                          <a:latin typeface="Times New Roman" panose="02020603050405020304" pitchFamily="18" charset="0"/>
                          <a:cs typeface="Times New Roman" panose="02020603050405020304" pitchFamily="18" charset="0"/>
                        </a:rPr>
                        <a:t> status</a:t>
                      </a:r>
                      <a:endParaRPr lang="en-US" sz="1500" dirty="0">
                        <a:solidFill>
                          <a:schemeClr val="tx2"/>
                        </a:solidFill>
                        <a:latin typeface="Times New Roman" panose="02020603050405020304" pitchFamily="18" charset="0"/>
                        <a:cs typeface="Times New Roman" panose="02020603050405020304" pitchFamily="18" charset="0"/>
                      </a:endParaRPr>
                    </a:p>
                  </a:txBody>
                  <a:tcPr marL="91430" marR="91430" marT="45737" marB="45737" anchor="ctr">
                    <a:lnL w="6350" cap="flat" cmpd="sng" algn="ctr">
                      <a:no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accent1"/>
                      </a:solidFill>
                      <a:prstDash val="solid"/>
                      <a:round/>
                      <a:headEnd type="none" w="med" len="med"/>
                      <a:tailEnd type="none" w="med" len="med"/>
                    </a:lnB>
                    <a:noFill/>
                  </a:tcPr>
                </a:tc>
                <a:tc>
                  <a:txBody>
                    <a:bodyPr/>
                    <a:lstStyle/>
                    <a:p>
                      <a:pPr algn="ctr"/>
                      <a:r>
                        <a:rPr lang="en-US" sz="1500" dirty="0">
                          <a:solidFill>
                            <a:schemeClr val="tx2"/>
                          </a:solidFill>
                          <a:latin typeface="Times New Roman" panose="02020603050405020304" pitchFamily="18" charset="0"/>
                          <a:cs typeface="Times New Roman" panose="02020603050405020304" pitchFamily="18" charset="0"/>
                        </a:rPr>
                        <a:t>Earned service credit with an</a:t>
                      </a:r>
                      <a:br>
                        <a:rPr lang="en-US" sz="1500" dirty="0">
                          <a:solidFill>
                            <a:schemeClr val="tx2"/>
                          </a:solidFill>
                          <a:latin typeface="Times New Roman" panose="02020603050405020304" pitchFamily="18" charset="0"/>
                          <a:cs typeface="Times New Roman" panose="02020603050405020304" pitchFamily="18" charset="0"/>
                        </a:rPr>
                      </a:br>
                      <a:r>
                        <a:rPr lang="en-US" sz="1500" dirty="0">
                          <a:solidFill>
                            <a:schemeClr val="tx2"/>
                          </a:solidFill>
                          <a:latin typeface="Times New Roman" panose="02020603050405020304" pitchFamily="18" charset="0"/>
                          <a:cs typeface="Times New Roman" panose="02020603050405020304" pitchFamily="18" charset="0"/>
                        </a:rPr>
                        <a:t>employer participating in the</a:t>
                      </a:r>
                      <a:br>
                        <a:rPr lang="en-US" sz="1500" dirty="0">
                          <a:solidFill>
                            <a:schemeClr val="tx2"/>
                          </a:solidFill>
                          <a:latin typeface="Times New Roman" panose="02020603050405020304" pitchFamily="18" charset="0"/>
                          <a:cs typeface="Times New Roman" panose="02020603050405020304" pitchFamily="18" charset="0"/>
                        </a:rPr>
                      </a:br>
                      <a:r>
                        <a:rPr lang="en-US" sz="1500" dirty="0">
                          <a:solidFill>
                            <a:schemeClr val="tx2"/>
                          </a:solidFill>
                          <a:latin typeface="Times New Roman" panose="02020603050405020304" pitchFamily="18" charset="0"/>
                          <a:cs typeface="Times New Roman" panose="02020603050405020304" pitchFamily="18" charset="0"/>
                        </a:rPr>
                        <a:t>State Health Plan</a:t>
                      </a:r>
                    </a:p>
                  </a:txBody>
                  <a:tcPr marL="91430" marR="91430" marT="45737" marB="45737"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accent1"/>
                      </a:solidFill>
                      <a:prstDash val="solid"/>
                      <a:round/>
                      <a:headEnd type="none" w="med" len="med"/>
                      <a:tailEnd type="none" w="med" len="med"/>
                    </a:lnB>
                    <a:noFill/>
                  </a:tcPr>
                </a:tc>
                <a:tc>
                  <a:txBody>
                    <a:bodyPr/>
                    <a:lstStyle/>
                    <a:p>
                      <a:pPr algn="ctr"/>
                      <a:r>
                        <a:rPr lang="en-US" sz="1500" dirty="0">
                          <a:solidFill>
                            <a:schemeClr val="tx2"/>
                          </a:solidFill>
                          <a:latin typeface="Times New Roman" panose="02020603050405020304" pitchFamily="18" charset="0"/>
                          <a:cs typeface="Times New Roman" panose="02020603050405020304" pitchFamily="18" charset="0"/>
                        </a:rPr>
                        <a:t>Responsibility for paying</a:t>
                      </a:r>
                      <a:r>
                        <a:rPr lang="en-US" sz="1500" baseline="0" dirty="0">
                          <a:solidFill>
                            <a:schemeClr val="tx2"/>
                          </a:solidFill>
                          <a:latin typeface="Times New Roman" panose="02020603050405020304" pitchFamily="18" charset="0"/>
                          <a:cs typeface="Times New Roman" panose="02020603050405020304" pitchFamily="18" charset="0"/>
                        </a:rPr>
                        <a:t> for premiums</a:t>
                      </a:r>
                      <a:endParaRPr lang="en-US" sz="1500" dirty="0">
                        <a:solidFill>
                          <a:schemeClr val="tx2"/>
                        </a:solidFill>
                        <a:latin typeface="Times New Roman" panose="02020603050405020304" pitchFamily="18" charset="0"/>
                        <a:cs typeface="Times New Roman" panose="02020603050405020304" pitchFamily="18" charset="0"/>
                      </a:endParaRPr>
                    </a:p>
                  </a:txBody>
                  <a:tcPr marL="91430" marR="91430" marT="45737" marB="45737" anchor="ctr">
                    <a:lnL w="381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0000"/>
                  </a:ext>
                </a:extLst>
              </a:tr>
              <a:tr h="457200">
                <a:tc>
                  <a:txBody>
                    <a:bodyPr/>
                    <a:lstStyle/>
                    <a:p>
                      <a:r>
                        <a:rPr lang="en-US" sz="1500" b="1" dirty="0">
                          <a:solidFill>
                            <a:schemeClr val="tx2"/>
                          </a:solidFill>
                        </a:rPr>
                        <a:t>Left employment after reaching service or disability retirement eligibility</a:t>
                      </a:r>
                    </a:p>
                  </a:txBody>
                  <a:tcPr marL="91430" marR="91430" marT="45737" marB="45737"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r>
                        <a:rPr lang="en-US" sz="1500" dirty="0">
                          <a:solidFill>
                            <a:schemeClr val="tx2"/>
                          </a:solidFill>
                        </a:rPr>
                        <a:t>At least five years</a:t>
                      </a:r>
                    </a:p>
                  </a:txBody>
                  <a:tcPr marL="91430" marR="91430" marT="45737" marB="45737"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r>
                        <a:rPr lang="en-US" sz="1500" dirty="0">
                          <a:solidFill>
                            <a:schemeClr val="tx2"/>
                          </a:solidFill>
                        </a:rPr>
                        <a:t>Your portion of the premium, up to the full amount of the employee and employer share, is at your employer’s discretion.</a:t>
                      </a:r>
                    </a:p>
                  </a:txBody>
                  <a:tcPr marL="91430" marR="91430" marT="45737" marB="45737"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38100"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1"/>
                  </a:ext>
                </a:extLst>
              </a:tr>
              <a:tr h="457200">
                <a:tc rowSpan="2">
                  <a:txBody>
                    <a:bodyPr/>
                    <a:lstStyle/>
                    <a:p>
                      <a:r>
                        <a:rPr lang="en-US" sz="1500" b="1" dirty="0">
                          <a:solidFill>
                            <a:schemeClr val="tx2"/>
                          </a:solidFill>
                        </a:rPr>
                        <a:t>Left employment before reaching retirement eligibility</a:t>
                      </a:r>
                    </a:p>
                  </a:txBody>
                  <a:tcPr marL="91430" marR="91430" marT="45737" marB="45737"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a:solidFill>
                            <a:schemeClr val="tx2"/>
                          </a:solidFill>
                        </a:rPr>
                        <a:t>Less than 20 years</a:t>
                      </a:r>
                    </a:p>
                  </a:txBody>
                  <a:tcPr marL="91430" marR="91430" marT="45737" marB="45737"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r>
                        <a:rPr lang="en-US" sz="1500" dirty="0">
                          <a:solidFill>
                            <a:schemeClr val="tx2"/>
                          </a:solidFill>
                        </a:rPr>
                        <a:t>You are not eligible</a:t>
                      </a:r>
                      <a:r>
                        <a:rPr lang="en-US" sz="1500" baseline="0" dirty="0">
                          <a:solidFill>
                            <a:schemeClr val="tx2"/>
                          </a:solidFill>
                        </a:rPr>
                        <a:t> for retiree insurance coverage.</a:t>
                      </a:r>
                      <a:endParaRPr lang="en-US" sz="1500" dirty="0">
                        <a:solidFill>
                          <a:schemeClr val="tx2"/>
                        </a:solidFill>
                      </a:endParaRPr>
                    </a:p>
                  </a:txBody>
                  <a:tcPr marL="91429" marR="91429" marT="45744" marB="45744"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3"/>
                  </a:ext>
                </a:extLst>
              </a:tr>
              <a:tr h="457200">
                <a:tc vMerge="1">
                  <a:txBody>
                    <a:bodyPr/>
                    <a:lstStyle/>
                    <a:p>
                      <a:endParaRPr lang="en-US"/>
                    </a:p>
                  </a:txBody>
                  <a:tcPr/>
                </a:tc>
                <a:tc>
                  <a:txBody>
                    <a:bodyPr/>
                    <a:lstStyle/>
                    <a:p>
                      <a:r>
                        <a:rPr lang="en-US" sz="1500" dirty="0">
                          <a:solidFill>
                            <a:schemeClr val="tx2"/>
                          </a:solidFill>
                        </a:rPr>
                        <a:t>20 years or more</a:t>
                      </a:r>
                      <a:endParaRPr lang="en-US" sz="1500" strike="sngStrike" dirty="0">
                        <a:solidFill>
                          <a:srgbClr val="FF0000"/>
                        </a:solidFill>
                      </a:endParaRPr>
                    </a:p>
                  </a:txBody>
                  <a:tcPr marL="91430" marR="91430" marT="45737" marB="45737"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r>
                        <a:rPr lang="en-US" sz="1500" dirty="0">
                          <a:solidFill>
                            <a:schemeClr val="tx2"/>
                          </a:solidFill>
                        </a:rPr>
                        <a:t>You are eligible for coverage upon reaching retirement eligibility.</a:t>
                      </a:r>
                      <a:r>
                        <a:rPr lang="en-US" sz="1500" baseline="30000" dirty="0">
                          <a:solidFill>
                            <a:schemeClr val="tx2"/>
                          </a:solidFill>
                        </a:rPr>
                        <a:t>2</a:t>
                      </a:r>
                      <a:r>
                        <a:rPr lang="en-US" sz="1500" dirty="0">
                          <a:solidFill>
                            <a:schemeClr val="tx2"/>
                          </a:solidFill>
                        </a:rPr>
                        <a:t> Your portion of the premium, up to the full amount of the employee and employer share, is at your employer’s discretion.</a:t>
                      </a:r>
                    </a:p>
                  </a:txBody>
                  <a:tcPr marL="91429" marR="91429" marT="45744" marB="45744"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583631436"/>
      </p:ext>
    </p:extLst>
  </p:cSld>
  <p:clrMapOvr>
    <a:masterClrMapping/>
  </p:clrMapOvr>
  <mc:AlternateContent xmlns:mc="http://schemas.openxmlformats.org/markup-compatibility/2006" xmlns:p14="http://schemas.microsoft.com/office/powerpoint/2010/main">
    <mc:Choice Requires="p14">
      <p:transition spd="slow" p14:dur="2000" advTm="35415"/>
    </mc:Choice>
    <mc:Fallback xmlns="">
      <p:transition spd="slow" advTm="35415"/>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23768</TotalTime>
  <Words>1404</Words>
  <Application>Microsoft Office PowerPoint</Application>
  <PresentationFormat>Widescreen</PresentationFormat>
  <Paragraphs>105</Paragraphs>
  <Slides>11</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Times New Roman</vt:lpstr>
      <vt:lpstr>Tw Cen MT Condensed</vt:lpstr>
      <vt:lpstr>2_Office Theme</vt:lpstr>
      <vt:lpstr>Retiree insurance and eligibility funding</vt:lpstr>
      <vt:lpstr>Important information</vt:lpstr>
      <vt:lpstr>Retiree insurance eligibility</vt:lpstr>
      <vt:lpstr>Determining eligibility for retiree insurance</vt:lpstr>
      <vt:lpstr>Requirement for any retiree coverage</vt:lpstr>
      <vt:lpstr>Retiree group insurance funding</vt:lpstr>
      <vt:lpstr>For employees hired into an insurance-eligible position before May 2, 2008</vt:lpstr>
      <vt:lpstr>For employees hired into an insurance-eligible position on or after May 2, 2008</vt:lpstr>
      <vt:lpstr>For employees hired into an insurance-eligible position with an optional employers or charter school that participate in insurance only1</vt:lpstr>
      <vt:lpstr>55/25 year rule</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530</cp:revision>
  <cp:lastPrinted>2020-01-10T14:41:31Z</cp:lastPrinted>
  <dcterms:created xsi:type="dcterms:W3CDTF">2019-11-01T12:34:11Z</dcterms:created>
  <dcterms:modified xsi:type="dcterms:W3CDTF">2024-10-31T15:10:04Z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