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notesSlides/notesSlide1.xml" ContentType="application/vnd.openxmlformats-officedocument.presentationml.notesSlide+xml"/>
  <Override PartName="/ppt/tags/tag3.xml" ContentType="application/vnd.openxmlformats-officedocument.presentationml.tags+xml"/>
  <Override PartName="/ppt/tags/tag4.xml" ContentType="application/vnd.openxmlformats-officedocument.presentationml.tags+xml"/>
  <Override PartName="/ppt/notesSlides/notesSlide2.xml" ContentType="application/vnd.openxmlformats-officedocument.presentationml.notesSlide+xml"/>
  <Override PartName="/ppt/tags/tag5.xml" ContentType="application/vnd.openxmlformats-officedocument.presentationml.tags+xml"/>
  <Override PartName="/ppt/tags/tag6.xml" ContentType="application/vnd.openxmlformats-officedocument.presentationml.tags+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1"/>
  </p:sldMasterIdLst>
  <p:notesMasterIdLst>
    <p:notesMasterId r:id="rId9"/>
  </p:notesMasterIdLst>
  <p:handoutMasterIdLst>
    <p:handoutMasterId r:id="rId10"/>
  </p:handoutMasterIdLst>
  <p:sldIdLst>
    <p:sldId id="256" r:id="rId2"/>
    <p:sldId id="264" r:id="rId3"/>
    <p:sldId id="265" r:id="rId4"/>
    <p:sldId id="466" r:id="rId5"/>
    <p:sldId id="458" r:id="rId6"/>
    <p:sldId id="457" r:id="rId7"/>
    <p:sldId id="263" r:id="rId8"/>
  </p:sldIdLst>
  <p:sldSz cx="12192000" cy="6858000"/>
  <p:notesSz cx="7023100" cy="9309100"/>
  <p:custDataLst>
    <p:tags r:id="rId11"/>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eather H. Young" initials="HHY" lastIdx="1" clrIdx="0">
    <p:extLst>
      <p:ext uri="{19B8F6BF-5375-455C-9EA6-DF929625EA0E}">
        <p15:presenceInfo xmlns:p15="http://schemas.microsoft.com/office/powerpoint/2012/main" userId="S-1-5-21-1712835577-1554845858-232277807-10008" providerId="AD"/>
      </p:ext>
    </p:extLst>
  </p:cmAuthor>
  <p:cmAuthor id="2" name="Justin Werner" initials="JW" lastIdx="18" clrIdx="1">
    <p:extLst>
      <p:ext uri="{19B8F6BF-5375-455C-9EA6-DF929625EA0E}">
        <p15:presenceInfo xmlns:p15="http://schemas.microsoft.com/office/powerpoint/2012/main" userId="S-1-5-21-1712835577-1554845858-232277807-143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showScrollbar="0"/>
    <p:sldAll/>
    <p:penClr>
      <a:prstClr val="red"/>
    </p:penClr>
    <p:extLst>
      <p:ext uri="{F99C55AA-B7CB-42B0-86F8-08522FDF87E8}">
        <p14:browseMode xmlns:p14="http://schemas.microsoft.com/office/powerpoint/2010/main" showStatus="0"/>
      </p:ex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0B81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726" autoAdjust="0"/>
    <p:restoredTop sz="94125" autoAdjust="0"/>
  </p:normalViewPr>
  <p:slideViewPr>
    <p:cSldViewPr snapToGrid="0">
      <p:cViewPr varScale="1">
        <p:scale>
          <a:sx n="75" d="100"/>
          <a:sy n="75" d="100"/>
        </p:scale>
        <p:origin x="869" y="58"/>
      </p:cViewPr>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notesViewPr>
    <p:cSldViewPr snapToGrid="0">
      <p:cViewPr varScale="1">
        <p:scale>
          <a:sx n="86" d="100"/>
          <a:sy n="86"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gs" Target="tags/tag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sz="quarter" idx="1"/>
          </p:nvPr>
        </p:nvSpPr>
        <p:spPr>
          <a:xfrm>
            <a:off x="3978132" y="0"/>
            <a:ext cx="3043343" cy="467072"/>
          </a:xfrm>
          <a:prstGeom prst="rect">
            <a:avLst/>
          </a:prstGeom>
        </p:spPr>
        <p:txBody>
          <a:bodyPr vert="horz" lIns="93324" tIns="46662" rIns="93324" bIns="46662" rtlCol="0"/>
          <a:lstStyle>
            <a:lvl1pPr algn="r">
              <a:defRPr sz="1200"/>
            </a:lvl1pPr>
          </a:lstStyle>
          <a:p>
            <a:fld id="{CC20F16F-8811-4B51-BB31-320552CC85AF}" type="datetimeFigureOut">
              <a:rPr lang="en-US" smtClean="0"/>
              <a:t>5/5/2025</a:t>
            </a:fld>
            <a:endParaRPr lang="en-US"/>
          </a:p>
        </p:txBody>
      </p:sp>
      <p:sp>
        <p:nvSpPr>
          <p:cNvPr id="4" name="Footer Placeholder 3"/>
          <p:cNvSpPr>
            <a:spLocks noGrp="1"/>
          </p:cNvSpPr>
          <p:nvPr>
            <p:ph type="ftr" sz="quarter" idx="2"/>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193DC886-A8FF-4ABE-9C42-E1F14DBEB2B0}" type="slidenum">
              <a:rPr lang="en-US" smtClean="0"/>
              <a:t>‹#›</a:t>
            </a:fld>
            <a:endParaRPr lang="en-US"/>
          </a:p>
        </p:txBody>
      </p:sp>
    </p:spTree>
    <p:extLst>
      <p:ext uri="{BB962C8B-B14F-4D97-AF65-F5344CB8AC3E}">
        <p14:creationId xmlns:p14="http://schemas.microsoft.com/office/powerpoint/2010/main" val="36038373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6B005CDC-F66A-4EA3-93A4-41602AB21081}" type="datetimeFigureOut">
              <a:rPr lang="en-US" smtClean="0"/>
              <a:t>5/5/2025</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036C5A97-FE1B-4EFC-9C73-B1258035E011}" type="slidenum">
              <a:rPr lang="en-US" smtClean="0"/>
              <a:t>‹#›</a:t>
            </a:fld>
            <a:endParaRPr lang="en-US"/>
          </a:p>
        </p:txBody>
      </p:sp>
    </p:spTree>
    <p:extLst>
      <p:ext uri="{BB962C8B-B14F-4D97-AF65-F5344CB8AC3E}">
        <p14:creationId xmlns:p14="http://schemas.microsoft.com/office/powerpoint/2010/main" val="37177178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slide" Target="../slides/slide1.xml"/><Relationship Id="rId2" Type="http://schemas.openxmlformats.org/officeDocument/2006/relationships/notesMaster" Target="../notesMasters/notesMaster1.xml"/><Relationship Id="rId1" Type="http://schemas.openxmlformats.org/officeDocument/2006/relationships/tags" Target="../tags/tag3.xml"/></Relationships>
</file>

<file path=ppt/notesSlides/_rels/notesSlide2.xml.rels><?xml version="1.0" encoding="UTF-8" standalone="yes"?>
<Relationships xmlns="http://schemas.openxmlformats.org/package/2006/relationships"><Relationship Id="rId3" Type="http://schemas.openxmlformats.org/officeDocument/2006/relationships/slide" Target="../slides/slide6.xml"/><Relationship Id="rId2" Type="http://schemas.openxmlformats.org/officeDocument/2006/relationships/notesMaster" Target="../notesMasters/notesMaster1.xml"/><Relationship Id="rId1" Type="http://schemas.openxmlformats.org/officeDocument/2006/relationships/tags" Target="../tags/tag5.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r>
              <a:rPr lang="en-US" dirty="0">
                <a:latin typeface="Calibri" panose="020F0502020204030204" pitchFamily="34" charset="0"/>
                <a:ea typeface="Times New Roman" panose="02020603050405020304" pitchFamily="18" charset="0"/>
                <a:cs typeface="Calibri" panose="020F0502020204030204" pitchFamily="34" charset="0"/>
              </a:rPr>
              <a:t> </a:t>
            </a:r>
            <a:endParaRPr lang="en-US" sz="1100" dirty="0">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Slide Number Placeholder 3"/>
          <p:cNvSpPr>
            <a:spLocks noGrp="1"/>
          </p:cNvSpPr>
          <p:nvPr>
            <p:ph type="sldNum" sz="quarter" idx="5"/>
          </p:nvPr>
        </p:nvSpPr>
        <p:spPr/>
        <p:txBody>
          <a:bodyPr/>
          <a:lstStyle/>
          <a:p>
            <a:fld id="{036C5A97-FE1B-4EFC-9C73-B1258035E011}" type="slidenum">
              <a:rPr lang="en-US" smtClean="0"/>
              <a:t>1</a:t>
            </a:fld>
            <a:endParaRPr lang="en-US"/>
          </a:p>
        </p:txBody>
      </p:sp>
    </p:spTree>
    <p:extLst>
      <p:ext uri="{BB962C8B-B14F-4D97-AF65-F5344CB8AC3E}">
        <p14:creationId xmlns:p14="http://schemas.microsoft.com/office/powerpoint/2010/main" val="20611972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custDataLst>
              <p:tags r:id="rId1"/>
            </p:custDataLst>
          </p:nvPr>
        </p:nvSpPr>
        <p:spPr/>
        <p:txBody>
          <a:bodyPr/>
          <a:lstStyle/>
          <a:p>
            <a:pPr>
              <a:lnSpc>
                <a:spcPct val="107000"/>
              </a:lnSpc>
            </a:pPr>
            <a:endParaRPr lang="en-US"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Header Placeholder 3"/>
          <p:cNvSpPr>
            <a:spLocks noGrp="1"/>
          </p:cNvSpPr>
          <p:nvPr>
            <p:ph type="hdr" sz="quarter" idx="10"/>
          </p:nvPr>
        </p:nvSpPr>
        <p:spPr/>
        <p:txBody>
          <a:bodyPr/>
          <a:lstStyle/>
          <a:p>
            <a:endParaRPr lang="en-US" dirty="0"/>
          </a:p>
        </p:txBody>
      </p:sp>
      <p:sp>
        <p:nvSpPr>
          <p:cNvPr id="5" name="Slide Number Placeholder 4"/>
          <p:cNvSpPr>
            <a:spLocks noGrp="1"/>
          </p:cNvSpPr>
          <p:nvPr>
            <p:ph type="sldNum" sz="quarter" idx="11"/>
          </p:nvPr>
        </p:nvSpPr>
        <p:spPr/>
        <p:txBody>
          <a:bodyPr/>
          <a:lstStyle/>
          <a:p>
            <a:fld id="{036C5A97-FE1B-4EFC-9C73-B1258035E011}" type="slidenum">
              <a:rPr lang="en-US" smtClean="0"/>
              <a:t>6</a:t>
            </a:fld>
            <a:endParaRPr lang="en-US" dirty="0"/>
          </a:p>
        </p:txBody>
      </p:sp>
    </p:spTree>
    <p:extLst>
      <p:ext uri="{BB962C8B-B14F-4D97-AF65-F5344CB8AC3E}">
        <p14:creationId xmlns:p14="http://schemas.microsoft.com/office/powerpoint/2010/main" val="9121116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36C5A97-FE1B-4EFC-9C73-B1258035E011}" type="slidenum">
              <a:rPr lang="en-US" smtClean="0"/>
              <a:t>7</a:t>
            </a:fld>
            <a:endParaRPr lang="en-US"/>
          </a:p>
        </p:txBody>
      </p:sp>
    </p:spTree>
    <p:extLst>
      <p:ext uri="{BB962C8B-B14F-4D97-AF65-F5344CB8AC3E}">
        <p14:creationId xmlns:p14="http://schemas.microsoft.com/office/powerpoint/2010/main" val="96795405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image" Target="../media/image8.png"/><Relationship Id="rId7" Type="http://schemas.openxmlformats.org/officeDocument/2006/relationships/image" Target="../media/image12.pn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1.svg"/><Relationship Id="rId5" Type="http://schemas.openxmlformats.org/officeDocument/2006/relationships/image" Target="../media/image10.png"/><Relationship Id="rId4" Type="http://schemas.openxmlformats.org/officeDocument/2006/relationships/image" Target="../media/image9.svg"/><Relationship Id="rId9" Type="http://schemas.openxmlformats.org/officeDocument/2006/relationships/hyperlink" Target="http://www.peba.sc.gov/contact" TargetMode="External"/></Relationships>
</file>

<file path=ppt/slideLayouts/_rels/slideLayout13.xml.rels><?xml version="1.0" encoding="UTF-8" standalone="yes"?>
<Relationships xmlns="http://schemas.openxmlformats.org/package/2006/relationships"><Relationship Id="rId8" Type="http://schemas.openxmlformats.org/officeDocument/2006/relationships/hyperlink" Target="http://www.youtube.com/c/pebatv" TargetMode="External"/><Relationship Id="rId3" Type="http://schemas.openxmlformats.org/officeDocument/2006/relationships/image" Target="../media/image14.png"/><Relationship Id="rId7" Type="http://schemas.openxmlformats.org/officeDocument/2006/relationships/image" Target="../media/image16.png"/><Relationship Id="rId12" Type="http://schemas.openxmlformats.org/officeDocument/2006/relationships/hyperlink" Target="https://www.instagram.com/s.c.peba/" TargetMode="External"/><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hyperlink" Target="http://www.facebook.com/scpeba" TargetMode="External"/><Relationship Id="rId11" Type="http://schemas.openxmlformats.org/officeDocument/2006/relationships/image" Target="../media/image18.png"/><Relationship Id="rId5" Type="http://schemas.openxmlformats.org/officeDocument/2006/relationships/image" Target="../media/image15.png"/><Relationship Id="rId10" Type="http://schemas.openxmlformats.org/officeDocument/2006/relationships/hyperlink" Target="http://www.linkedin.com/company/south-carolina-public-employee-benefit-authority/" TargetMode="External"/><Relationship Id="rId4" Type="http://schemas.openxmlformats.org/officeDocument/2006/relationships/hyperlink" Target="http://www.twitter.com/scpeba" TargetMode="External"/><Relationship Id="rId9" Type="http://schemas.openxmlformats.org/officeDocument/2006/relationships/image" Target="../media/image17.png"/></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5E053CD0-4157-422F-B7CE-6EF7B499C117}"/>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5" y="0"/>
            <a:ext cx="12191994" cy="6857997"/>
          </a:xfrm>
          <a:prstGeom prst="rect">
            <a:avLst/>
          </a:prstGeom>
        </p:spPr>
      </p:pic>
      <p:sp>
        <p:nvSpPr>
          <p:cNvPr id="2" name="Title 1"/>
          <p:cNvSpPr>
            <a:spLocks noGrp="1"/>
          </p:cNvSpPr>
          <p:nvPr>
            <p:ph type="ctrTitle" hasCustomPrompt="1"/>
          </p:nvPr>
        </p:nvSpPr>
        <p:spPr>
          <a:xfrm>
            <a:off x="336550" y="2011680"/>
            <a:ext cx="5759450" cy="2310938"/>
          </a:xfrm>
        </p:spPr>
        <p:txBody>
          <a:bodyPr anchor="ctr" anchorCtr="0">
            <a:normAutofit/>
          </a:bodyPr>
          <a:lstStyle>
            <a:lvl1pPr algn="l">
              <a:defRPr sz="4000" b="1">
                <a:solidFill>
                  <a:schemeClr val="bg1"/>
                </a:solidFill>
                <a:latin typeface="Times New Roman" panose="02020603050405020304" pitchFamily="18" charset="0"/>
                <a:cs typeface="Times New Roman" panose="02020603050405020304" pitchFamily="18" charset="0"/>
              </a:defRPr>
            </a:lvl1pPr>
          </a:lstStyle>
          <a:p>
            <a:r>
              <a:rPr lang="en-US" dirty="0"/>
              <a:t>Click to edit title</a:t>
            </a:r>
          </a:p>
        </p:txBody>
      </p:sp>
      <p:sp>
        <p:nvSpPr>
          <p:cNvPr id="3" name="Subtitle 2"/>
          <p:cNvSpPr>
            <a:spLocks noGrp="1"/>
          </p:cNvSpPr>
          <p:nvPr>
            <p:ph type="subTitle" idx="1" hasCustomPrompt="1"/>
          </p:nvPr>
        </p:nvSpPr>
        <p:spPr>
          <a:xfrm>
            <a:off x="336550" y="4663456"/>
            <a:ext cx="3304425" cy="1803862"/>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subtitle</a:t>
            </a:r>
          </a:p>
        </p:txBody>
      </p:sp>
    </p:spTree>
    <p:extLst>
      <p:ext uri="{BB962C8B-B14F-4D97-AF65-F5344CB8AC3E}">
        <p14:creationId xmlns:p14="http://schemas.microsoft.com/office/powerpoint/2010/main" val="32416994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nk_Title only">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28431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13876803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Contact">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Get in touch with PEBA</a:t>
            </a:r>
          </a:p>
        </p:txBody>
      </p:sp>
      <p:grpSp>
        <p:nvGrpSpPr>
          <p:cNvPr id="35" name="Group 34">
            <a:extLst>
              <a:ext uri="{FF2B5EF4-FFF2-40B4-BE49-F238E27FC236}">
                <a16:creationId xmlns:a16="http://schemas.microsoft.com/office/drawing/2014/main" id="{7BAE45A9-1E10-2324-1C48-DEC69947A1AE}"/>
              </a:ext>
            </a:extLst>
          </p:cNvPr>
          <p:cNvGrpSpPr/>
          <p:nvPr userDrawn="1"/>
        </p:nvGrpSpPr>
        <p:grpSpPr>
          <a:xfrm>
            <a:off x="609599" y="4751755"/>
            <a:ext cx="548640" cy="548640"/>
            <a:chOff x="1611007" y="1820931"/>
            <a:chExt cx="548640" cy="548640"/>
          </a:xfrm>
        </p:grpSpPr>
        <p:sp>
          <p:nvSpPr>
            <p:cNvPr id="28" name="Oval 27">
              <a:extLst>
                <a:ext uri="{FF2B5EF4-FFF2-40B4-BE49-F238E27FC236}">
                  <a16:creationId xmlns:a16="http://schemas.microsoft.com/office/drawing/2014/main" id="{0C39B635-A1C7-2442-EB5F-1281039C12D2}"/>
                </a:ext>
              </a:extLst>
            </p:cNvPr>
            <p:cNvSpPr/>
            <p:nvPr userDrawn="1"/>
          </p:nvSpPr>
          <p:spPr>
            <a:xfrm>
              <a:off x="1611007" y="1820931"/>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7" name="Graphic 26" descr="Marker with solid fill">
              <a:extLst>
                <a:ext uri="{FF2B5EF4-FFF2-40B4-BE49-F238E27FC236}">
                  <a16:creationId xmlns:a16="http://schemas.microsoft.com/office/drawing/2014/main" id="{017DED7C-594F-3285-FE3D-9910DB8F1F80}"/>
                </a:ext>
              </a:extLst>
            </p:cNvPr>
            <p:cNvPicPr>
              <a:picLocks noChangeAspect="1"/>
            </p:cNvPicPr>
            <p:nvPr userDrawn="1"/>
          </p:nvPicPr>
          <p:blipFill>
            <a:blip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2447" y="1912371"/>
              <a:ext cx="365760" cy="365760"/>
            </a:xfrm>
            <a:prstGeom prst="rect">
              <a:avLst/>
            </a:prstGeom>
          </p:spPr>
        </p:pic>
      </p:grpSp>
      <p:grpSp>
        <p:nvGrpSpPr>
          <p:cNvPr id="31" name="Group 30">
            <a:extLst>
              <a:ext uri="{FF2B5EF4-FFF2-40B4-BE49-F238E27FC236}">
                <a16:creationId xmlns:a16="http://schemas.microsoft.com/office/drawing/2014/main" id="{93326E63-B470-4A18-B3CB-2DF63B058EF9}"/>
              </a:ext>
            </a:extLst>
          </p:cNvPr>
          <p:cNvGrpSpPr/>
          <p:nvPr userDrawn="1"/>
        </p:nvGrpSpPr>
        <p:grpSpPr>
          <a:xfrm>
            <a:off x="608766" y="2911352"/>
            <a:ext cx="548640" cy="548640"/>
            <a:chOff x="3896627" y="1861027"/>
            <a:chExt cx="548640" cy="548640"/>
          </a:xfrm>
        </p:grpSpPr>
        <p:sp>
          <p:nvSpPr>
            <p:cNvPr id="29" name="Oval 28">
              <a:extLst>
                <a:ext uri="{FF2B5EF4-FFF2-40B4-BE49-F238E27FC236}">
                  <a16:creationId xmlns:a16="http://schemas.microsoft.com/office/drawing/2014/main" id="{207615F0-89CA-AF3E-D5D7-CDC91266AA40}"/>
                </a:ext>
              </a:extLst>
            </p:cNvPr>
            <p:cNvSpPr/>
            <p:nvPr userDrawn="1"/>
          </p:nvSpPr>
          <p:spPr>
            <a:xfrm>
              <a:off x="3896627" y="1861027"/>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3" name="Graphic 22" descr="Laptop with solid fill">
              <a:extLst>
                <a:ext uri="{FF2B5EF4-FFF2-40B4-BE49-F238E27FC236}">
                  <a16:creationId xmlns:a16="http://schemas.microsoft.com/office/drawing/2014/main" id="{587848DD-07DE-D556-4C45-04F493E29248}"/>
                </a:ext>
              </a:extLst>
            </p:cNvPr>
            <p:cNvPicPr>
              <a:picLocks noChangeAspect="1"/>
            </p:cNvPicPr>
            <p:nvPr userDrawn="1"/>
          </p:nvPicPr>
          <p:blipFill>
            <a:blip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988067" y="1952467"/>
              <a:ext cx="365760" cy="365760"/>
            </a:xfrm>
            <a:prstGeom prst="rect">
              <a:avLst/>
            </a:prstGeom>
          </p:spPr>
        </p:pic>
      </p:grpSp>
      <p:grpSp>
        <p:nvGrpSpPr>
          <p:cNvPr id="36" name="Group 35">
            <a:extLst>
              <a:ext uri="{FF2B5EF4-FFF2-40B4-BE49-F238E27FC236}">
                <a16:creationId xmlns:a16="http://schemas.microsoft.com/office/drawing/2014/main" id="{5B2F7134-D53E-20B6-CB0A-F920F29DEE97}"/>
              </a:ext>
            </a:extLst>
          </p:cNvPr>
          <p:cNvGrpSpPr/>
          <p:nvPr userDrawn="1"/>
        </p:nvGrpSpPr>
        <p:grpSpPr>
          <a:xfrm>
            <a:off x="608766" y="3834767"/>
            <a:ext cx="548640" cy="548640"/>
            <a:chOff x="4089773" y="2423139"/>
            <a:chExt cx="548640" cy="548640"/>
          </a:xfrm>
        </p:grpSpPr>
        <p:sp>
          <p:nvSpPr>
            <p:cNvPr id="33" name="Oval 32">
              <a:extLst>
                <a:ext uri="{FF2B5EF4-FFF2-40B4-BE49-F238E27FC236}">
                  <a16:creationId xmlns:a16="http://schemas.microsoft.com/office/drawing/2014/main" id="{5D1952BF-E3D5-1BAE-4CF7-C01F55EC7402}"/>
                </a:ext>
              </a:extLst>
            </p:cNvPr>
            <p:cNvSpPr/>
            <p:nvPr userDrawn="1"/>
          </p:nvSpPr>
          <p:spPr>
            <a:xfrm>
              <a:off x="4089773" y="2423139"/>
              <a:ext cx="548640" cy="548640"/>
            </a:xfrm>
            <a:prstGeom prst="ellips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5" name="Graphic 24" descr="Phone Vibration with solid fill">
              <a:extLst>
                <a:ext uri="{FF2B5EF4-FFF2-40B4-BE49-F238E27FC236}">
                  <a16:creationId xmlns:a16="http://schemas.microsoft.com/office/drawing/2014/main" id="{0C1550BA-3C59-E9A0-63A4-C9681800B7A9}"/>
                </a:ext>
              </a:extLst>
            </p:cNvPr>
            <p:cNvPicPr>
              <a:picLocks noChangeAspect="1"/>
            </p:cNvPicPr>
            <p:nvPr userDrawn="1"/>
          </p:nvPicPr>
          <p:blipFill>
            <a:blip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4181213" y="2514579"/>
              <a:ext cx="365760" cy="365760"/>
            </a:xfrm>
            <a:prstGeom prst="rect">
              <a:avLst/>
            </a:prstGeom>
          </p:spPr>
        </p:pic>
      </p:grpSp>
      <p:sp>
        <p:nvSpPr>
          <p:cNvPr id="38" name="TextBox 37">
            <a:extLst>
              <a:ext uri="{FF2B5EF4-FFF2-40B4-BE49-F238E27FC236}">
                <a16:creationId xmlns:a16="http://schemas.microsoft.com/office/drawing/2014/main" id="{5B359F0F-F848-7602-A3EC-895BEE0E5E27}"/>
              </a:ext>
            </a:extLst>
          </p:cNvPr>
          <p:cNvSpPr txBox="1"/>
          <p:nvPr userDrawn="1"/>
        </p:nvSpPr>
        <p:spPr>
          <a:xfrm>
            <a:off x="1157406" y="2958053"/>
            <a:ext cx="4377120" cy="461665"/>
          </a:xfrm>
          <a:prstGeom prst="rect">
            <a:avLst/>
          </a:prstGeom>
          <a:noFill/>
        </p:spPr>
        <p:txBody>
          <a:bodyPr wrap="square">
            <a:spAutoFit/>
          </a:bodyPr>
          <a:lstStyle/>
          <a:p>
            <a:r>
              <a:rPr kumimoji="0" lang="en-US" sz="2400" b="0" i="0" u="none" strike="noStrike" kern="1200" cap="none" spc="0" normalizeH="0" baseline="0" noProof="0" dirty="0">
                <a:ln>
                  <a:noFill/>
                </a:ln>
                <a:solidFill>
                  <a:schemeClr val="tx2"/>
                </a:solidFill>
                <a:effectLst/>
                <a:uLnTx/>
                <a:uFillTx/>
                <a:latin typeface="+mn-lt"/>
                <a:ea typeface="+mn-ea"/>
                <a:cs typeface="+mn-cs"/>
                <a:hlinkClick r:id="rId9"/>
              </a:rPr>
              <a:t>www.peba.sc.gov/contact</a:t>
            </a:r>
            <a:endParaRPr lang="en-US" sz="2400" dirty="0"/>
          </a:p>
        </p:txBody>
      </p:sp>
      <p:sp>
        <p:nvSpPr>
          <p:cNvPr id="43" name="TextBox 42">
            <a:extLst>
              <a:ext uri="{FF2B5EF4-FFF2-40B4-BE49-F238E27FC236}">
                <a16:creationId xmlns:a16="http://schemas.microsoft.com/office/drawing/2014/main" id="{374D8916-C00E-7C44-0EEB-EBDB9D27619E}"/>
              </a:ext>
            </a:extLst>
          </p:cNvPr>
          <p:cNvSpPr txBox="1"/>
          <p:nvPr userDrawn="1"/>
        </p:nvSpPr>
        <p:spPr>
          <a:xfrm>
            <a:off x="1157406" y="3875041"/>
            <a:ext cx="4503561" cy="461665"/>
          </a:xfrm>
          <a:prstGeom prst="rect">
            <a:avLst/>
          </a:prstGeom>
          <a:noFill/>
        </p:spPr>
        <p:txBody>
          <a:bodyPr wrap="square" rtlCol="0">
            <a:spAutoFit/>
          </a:bodyPr>
          <a:lstStyle/>
          <a:p>
            <a:r>
              <a:rPr lang="en-US" sz="2400" dirty="0">
                <a:solidFill>
                  <a:schemeClr val="tx2"/>
                </a:solidFill>
              </a:rPr>
              <a:t>803.737.6800 or 888.260.9430</a:t>
            </a:r>
          </a:p>
        </p:txBody>
      </p:sp>
      <p:sp>
        <p:nvSpPr>
          <p:cNvPr id="44" name="TextBox 43">
            <a:extLst>
              <a:ext uri="{FF2B5EF4-FFF2-40B4-BE49-F238E27FC236}">
                <a16:creationId xmlns:a16="http://schemas.microsoft.com/office/drawing/2014/main" id="{24FEE14D-9A9F-CEFF-8F19-A69B323DAEB3}"/>
              </a:ext>
            </a:extLst>
          </p:cNvPr>
          <p:cNvSpPr txBox="1"/>
          <p:nvPr userDrawn="1"/>
        </p:nvSpPr>
        <p:spPr>
          <a:xfrm>
            <a:off x="1157405" y="4792029"/>
            <a:ext cx="5700595" cy="461665"/>
          </a:xfrm>
          <a:prstGeom prst="rect">
            <a:avLst/>
          </a:prstGeom>
          <a:noFill/>
        </p:spPr>
        <p:txBody>
          <a:bodyPr wrap="square" rtlCol="0">
            <a:spAutoFit/>
          </a:bodyPr>
          <a:lstStyle/>
          <a:p>
            <a:r>
              <a:rPr lang="en-US" sz="2400" dirty="0">
                <a:solidFill>
                  <a:schemeClr val="tx2"/>
                </a:solidFill>
              </a:rPr>
              <a:t>202 Arbor Lake Drive, Columbia, SC 29223</a:t>
            </a:r>
          </a:p>
        </p:txBody>
      </p:sp>
    </p:spTree>
    <p:extLst>
      <p:ext uri="{BB962C8B-B14F-4D97-AF65-F5344CB8AC3E}">
        <p14:creationId xmlns:p14="http://schemas.microsoft.com/office/powerpoint/2010/main" val="2833846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Social media">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TextBox 2">
            <a:extLst>
              <a:ext uri="{FF2B5EF4-FFF2-40B4-BE49-F238E27FC236}">
                <a16:creationId xmlns:a16="http://schemas.microsoft.com/office/drawing/2014/main" id="{B255D452-DA75-2E7E-44A8-E277EAF9991D}"/>
              </a:ext>
            </a:extLst>
          </p:cNvPr>
          <p:cNvSpPr txBox="1"/>
          <p:nvPr userDrawn="1"/>
        </p:nvSpPr>
        <p:spPr>
          <a:xfrm>
            <a:off x="609600" y="1063427"/>
            <a:ext cx="5051367"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Connect with PEBA</a:t>
            </a:r>
          </a:p>
        </p:txBody>
      </p:sp>
      <p:grpSp>
        <p:nvGrpSpPr>
          <p:cNvPr id="22" name="Group 21">
            <a:extLst>
              <a:ext uri="{FF2B5EF4-FFF2-40B4-BE49-F238E27FC236}">
                <a16:creationId xmlns:a16="http://schemas.microsoft.com/office/drawing/2014/main" id="{ED637F19-361B-8D8C-0D0E-6931E68173FE}"/>
              </a:ext>
            </a:extLst>
          </p:cNvPr>
          <p:cNvGrpSpPr/>
          <p:nvPr userDrawn="1"/>
        </p:nvGrpSpPr>
        <p:grpSpPr>
          <a:xfrm>
            <a:off x="609599" y="3834767"/>
            <a:ext cx="1796717" cy="548640"/>
            <a:chOff x="609599" y="3834767"/>
            <a:chExt cx="1796717" cy="548640"/>
          </a:xfrm>
        </p:grpSpPr>
        <p:pic>
          <p:nvPicPr>
            <p:cNvPr id="11" name="Picture 10" descr="Icon&#10;&#10;Description automatically generated">
              <a:extLst>
                <a:ext uri="{FF2B5EF4-FFF2-40B4-BE49-F238E27FC236}">
                  <a16:creationId xmlns:a16="http://schemas.microsoft.com/office/drawing/2014/main" id="{8FB2D970-7171-4BCC-F2E6-8F54029C5AD1}"/>
                </a:ext>
              </a:extLst>
            </p:cNvPr>
            <p:cNvPicPr>
              <a:picLocks/>
            </p:cNvPicPr>
            <p:nvPr userDrawn="1"/>
          </p:nvPicPr>
          <p:blipFill>
            <a:blip r:embed="rId3" cstate="print">
              <a:extLst>
                <a:ext uri="{28A0092B-C50C-407E-A947-70E740481C1C}">
                  <a14:useLocalDpi xmlns:a14="http://schemas.microsoft.com/office/drawing/2010/main" val="0"/>
                </a:ext>
              </a:extLst>
            </a:blip>
            <a:stretch>
              <a:fillRect/>
            </a:stretch>
          </p:blipFill>
          <p:spPr>
            <a:xfrm>
              <a:off x="609599" y="3834767"/>
              <a:ext cx="548640" cy="548640"/>
            </a:xfrm>
            <a:prstGeom prst="rect">
              <a:avLst/>
            </a:prstGeom>
          </p:spPr>
        </p:pic>
        <p:sp>
          <p:nvSpPr>
            <p:cNvPr id="13" name="TextBox 12">
              <a:extLst>
                <a:ext uri="{FF2B5EF4-FFF2-40B4-BE49-F238E27FC236}">
                  <a16:creationId xmlns:a16="http://schemas.microsoft.com/office/drawing/2014/main" id="{3764F6DD-F21A-5D3D-3346-F67984A0F2B3}"/>
                </a:ext>
              </a:extLst>
            </p:cNvPr>
            <p:cNvSpPr txBox="1"/>
            <p:nvPr userDrawn="1"/>
          </p:nvSpPr>
          <p:spPr>
            <a:xfrm>
              <a:off x="1158239" y="3878255"/>
              <a:ext cx="1248077" cy="461665"/>
            </a:xfrm>
            <a:prstGeom prst="rect">
              <a:avLst/>
            </a:prstGeom>
            <a:noFill/>
          </p:spPr>
          <p:txBody>
            <a:bodyPr wrap="square" rtlCol="0">
              <a:spAutoFit/>
            </a:bodyPr>
            <a:lstStyle/>
            <a:p>
              <a:r>
                <a:rPr lang="en-US" sz="2400" dirty="0">
                  <a:hlinkClick r:id="rId4"/>
                </a:rPr>
                <a:t>SCPEBA</a:t>
              </a:r>
              <a:endParaRPr lang="en-US" sz="2400" dirty="0"/>
            </a:p>
          </p:txBody>
        </p:sp>
      </p:grpSp>
      <p:grpSp>
        <p:nvGrpSpPr>
          <p:cNvPr id="21" name="Group 20">
            <a:extLst>
              <a:ext uri="{FF2B5EF4-FFF2-40B4-BE49-F238E27FC236}">
                <a16:creationId xmlns:a16="http://schemas.microsoft.com/office/drawing/2014/main" id="{66331960-63D7-7C80-8823-3E20AB32D8EE}"/>
              </a:ext>
            </a:extLst>
          </p:cNvPr>
          <p:cNvGrpSpPr/>
          <p:nvPr userDrawn="1"/>
        </p:nvGrpSpPr>
        <p:grpSpPr>
          <a:xfrm>
            <a:off x="609599" y="2917779"/>
            <a:ext cx="1914583" cy="548640"/>
            <a:chOff x="609599" y="2917779"/>
            <a:chExt cx="1914583" cy="548640"/>
          </a:xfrm>
        </p:grpSpPr>
        <p:pic>
          <p:nvPicPr>
            <p:cNvPr id="9" name="Picture 8">
              <a:extLst>
                <a:ext uri="{FF2B5EF4-FFF2-40B4-BE49-F238E27FC236}">
                  <a16:creationId xmlns:a16="http://schemas.microsoft.com/office/drawing/2014/main" id="{1B210F30-3E2D-B701-8C1D-315C141D7268}"/>
                </a:ext>
              </a:extLst>
            </p:cNvPr>
            <p:cNvPicPr>
              <a:picLocks/>
            </p:cNvPicPr>
            <p:nvPr userDrawn="1"/>
          </p:nvPicPr>
          <p:blipFill>
            <a:blip r:embed="rId5" cstate="print">
              <a:extLst>
                <a:ext uri="{28A0092B-C50C-407E-A947-70E740481C1C}">
                  <a14:useLocalDpi xmlns:a14="http://schemas.microsoft.com/office/drawing/2010/main" val="0"/>
                </a:ext>
              </a:extLst>
            </a:blip>
            <a:stretch>
              <a:fillRect/>
            </a:stretch>
          </p:blipFill>
          <p:spPr>
            <a:xfrm>
              <a:off x="609599" y="2917779"/>
              <a:ext cx="548640" cy="548640"/>
            </a:xfrm>
            <a:prstGeom prst="rect">
              <a:avLst/>
            </a:prstGeom>
          </p:spPr>
        </p:pic>
        <p:sp>
          <p:nvSpPr>
            <p:cNvPr id="14" name="TextBox 13">
              <a:extLst>
                <a:ext uri="{FF2B5EF4-FFF2-40B4-BE49-F238E27FC236}">
                  <a16:creationId xmlns:a16="http://schemas.microsoft.com/office/drawing/2014/main" id="{8419043F-D8F6-65E7-2638-2E63400C032D}"/>
                </a:ext>
              </a:extLst>
            </p:cNvPr>
            <p:cNvSpPr txBox="1"/>
            <p:nvPr userDrawn="1"/>
          </p:nvSpPr>
          <p:spPr>
            <a:xfrm>
              <a:off x="1158240" y="2961267"/>
              <a:ext cx="1365942" cy="461665"/>
            </a:xfrm>
            <a:prstGeom prst="rect">
              <a:avLst/>
            </a:prstGeom>
            <a:noFill/>
          </p:spPr>
          <p:txBody>
            <a:bodyPr wrap="square" rtlCol="0">
              <a:spAutoFit/>
            </a:bodyPr>
            <a:lstStyle/>
            <a:p>
              <a:r>
                <a:rPr lang="en-US" sz="2400" dirty="0">
                  <a:hlinkClick r:id="rId6"/>
                </a:rPr>
                <a:t>SCPEBA</a:t>
              </a:r>
              <a:endParaRPr lang="en-US" sz="2400" dirty="0"/>
            </a:p>
          </p:txBody>
        </p:sp>
      </p:grpSp>
      <p:grpSp>
        <p:nvGrpSpPr>
          <p:cNvPr id="19" name="Group 18">
            <a:extLst>
              <a:ext uri="{FF2B5EF4-FFF2-40B4-BE49-F238E27FC236}">
                <a16:creationId xmlns:a16="http://schemas.microsoft.com/office/drawing/2014/main" id="{45C8B557-1A2D-4D8F-EFF4-FCEC736BC666}"/>
              </a:ext>
            </a:extLst>
          </p:cNvPr>
          <p:cNvGrpSpPr/>
          <p:nvPr userDrawn="1"/>
        </p:nvGrpSpPr>
        <p:grpSpPr>
          <a:xfrm>
            <a:off x="3135283" y="2911735"/>
            <a:ext cx="2647532" cy="548640"/>
            <a:chOff x="4330395" y="3832865"/>
            <a:chExt cx="2647532" cy="548640"/>
          </a:xfrm>
        </p:grpSpPr>
        <p:pic>
          <p:nvPicPr>
            <p:cNvPr id="6" name="Picture 5">
              <a:extLst>
                <a:ext uri="{FF2B5EF4-FFF2-40B4-BE49-F238E27FC236}">
                  <a16:creationId xmlns:a16="http://schemas.microsoft.com/office/drawing/2014/main" id="{FBD0927B-5968-1F64-1681-83FEF03BCBC0}"/>
                </a:ext>
              </a:extLst>
            </p:cNvPr>
            <p:cNvPicPr>
              <a:picLocks/>
            </p:cNvPicPr>
            <p:nvPr userDrawn="1"/>
          </p:nvPicPr>
          <p:blipFill>
            <a:blip r:embed="rId7" cstate="print">
              <a:extLst>
                <a:ext uri="{28A0092B-C50C-407E-A947-70E740481C1C}">
                  <a14:useLocalDpi xmlns:a14="http://schemas.microsoft.com/office/drawing/2010/main" val="0"/>
                </a:ext>
              </a:extLst>
            </a:blip>
            <a:stretch>
              <a:fillRect/>
            </a:stretch>
          </p:blipFill>
          <p:spPr>
            <a:xfrm>
              <a:off x="4330395" y="3832865"/>
              <a:ext cx="548640" cy="548640"/>
            </a:xfrm>
            <a:prstGeom prst="rect">
              <a:avLst/>
            </a:prstGeom>
          </p:spPr>
        </p:pic>
        <p:sp>
          <p:nvSpPr>
            <p:cNvPr id="15" name="TextBox 14">
              <a:extLst>
                <a:ext uri="{FF2B5EF4-FFF2-40B4-BE49-F238E27FC236}">
                  <a16:creationId xmlns:a16="http://schemas.microsoft.com/office/drawing/2014/main" id="{4CC6851E-6881-3DBA-B315-07B72363F2AA}"/>
                </a:ext>
              </a:extLst>
            </p:cNvPr>
            <p:cNvSpPr txBox="1"/>
            <p:nvPr userDrawn="1"/>
          </p:nvSpPr>
          <p:spPr>
            <a:xfrm>
              <a:off x="4878202" y="3876353"/>
              <a:ext cx="2099725" cy="461665"/>
            </a:xfrm>
            <a:prstGeom prst="rect">
              <a:avLst/>
            </a:prstGeom>
            <a:noFill/>
          </p:spPr>
          <p:txBody>
            <a:bodyPr wrap="square" rtlCol="0">
              <a:spAutoFit/>
            </a:bodyPr>
            <a:lstStyle/>
            <a:p>
              <a:r>
                <a:rPr lang="en-US" sz="2400" u="sng" dirty="0">
                  <a:hlinkClick r:id="rId8"/>
                </a:rPr>
                <a:t>PEBA TV</a:t>
              </a:r>
              <a:endParaRPr lang="en-US" sz="2400" dirty="0"/>
            </a:p>
          </p:txBody>
        </p:sp>
      </p:grpSp>
      <p:grpSp>
        <p:nvGrpSpPr>
          <p:cNvPr id="18" name="Group 17">
            <a:extLst>
              <a:ext uri="{FF2B5EF4-FFF2-40B4-BE49-F238E27FC236}">
                <a16:creationId xmlns:a16="http://schemas.microsoft.com/office/drawing/2014/main" id="{1D064ED5-2112-8741-00D0-2E5DAB9051EA}"/>
              </a:ext>
            </a:extLst>
          </p:cNvPr>
          <p:cNvGrpSpPr/>
          <p:nvPr userDrawn="1"/>
        </p:nvGrpSpPr>
        <p:grpSpPr>
          <a:xfrm>
            <a:off x="3135283" y="3834767"/>
            <a:ext cx="5486401" cy="830997"/>
            <a:chOff x="609599" y="4768934"/>
            <a:chExt cx="5486401" cy="830997"/>
          </a:xfrm>
        </p:grpSpPr>
        <p:pic>
          <p:nvPicPr>
            <p:cNvPr id="10" name="Picture 9">
              <a:extLst>
                <a:ext uri="{FF2B5EF4-FFF2-40B4-BE49-F238E27FC236}">
                  <a16:creationId xmlns:a16="http://schemas.microsoft.com/office/drawing/2014/main" id="{82157BB8-7988-D2E8-0DB4-18AB1E0070B5}"/>
                </a:ext>
              </a:extLst>
            </p:cNvPr>
            <p:cNvPicPr>
              <a:picLocks/>
            </p:cNvPicPr>
            <p:nvPr userDrawn="1"/>
          </p:nvPicPr>
          <p:blipFill>
            <a:blip r:embed="rId9" cstate="print">
              <a:extLst>
                <a:ext uri="{28A0092B-C50C-407E-A947-70E740481C1C}">
                  <a14:useLocalDpi xmlns:a14="http://schemas.microsoft.com/office/drawing/2010/main" val="0"/>
                </a:ext>
              </a:extLst>
            </a:blip>
            <a:stretch>
              <a:fillRect/>
            </a:stretch>
          </p:blipFill>
          <p:spPr>
            <a:xfrm>
              <a:off x="609599" y="4910112"/>
              <a:ext cx="548640" cy="548640"/>
            </a:xfrm>
            <a:prstGeom prst="rect">
              <a:avLst/>
            </a:prstGeom>
          </p:spPr>
        </p:pic>
        <p:sp>
          <p:nvSpPr>
            <p:cNvPr id="16" name="TextBox 15">
              <a:extLst>
                <a:ext uri="{FF2B5EF4-FFF2-40B4-BE49-F238E27FC236}">
                  <a16:creationId xmlns:a16="http://schemas.microsoft.com/office/drawing/2014/main" id="{F940E506-B7C5-7D05-3D7E-826C1BA055E8}"/>
                </a:ext>
              </a:extLst>
            </p:cNvPr>
            <p:cNvSpPr txBox="1"/>
            <p:nvPr userDrawn="1"/>
          </p:nvSpPr>
          <p:spPr>
            <a:xfrm>
              <a:off x="1158239" y="4768934"/>
              <a:ext cx="4937761" cy="830997"/>
            </a:xfrm>
            <a:prstGeom prst="rect">
              <a:avLst/>
            </a:prstGeom>
            <a:noFill/>
          </p:spPr>
          <p:txBody>
            <a:bodyPr wrap="square" rtlCol="0">
              <a:spAutoFit/>
            </a:bodyPr>
            <a:lstStyle/>
            <a:p>
              <a:r>
                <a:rPr lang="en-US" sz="2400" u="sng" kern="1200" dirty="0">
                  <a:solidFill>
                    <a:schemeClr val="tx1"/>
                  </a:solidFill>
                  <a:effectLst/>
                  <a:latin typeface="+mn-lt"/>
                  <a:ea typeface="+mn-ea"/>
                  <a:cs typeface="+mn-cs"/>
                  <a:hlinkClick r:id="rId10"/>
                </a:rPr>
                <a:t>South Carolina Public </a:t>
              </a:r>
              <a:br>
                <a:rPr lang="en-US" sz="2400" u="sng" kern="1200" dirty="0">
                  <a:solidFill>
                    <a:schemeClr val="tx1"/>
                  </a:solidFill>
                  <a:effectLst/>
                  <a:latin typeface="+mn-lt"/>
                  <a:ea typeface="+mn-ea"/>
                  <a:cs typeface="+mn-cs"/>
                  <a:hlinkClick r:id="rId10"/>
                </a:rPr>
              </a:br>
              <a:r>
                <a:rPr lang="en-US" sz="2400" u="sng" kern="1200" dirty="0">
                  <a:solidFill>
                    <a:schemeClr val="tx1"/>
                  </a:solidFill>
                  <a:effectLst/>
                  <a:latin typeface="+mn-lt"/>
                  <a:ea typeface="+mn-ea"/>
                  <a:cs typeface="+mn-cs"/>
                  <a:hlinkClick r:id="rId10"/>
                </a:rPr>
                <a:t>Employee Benefit Authority</a:t>
              </a:r>
              <a:endParaRPr lang="en-US" sz="3600" dirty="0"/>
            </a:p>
          </p:txBody>
        </p:sp>
      </p:grpSp>
      <p:grpSp>
        <p:nvGrpSpPr>
          <p:cNvPr id="20" name="Group 19">
            <a:extLst>
              <a:ext uri="{FF2B5EF4-FFF2-40B4-BE49-F238E27FC236}">
                <a16:creationId xmlns:a16="http://schemas.microsoft.com/office/drawing/2014/main" id="{08B3C213-180E-2382-47A3-3C00933B761F}"/>
              </a:ext>
            </a:extLst>
          </p:cNvPr>
          <p:cNvGrpSpPr/>
          <p:nvPr userDrawn="1"/>
        </p:nvGrpSpPr>
        <p:grpSpPr>
          <a:xfrm>
            <a:off x="609599" y="4751755"/>
            <a:ext cx="2354022" cy="548640"/>
            <a:chOff x="4329563" y="2917779"/>
            <a:chExt cx="2354022" cy="548640"/>
          </a:xfrm>
        </p:grpSpPr>
        <p:pic>
          <p:nvPicPr>
            <p:cNvPr id="5" name="Picture 4">
              <a:extLst>
                <a:ext uri="{FF2B5EF4-FFF2-40B4-BE49-F238E27FC236}">
                  <a16:creationId xmlns:a16="http://schemas.microsoft.com/office/drawing/2014/main" id="{7D03A7D1-CB11-93B8-F179-11F9137165C8}"/>
                </a:ext>
              </a:extLst>
            </p:cNvPr>
            <p:cNvPicPr>
              <a:picLocks/>
            </p:cNvPicPr>
            <p:nvPr userDrawn="1"/>
          </p:nvPicPr>
          <p:blipFill>
            <a:blip r:embed="rId11" cstate="print">
              <a:extLst>
                <a:ext uri="{28A0092B-C50C-407E-A947-70E740481C1C}">
                  <a14:useLocalDpi xmlns:a14="http://schemas.microsoft.com/office/drawing/2010/main" val="0"/>
                </a:ext>
              </a:extLst>
            </a:blip>
            <a:stretch>
              <a:fillRect/>
            </a:stretch>
          </p:blipFill>
          <p:spPr>
            <a:xfrm>
              <a:off x="4329563" y="2917779"/>
              <a:ext cx="548640" cy="548640"/>
            </a:xfrm>
            <a:prstGeom prst="rect">
              <a:avLst/>
            </a:prstGeom>
          </p:spPr>
        </p:pic>
        <p:sp>
          <p:nvSpPr>
            <p:cNvPr id="17" name="TextBox 16">
              <a:extLst>
                <a:ext uri="{FF2B5EF4-FFF2-40B4-BE49-F238E27FC236}">
                  <a16:creationId xmlns:a16="http://schemas.microsoft.com/office/drawing/2014/main" id="{C23DDA84-0906-A535-3352-873978273A84}"/>
                </a:ext>
              </a:extLst>
            </p:cNvPr>
            <p:cNvSpPr txBox="1"/>
            <p:nvPr userDrawn="1"/>
          </p:nvSpPr>
          <p:spPr>
            <a:xfrm>
              <a:off x="4877370" y="2961267"/>
              <a:ext cx="1806215" cy="461665"/>
            </a:xfrm>
            <a:prstGeom prst="rect">
              <a:avLst/>
            </a:prstGeom>
            <a:noFill/>
          </p:spPr>
          <p:txBody>
            <a:bodyPr wrap="square" rtlCol="0">
              <a:spAutoFit/>
            </a:bodyPr>
            <a:lstStyle/>
            <a:p>
              <a:r>
                <a:rPr lang="en-US" sz="2400" dirty="0">
                  <a:hlinkClick r:id="rId12"/>
                </a:rPr>
                <a:t>s.c.peba</a:t>
              </a:r>
              <a:endParaRPr lang="en-US" sz="2400" dirty="0"/>
            </a:p>
          </p:txBody>
        </p:sp>
      </p:grpSp>
    </p:spTree>
    <p:extLst>
      <p:ext uri="{BB962C8B-B14F-4D97-AF65-F5344CB8AC3E}">
        <p14:creationId xmlns:p14="http://schemas.microsoft.com/office/powerpoint/2010/main" val="9291835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Disclaimer">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6" name="Rectangle 5">
            <a:extLst>
              <a:ext uri="{FF2B5EF4-FFF2-40B4-BE49-F238E27FC236}">
                <a16:creationId xmlns:a16="http://schemas.microsoft.com/office/drawing/2014/main" id="{27F27499-80F4-9839-56AF-E21DB87CC464}"/>
              </a:ext>
            </a:extLst>
          </p:cNvPr>
          <p:cNvSpPr/>
          <p:nvPr userDrawn="1"/>
        </p:nvSpPr>
        <p:spPr>
          <a:xfrm>
            <a:off x="609599" y="1611018"/>
            <a:ext cx="10972800" cy="4652556"/>
          </a:xfrm>
          <a:prstGeom prst="rect">
            <a:avLst/>
          </a:prstGeom>
        </p:spPr>
        <p:txBody>
          <a:bodyPr wrap="square">
            <a:spAutoFit/>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dirty="0">
                <a:solidFill>
                  <a:schemeClr val="tx2"/>
                </a:solidFill>
              </a:rPr>
              <a:t>This presentation does not constitute a comprehensive or binding representation of the employee benefit programs PEBA administers. The terms and conditions of the employee benefit programs PEBA administers are set out in the applicable statutes and plan documents and are subject to change. Benefits administrators and others chosen by your employer to assist you with your participation in these employee benefit programs are not agents or employees of PEBA and are not authorized to bind PEBA or make representations on behalf of PEBA. Please contact PEBA for the most current information. The language used in this presentation does not create any contractual rights or entitlements for any person.</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sz="2000" b="1" dirty="0">
                <a:solidFill>
                  <a:schemeClr val="tx2"/>
                </a:solidFill>
              </a:rPr>
              <a:t>Financial disclaimer</a:t>
            </a:r>
            <a:r>
              <a:rPr lang="en-US" sz="2000" dirty="0">
                <a:solidFill>
                  <a:schemeClr val="tx2"/>
                </a:solidFill>
              </a:rPr>
              <a:t> Personal finance, as the name implies, is a highly individualized and personal matter. The information provided in these presentations is general educational information provided to illustrate certain financial ideas and concepts. This information does not take into account your personal situation and should not be considered personal financial or investment advice. In reviewing this video, you should consider whether the information presented is appropriate for your particular needs and, where appropriate, you may wish to seek advice from a financial professional to determine what is best for your individual financial circumstances. PEBA does not make any guarantee or other promise as to any results that may be obtained from using the content of this presentation.</a:t>
            </a:r>
          </a:p>
        </p:txBody>
      </p:sp>
      <p:sp>
        <p:nvSpPr>
          <p:cNvPr id="7" name="TextBox 6">
            <a:extLst>
              <a:ext uri="{FF2B5EF4-FFF2-40B4-BE49-F238E27FC236}">
                <a16:creationId xmlns:a16="http://schemas.microsoft.com/office/drawing/2014/main" id="{84ECC850-B988-E399-A6DC-BFF24914A774}"/>
              </a:ext>
            </a:extLst>
          </p:cNvPr>
          <p:cNvSpPr txBox="1"/>
          <p:nvPr userDrawn="1"/>
        </p:nvSpPr>
        <p:spPr>
          <a:xfrm>
            <a:off x="609599" y="476550"/>
            <a:ext cx="4433455" cy="553998"/>
          </a:xfrm>
          <a:prstGeom prst="rect">
            <a:avLst/>
          </a:prstGeom>
          <a:noFill/>
        </p:spPr>
        <p:txBody>
          <a:bodyPr wrap="square" rtlCol="0" anchor="ctr">
            <a:spAutoFit/>
          </a:bodyPr>
          <a:lstStyle/>
          <a:p>
            <a:r>
              <a:rPr lang="en-US" sz="3000" b="1" dirty="0">
                <a:solidFill>
                  <a:schemeClr val="tx2"/>
                </a:solidFill>
                <a:latin typeface="Times New Roman" panose="02020603050405020304" pitchFamily="18" charset="0"/>
                <a:cs typeface="Times New Roman" panose="02020603050405020304" pitchFamily="18" charset="0"/>
              </a:rPr>
              <a:t>Disclaimers</a:t>
            </a:r>
          </a:p>
        </p:txBody>
      </p:sp>
    </p:spTree>
    <p:extLst>
      <p:ext uri="{BB962C8B-B14F-4D97-AF65-F5344CB8AC3E}">
        <p14:creationId xmlns:p14="http://schemas.microsoft.com/office/powerpoint/2010/main" val="8156219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ection divider">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63E83DF9-E00E-4BB3-A617-E96FA563FA99}"/>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336550" y="2626822"/>
            <a:ext cx="6363508" cy="2335876"/>
          </a:xfrm>
        </p:spPr>
        <p:txBody>
          <a:bodyPr anchor="ctr">
            <a:normAutofit/>
          </a:bodyPr>
          <a:lstStyle>
            <a:lvl1pPr>
              <a:defRPr sz="3000" b="1" baseline="0">
                <a:solidFill>
                  <a:schemeClr val="bg1"/>
                </a:solidFill>
                <a:latin typeface="Times New Roman" panose="02020603050405020304" pitchFamily="18" charset="0"/>
                <a:cs typeface="Times New Roman" panose="02020603050405020304" pitchFamily="18" charset="0"/>
              </a:defRPr>
            </a:lvl1pPr>
          </a:lstStyle>
          <a:p>
            <a:r>
              <a:rPr lang="en-US" dirty="0"/>
              <a:t>Click to section title</a:t>
            </a:r>
          </a:p>
        </p:txBody>
      </p:sp>
      <p:sp>
        <p:nvSpPr>
          <p:cNvPr id="10" name="Slide Number Placeholder 5"/>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8" name="Subtitle 2"/>
          <p:cNvSpPr>
            <a:spLocks noGrp="1"/>
          </p:cNvSpPr>
          <p:nvPr>
            <p:ph type="subTitle" idx="13" hasCustomPrompt="1"/>
          </p:nvPr>
        </p:nvSpPr>
        <p:spPr>
          <a:xfrm>
            <a:off x="336550" y="5311838"/>
            <a:ext cx="6105814" cy="689951"/>
          </a:xfrm>
        </p:spPr>
        <p:txBody>
          <a:bodyPr anchor="t" anchorCtr="0">
            <a:normAutofit/>
          </a:bodyPr>
          <a:lstStyle>
            <a:lvl1pPr marL="0" indent="0" algn="l">
              <a:buNone/>
              <a:defRPr sz="2000">
                <a:solidFill>
                  <a:schemeClr val="bg2">
                    <a:lumMod val="75000"/>
                  </a:schemeClr>
                </a:solidFill>
                <a:latin typeface="Times New Roman" panose="02020603050405020304" pitchFamily="18" charset="0"/>
                <a:cs typeface="Times New Roman" panose="02020603050405020304" pitchFamily="18"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Click to edit section subtitle</a:t>
            </a:r>
          </a:p>
        </p:txBody>
      </p:sp>
    </p:spTree>
    <p:extLst>
      <p:ext uri="{BB962C8B-B14F-4D97-AF65-F5344CB8AC3E}">
        <p14:creationId xmlns:p14="http://schemas.microsoft.com/office/powerpoint/2010/main" val="6907547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ne column_simpl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8FF8A359-9373-4FC2-92EF-41E6DE378A96}"/>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Slide Number Placeholder 5">
            <a:extLst>
              <a:ext uri="{FF2B5EF4-FFF2-40B4-BE49-F238E27FC236}">
                <a16:creationId xmlns:a16="http://schemas.microsoft.com/office/drawing/2014/main" id="{D19FC374-0225-08E2-22A8-245F54F23F20}"/>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2" name="Content Placeholder 2">
            <a:extLst>
              <a:ext uri="{FF2B5EF4-FFF2-40B4-BE49-F238E27FC236}">
                <a16:creationId xmlns:a16="http://schemas.microsoft.com/office/drawing/2014/main" id="{4707B9D8-B732-E833-79CA-2CF10BB91622}"/>
              </a:ext>
            </a:extLst>
          </p:cNvPr>
          <p:cNvSpPr>
            <a:spLocks noGrp="1"/>
          </p:cNvSpPr>
          <p:nvPr>
            <p:ph sz="half" idx="1" hasCustomPrompt="1"/>
          </p:nvPr>
        </p:nvSpPr>
        <p:spPr>
          <a:xfrm>
            <a:off x="609600" y="1611018"/>
            <a:ext cx="10972798" cy="4690026"/>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itle 1">
            <a:extLst>
              <a:ext uri="{FF2B5EF4-FFF2-40B4-BE49-F238E27FC236}">
                <a16:creationId xmlns:a16="http://schemas.microsoft.com/office/drawing/2014/main" id="{4D828966-E531-9197-F0E1-3A79B5C315E2}"/>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2919854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lumn_simpl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2C440424-D210-4D0E-B3A0-673BF781CDB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3" name="Content Placeholder 2"/>
          <p:cNvSpPr>
            <a:spLocks noGrp="1"/>
          </p:cNvSpPr>
          <p:nvPr>
            <p:ph sz="half" idx="1" hasCustomPrompt="1"/>
          </p:nvPr>
        </p:nvSpPr>
        <p:spPr>
          <a:xfrm>
            <a:off x="609600" y="1601044"/>
            <a:ext cx="5181600"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hasCustomPrompt="1"/>
          </p:nvPr>
        </p:nvSpPr>
        <p:spPr>
          <a:xfrm>
            <a:off x="6400800" y="1611018"/>
            <a:ext cx="5181600" cy="468005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Slide Number Placeholder 5">
            <a:extLst>
              <a:ext uri="{FF2B5EF4-FFF2-40B4-BE49-F238E27FC236}">
                <a16:creationId xmlns:a16="http://schemas.microsoft.com/office/drawing/2014/main" id="{26571F65-A9A5-4040-F1EB-909282DC42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10" name="Title 1">
            <a:extLst>
              <a:ext uri="{FF2B5EF4-FFF2-40B4-BE49-F238E27FC236}">
                <a16:creationId xmlns:a16="http://schemas.microsoft.com/office/drawing/2014/main" id="{8FB323F1-D632-3DE0-82DF-692C19B63F40}"/>
              </a:ext>
            </a:extLst>
          </p:cNvPr>
          <p:cNvSpPr>
            <a:spLocks noGrp="1"/>
          </p:cNvSpPr>
          <p:nvPr>
            <p:ph type="title" hasCustomPrompt="1"/>
          </p:nvPr>
        </p:nvSpPr>
        <p:spPr>
          <a:xfrm>
            <a:off x="609599" y="228600"/>
            <a:ext cx="10972799"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37140963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One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3" name="Content Placeholder 2"/>
          <p:cNvSpPr>
            <a:spLocks noGrp="1"/>
          </p:cNvSpPr>
          <p:nvPr>
            <p:ph idx="1" hasCustomPrompt="1"/>
          </p:nvPr>
        </p:nvSpPr>
        <p:spPr>
          <a:xfrm>
            <a:off x="609600" y="2510455"/>
            <a:ext cx="109728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31832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_block title">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Title 1"/>
          <p:cNvSpPr>
            <a:spLocks noGrp="1"/>
          </p:cNvSpPr>
          <p:nvPr>
            <p:ph type="title" hasCustomPrompt="1"/>
          </p:nvPr>
        </p:nvSpPr>
        <p:spPr>
          <a:xfrm>
            <a:off x="609600" y="228599"/>
            <a:ext cx="9598430" cy="1724899"/>
          </a:xfrm>
        </p:spPr>
        <p:txBody>
          <a:bodyPr anchor="ctr" anchorCtr="0">
            <a:normAutofit/>
          </a:bodyPr>
          <a:lstStyle>
            <a:lvl1pPr>
              <a:defRPr sz="3000" b="1">
                <a:solidFill>
                  <a:schemeClr val="bg1"/>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4" name="Content Placeholder 2">
            <a:extLst>
              <a:ext uri="{FF2B5EF4-FFF2-40B4-BE49-F238E27FC236}">
                <a16:creationId xmlns:a16="http://schemas.microsoft.com/office/drawing/2014/main" id="{E0F5FC08-2CC4-B3F1-36DF-75318075EDE8}"/>
              </a:ext>
            </a:extLst>
          </p:cNvPr>
          <p:cNvSpPr>
            <a:spLocks noGrp="1"/>
          </p:cNvSpPr>
          <p:nvPr>
            <p:ph sz="half" idx="13" hasCustomPrompt="1"/>
          </p:nvPr>
        </p:nvSpPr>
        <p:spPr>
          <a:xfrm>
            <a:off x="609600" y="2500481"/>
            <a:ext cx="5181600" cy="379059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Content Placeholder 3">
            <a:extLst>
              <a:ext uri="{FF2B5EF4-FFF2-40B4-BE49-F238E27FC236}">
                <a16:creationId xmlns:a16="http://schemas.microsoft.com/office/drawing/2014/main" id="{8762C4BE-86E3-D6D0-9618-3212B82DB396}"/>
              </a:ext>
            </a:extLst>
          </p:cNvPr>
          <p:cNvSpPr>
            <a:spLocks noGrp="1"/>
          </p:cNvSpPr>
          <p:nvPr>
            <p:ph sz="half" idx="2" hasCustomPrompt="1"/>
          </p:nvPr>
        </p:nvSpPr>
        <p:spPr>
          <a:xfrm>
            <a:off x="6400800" y="2508542"/>
            <a:ext cx="5181600" cy="3782530"/>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01443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wo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 y="3"/>
            <a:ext cx="12191996"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600" y="2917779"/>
            <a:ext cx="3912524" cy="3373294"/>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 name="Content Placeholder 3">
            <a:extLst>
              <a:ext uri="{FF2B5EF4-FFF2-40B4-BE49-F238E27FC236}">
                <a16:creationId xmlns:a16="http://schemas.microsoft.com/office/drawing/2014/main" id="{14645053-EEB2-1C18-C990-1381BD23596C}"/>
              </a:ext>
            </a:extLst>
          </p:cNvPr>
          <p:cNvSpPr>
            <a:spLocks noGrp="1"/>
          </p:cNvSpPr>
          <p:nvPr>
            <p:ph sz="half" idx="2" hasCustomPrompt="1"/>
          </p:nvPr>
        </p:nvSpPr>
        <p:spPr>
          <a:xfrm>
            <a:off x="6096000" y="2917776"/>
            <a:ext cx="5486400" cy="3373295"/>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599" y="228600"/>
            <a:ext cx="10972799" cy="2122246"/>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tx2"/>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761738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One column_blue and gray">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95D8F1E-466F-49AA-81A5-A2C1CA2EA29E}"/>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2" name="Content Placeholder 2">
            <a:extLst>
              <a:ext uri="{FF2B5EF4-FFF2-40B4-BE49-F238E27FC236}">
                <a16:creationId xmlns:a16="http://schemas.microsoft.com/office/drawing/2014/main" id="{C105F7CB-9D49-5498-E69E-2AA19D8C387B}"/>
              </a:ext>
            </a:extLst>
          </p:cNvPr>
          <p:cNvSpPr>
            <a:spLocks noGrp="1"/>
          </p:cNvSpPr>
          <p:nvPr>
            <p:ph sz="half" idx="1" hasCustomPrompt="1"/>
          </p:nvPr>
        </p:nvSpPr>
        <p:spPr>
          <a:xfrm>
            <a:off x="609599" y="2917779"/>
            <a:ext cx="5866015" cy="3373294"/>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Title 1">
            <a:extLst>
              <a:ext uri="{FF2B5EF4-FFF2-40B4-BE49-F238E27FC236}">
                <a16:creationId xmlns:a16="http://schemas.microsoft.com/office/drawing/2014/main" id="{F09D25B9-7A5D-1DC6-CAB7-1D483B095A39}"/>
              </a:ext>
            </a:extLst>
          </p:cNvPr>
          <p:cNvSpPr>
            <a:spLocks noGrp="1"/>
          </p:cNvSpPr>
          <p:nvPr>
            <p:ph type="title" hasCustomPrompt="1"/>
          </p:nvPr>
        </p:nvSpPr>
        <p:spPr>
          <a:xfrm>
            <a:off x="609600" y="228599"/>
            <a:ext cx="4702234" cy="2223655"/>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
        <p:nvSpPr>
          <p:cNvPr id="8" name="Slide Number Placeholder 5">
            <a:extLst>
              <a:ext uri="{FF2B5EF4-FFF2-40B4-BE49-F238E27FC236}">
                <a16:creationId xmlns:a16="http://schemas.microsoft.com/office/drawing/2014/main" id="{B6E9351A-D332-227C-C8BC-16022A299044}"/>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4107756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lumn_block on right">
    <p:spTree>
      <p:nvGrpSpPr>
        <p:cNvPr id="1" name=""/>
        <p:cNvGrpSpPr/>
        <p:nvPr/>
      </p:nvGrpSpPr>
      <p:grpSpPr>
        <a:xfrm>
          <a:off x="0" y="0"/>
          <a:ext cx="0" cy="0"/>
          <a:chOff x="0" y="0"/>
          <a:chExt cx="0" cy="0"/>
        </a:xfrm>
      </p:grpSpPr>
      <p:pic>
        <p:nvPicPr>
          <p:cNvPr id="7" name="Picture 6">
            <a:extLst>
              <a:ext uri="{FF2B5EF4-FFF2-40B4-BE49-F238E27FC236}">
                <a16:creationId xmlns:a16="http://schemas.microsoft.com/office/drawing/2014/main" id="{875D3039-9B0D-4456-A1DB-A81F3165AFB2}"/>
              </a:ext>
            </a:extLst>
          </p:cNvPr>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4" y="3"/>
            <a:ext cx="12191994" cy="6857997"/>
          </a:xfrm>
          <a:prstGeom prst="rect">
            <a:avLst/>
          </a:prstGeom>
        </p:spPr>
      </p:pic>
      <p:sp>
        <p:nvSpPr>
          <p:cNvPr id="5" name="Slide Number Placeholder 5">
            <a:extLst>
              <a:ext uri="{FF2B5EF4-FFF2-40B4-BE49-F238E27FC236}">
                <a16:creationId xmlns:a16="http://schemas.microsoft.com/office/drawing/2014/main" id="{D36BA443-4CAB-85FE-83E0-3C6B8B3565C9}"/>
              </a:ext>
            </a:extLst>
          </p:cNvPr>
          <p:cNvSpPr>
            <a:spLocks noGrp="1"/>
          </p:cNvSpPr>
          <p:nvPr>
            <p:ph type="sldNum" sz="quarter" idx="12"/>
          </p:nvPr>
        </p:nvSpPr>
        <p:spPr>
          <a:xfrm>
            <a:off x="11019348" y="6301044"/>
            <a:ext cx="1072896" cy="457200"/>
          </a:xfrm>
        </p:spPr>
        <p:txBody>
          <a:bodyPr/>
          <a:lstStyle>
            <a:lvl1pPr algn="ctr">
              <a:defRPr sz="1400">
                <a:solidFill>
                  <a:schemeClr val="bg1"/>
                </a:solidFill>
                <a:latin typeface="Times New Roman" panose="02020603050405020304" pitchFamily="18" charset="0"/>
                <a:cs typeface="Times New Roman" panose="02020603050405020304" pitchFamily="18" charset="0"/>
              </a:defRPr>
            </a:lvl1pPr>
          </a:lstStyle>
          <a:p>
            <a:fld id="{28024367-D536-4F59-B2ED-0E7825EDA9AF}" type="slidenum">
              <a:rPr lang="en-US" smtClean="0"/>
              <a:pPr/>
              <a:t>‹#›</a:t>
            </a:fld>
            <a:endParaRPr lang="en-US" dirty="0"/>
          </a:p>
        </p:txBody>
      </p:sp>
      <p:sp>
        <p:nvSpPr>
          <p:cNvPr id="3" name="Content Placeholder 2">
            <a:extLst>
              <a:ext uri="{FF2B5EF4-FFF2-40B4-BE49-F238E27FC236}">
                <a16:creationId xmlns:a16="http://schemas.microsoft.com/office/drawing/2014/main" id="{F14DD24C-DE62-2304-D00B-211117A25BAA}"/>
              </a:ext>
            </a:extLst>
          </p:cNvPr>
          <p:cNvSpPr>
            <a:spLocks noGrp="1"/>
          </p:cNvSpPr>
          <p:nvPr>
            <p:ph sz="half" idx="1" hasCustomPrompt="1"/>
          </p:nvPr>
        </p:nvSpPr>
        <p:spPr>
          <a:xfrm>
            <a:off x="609600" y="1601044"/>
            <a:ext cx="3338945" cy="4690027"/>
          </a:xfrm>
        </p:spPr>
        <p:txBody>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stStyle>
          <a:p>
            <a:pPr lvl="0"/>
            <a:r>
              <a:rPr lang="en-US" dirty="0"/>
              <a:t>Click to edit body text</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Content Placeholder 3">
            <a:extLst>
              <a:ext uri="{FF2B5EF4-FFF2-40B4-BE49-F238E27FC236}">
                <a16:creationId xmlns:a16="http://schemas.microsoft.com/office/drawing/2014/main" id="{81CEE227-37E8-DD22-6A0F-391DF07240AA}"/>
              </a:ext>
            </a:extLst>
          </p:cNvPr>
          <p:cNvSpPr>
            <a:spLocks noGrp="1"/>
          </p:cNvSpPr>
          <p:nvPr>
            <p:ph sz="half" idx="2" hasCustomPrompt="1"/>
          </p:nvPr>
        </p:nvSpPr>
        <p:spPr>
          <a:xfrm>
            <a:off x="9277004" y="228600"/>
            <a:ext cx="2305396" cy="6062472"/>
          </a:xfrm>
        </p:spPr>
        <p:txBody>
          <a:bodyPr/>
          <a:lstStyle>
            <a:lvl1pPr>
              <a:defRPr sz="2000">
                <a:solidFill>
                  <a:schemeClr val="bg1"/>
                </a:solidFill>
              </a:defRPr>
            </a:lvl1pPr>
            <a:lvl2pPr>
              <a:defRPr sz="1800">
                <a:solidFill>
                  <a:schemeClr val="bg1"/>
                </a:solidFill>
              </a:defRPr>
            </a:lvl2pPr>
            <a:lvl3pPr>
              <a:defRPr sz="1600">
                <a:solidFill>
                  <a:schemeClr val="bg1"/>
                </a:solidFill>
              </a:defRPr>
            </a:lvl3pPr>
            <a:lvl4pPr>
              <a:defRPr sz="1400">
                <a:solidFill>
                  <a:schemeClr val="bg1"/>
                </a:solidFill>
              </a:defRPr>
            </a:lvl4pPr>
            <a:lvl5pPr>
              <a:defRPr sz="1400">
                <a:solidFill>
                  <a:schemeClr val="bg1"/>
                </a:solidFill>
              </a:defRPr>
            </a:lvl5pPr>
          </a:lstStyle>
          <a:p>
            <a:pPr lvl="0"/>
            <a:r>
              <a:rPr lang="en-US" dirty="0"/>
              <a:t>Click to edit body text</a:t>
            </a:r>
          </a:p>
          <a:p>
            <a:pPr lvl="1"/>
            <a:r>
              <a:rPr lang="en-US" dirty="0"/>
              <a:t>Second level</a:t>
            </a:r>
          </a:p>
        </p:txBody>
      </p:sp>
      <p:sp>
        <p:nvSpPr>
          <p:cNvPr id="9" name="Title 1">
            <a:extLst>
              <a:ext uri="{FF2B5EF4-FFF2-40B4-BE49-F238E27FC236}">
                <a16:creationId xmlns:a16="http://schemas.microsoft.com/office/drawing/2014/main" id="{E64B4BAA-0DDE-4E86-7FB5-9C1C55E20744}"/>
              </a:ext>
            </a:extLst>
          </p:cNvPr>
          <p:cNvSpPr>
            <a:spLocks noGrp="1"/>
          </p:cNvSpPr>
          <p:nvPr>
            <p:ph type="title" hasCustomPrompt="1"/>
          </p:nvPr>
        </p:nvSpPr>
        <p:spPr>
          <a:xfrm>
            <a:off x="609599" y="228600"/>
            <a:ext cx="5181601" cy="1049898"/>
          </a:xfrm>
        </p:spPr>
        <p:txBody>
          <a:bodyPr anchor="ctr" anchorCtr="0">
            <a:normAutofit/>
          </a:bodyPr>
          <a:lstStyle>
            <a:lvl1pPr>
              <a:defRPr sz="3000" b="1">
                <a:solidFill>
                  <a:schemeClr val="tx2"/>
                </a:solidFill>
                <a:latin typeface="Times New Roman" panose="02020603050405020304" pitchFamily="18" charset="0"/>
                <a:cs typeface="Times New Roman" panose="02020603050405020304" pitchFamily="18" charset="0"/>
              </a:defRPr>
            </a:lvl1pPr>
          </a:lstStyle>
          <a:p>
            <a:r>
              <a:rPr lang="en-US" dirty="0"/>
              <a:t>Click to edit slide title</a:t>
            </a:r>
          </a:p>
        </p:txBody>
      </p:sp>
    </p:spTree>
    <p:extLst>
      <p:ext uri="{BB962C8B-B14F-4D97-AF65-F5344CB8AC3E}">
        <p14:creationId xmlns:p14="http://schemas.microsoft.com/office/powerpoint/2010/main" val="40579438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9"/>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4"/>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4038600" y="6356354"/>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4"/>
            <a:ext cx="2743200" cy="365125"/>
          </a:xfrm>
          <a:prstGeom prst="rect">
            <a:avLst/>
          </a:prstGeom>
        </p:spPr>
        <p:txBody>
          <a:bodyPr vert="horz" lIns="91440" tIns="45720" rIns="91440" bIns="45720" rtlCol="0" anchor="ctr"/>
          <a:lstStyle>
            <a:lvl1pPr algn="r">
              <a:defRPr sz="1400">
                <a:solidFill>
                  <a:schemeClr val="bg2">
                    <a:lumMod val="75000"/>
                  </a:schemeClr>
                </a:solidFill>
                <a:latin typeface="Tw Cen MT Condensed" panose="020B0606020104020203" pitchFamily="34" charset="0"/>
              </a:defRPr>
            </a:lvl1pPr>
          </a:lstStyle>
          <a:p>
            <a:fld id="{28024367-D536-4F59-B2ED-0E7825EDA9AF}" type="slidenum">
              <a:rPr lang="en-US" smtClean="0"/>
              <a:pPr/>
              <a:t>‹#›</a:t>
            </a:fld>
            <a:endParaRPr lang="en-US" dirty="0"/>
          </a:p>
        </p:txBody>
      </p:sp>
    </p:spTree>
    <p:extLst>
      <p:ext uri="{BB962C8B-B14F-4D97-AF65-F5344CB8AC3E}">
        <p14:creationId xmlns:p14="http://schemas.microsoft.com/office/powerpoint/2010/main" val="2681711764"/>
      </p:ext>
    </p:extLst>
  </p:cSld>
  <p:clrMap bg1="lt1" tx1="dk1" bg2="lt2" tx2="dk2" accent1="accent1" accent2="accent2" accent3="accent3" accent4="accent4" accent5="accent5" accent6="accent6" hlink="hlink" folHlink="folHlink"/>
  <p:sldLayoutIdLst>
    <p:sldLayoutId id="2147483683" r:id="rId1"/>
    <p:sldLayoutId id="2147483684" r:id="rId2"/>
    <p:sldLayoutId id="2147483692" r:id="rId3"/>
    <p:sldLayoutId id="2147483686" r:id="rId4"/>
    <p:sldLayoutId id="2147483685" r:id="rId5"/>
    <p:sldLayoutId id="2147483693" r:id="rId6"/>
    <p:sldLayoutId id="2147483687" r:id="rId7"/>
    <p:sldLayoutId id="2147483696" r:id="rId8"/>
    <p:sldLayoutId id="2147483694" r:id="rId9"/>
    <p:sldLayoutId id="2147483695" r:id="rId10"/>
    <p:sldLayoutId id="2147483688" r:id="rId11"/>
    <p:sldLayoutId id="2147483699" r:id="rId12"/>
    <p:sldLayoutId id="2147483698" r:id="rId13"/>
    <p:sldLayoutId id="2147483697" r:id="rId14"/>
  </p:sldLayoutIdLst>
  <p:hf hdr="0" ftr="0" dt="0"/>
  <p:txStyles>
    <p:titleStyle>
      <a:lvl1pPr algn="l" defTabSz="914400" rtl="0" eaLnBrk="1" latinLnBrk="0" hangingPunct="1">
        <a:lnSpc>
          <a:spcPct val="90000"/>
        </a:lnSpc>
        <a:spcBef>
          <a:spcPct val="0"/>
        </a:spcBef>
        <a:buNone/>
        <a:defRPr sz="4400" b="1"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1.xml"/><Relationship Id="rId1" Type="http://schemas.openxmlformats.org/officeDocument/2006/relationships/tags" Target="../tags/tag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8.xml"/><Relationship Id="rId1" Type="http://schemas.openxmlformats.org/officeDocument/2006/relationships/tags" Target="../tags/tag4.xml"/></Relationships>
</file>

<file path=ppt/slides/_rels/slide7.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14.xml"/><Relationship Id="rId1" Type="http://schemas.openxmlformats.org/officeDocument/2006/relationships/tags" Target="../tags/tag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6550" y="2011680"/>
            <a:ext cx="5759450" cy="2310938"/>
          </a:xfrm>
        </p:spPr>
        <p:txBody>
          <a:bodyPr/>
          <a:lstStyle/>
          <a:p>
            <a:r>
              <a:rPr lang="en-US"/>
              <a:t>Introduction</a:t>
            </a:r>
            <a:endParaRPr lang="en-US" dirty="0"/>
          </a:p>
        </p:txBody>
      </p:sp>
      <p:sp>
        <p:nvSpPr>
          <p:cNvPr id="3" name="Subtitle 2"/>
          <p:cNvSpPr>
            <a:spLocks noGrp="1"/>
          </p:cNvSpPr>
          <p:nvPr>
            <p:ph type="subTitle" idx="1"/>
          </p:nvPr>
        </p:nvSpPr>
        <p:spPr>
          <a:xfrm>
            <a:off x="336550" y="4663456"/>
            <a:ext cx="3304425" cy="1803862"/>
          </a:xfrm>
        </p:spPr>
        <p:txBody>
          <a:bodyPr/>
          <a:lstStyle/>
          <a:p>
            <a:r>
              <a:rPr lang="en-US" dirty="0"/>
              <a:t>Get Set for Retirement</a:t>
            </a:r>
          </a:p>
          <a:p>
            <a:r>
              <a:rPr lang="en-US" dirty="0"/>
              <a:t>Preretirement</a:t>
            </a:r>
          </a:p>
          <a:p>
            <a:r>
              <a:rPr lang="en-US" dirty="0"/>
              <a:t>Fiscal year 2026</a:t>
            </a:r>
          </a:p>
        </p:txBody>
      </p:sp>
    </p:spTree>
    <p:custDataLst>
      <p:tags r:id="rId1"/>
    </p:custDataLst>
    <p:extLst>
      <p:ext uri="{BB962C8B-B14F-4D97-AF65-F5344CB8AC3E}">
        <p14:creationId xmlns:p14="http://schemas.microsoft.com/office/powerpoint/2010/main" val="35673626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8155187-4667-54C3-8414-1B17C4058FBB}"/>
              </a:ext>
            </a:extLst>
          </p:cNvPr>
          <p:cNvSpPr>
            <a:spLocks noGrp="1"/>
          </p:cNvSpPr>
          <p:nvPr>
            <p:ph type="sldNum" sz="quarter" idx="12"/>
          </p:nvPr>
        </p:nvSpPr>
        <p:spPr/>
        <p:txBody>
          <a:bodyPr/>
          <a:lstStyle/>
          <a:p>
            <a:fld id="{28024367-D536-4F59-B2ED-0E7825EDA9AF}" type="slidenum">
              <a:rPr lang="en-US" smtClean="0"/>
              <a:pPr/>
              <a:t>2</a:t>
            </a:fld>
            <a:endParaRPr lang="en-US" dirty="0"/>
          </a:p>
        </p:txBody>
      </p:sp>
      <p:sp>
        <p:nvSpPr>
          <p:cNvPr id="3" name="Content Placeholder 2">
            <a:extLst>
              <a:ext uri="{FF2B5EF4-FFF2-40B4-BE49-F238E27FC236}">
                <a16:creationId xmlns:a16="http://schemas.microsoft.com/office/drawing/2014/main" id="{5934C9EE-1A3C-FFE7-3A4B-F6C67D11F905}"/>
              </a:ext>
            </a:extLst>
          </p:cNvPr>
          <p:cNvSpPr>
            <a:spLocks noGrp="1"/>
          </p:cNvSpPr>
          <p:nvPr>
            <p:ph sz="half" idx="1"/>
          </p:nvPr>
        </p:nvSpPr>
        <p:spPr/>
        <p:txBody>
          <a:bodyPr/>
          <a:lstStyle/>
          <a:p>
            <a:r>
              <a:rPr lang="en-US" dirty="0"/>
              <a:t>When can I retire?</a:t>
            </a:r>
          </a:p>
          <a:p>
            <a:r>
              <a:rPr lang="en-US" dirty="0"/>
              <a:t>When should I retire?</a:t>
            </a:r>
          </a:p>
          <a:p>
            <a:r>
              <a:rPr lang="en-US" dirty="0"/>
              <a:t>Do I plan to work after retirement?</a:t>
            </a:r>
          </a:p>
          <a:p>
            <a:r>
              <a:rPr lang="en-US" dirty="0"/>
              <a:t>When will I begin drawing Social Security?</a:t>
            </a:r>
          </a:p>
          <a:p>
            <a:r>
              <a:rPr lang="en-US" dirty="0"/>
              <a:t>How will health care costs impact my retirement? </a:t>
            </a:r>
          </a:p>
          <a:p>
            <a:r>
              <a:rPr lang="en-US" dirty="0"/>
              <a:t>Am I mentally and financially ready?</a:t>
            </a:r>
          </a:p>
        </p:txBody>
      </p:sp>
      <p:sp>
        <p:nvSpPr>
          <p:cNvPr id="5" name="Title 4">
            <a:extLst>
              <a:ext uri="{FF2B5EF4-FFF2-40B4-BE49-F238E27FC236}">
                <a16:creationId xmlns:a16="http://schemas.microsoft.com/office/drawing/2014/main" id="{9FA3C962-A893-0EDA-25EF-4DA02432F6D5}"/>
              </a:ext>
            </a:extLst>
          </p:cNvPr>
          <p:cNvSpPr>
            <a:spLocks noGrp="1"/>
          </p:cNvSpPr>
          <p:nvPr>
            <p:ph type="title"/>
          </p:nvPr>
        </p:nvSpPr>
        <p:spPr/>
        <p:txBody>
          <a:bodyPr/>
          <a:lstStyle/>
          <a:p>
            <a:r>
              <a:rPr lang="en-US" dirty="0"/>
              <a:t>Critical decision-making time</a:t>
            </a:r>
          </a:p>
        </p:txBody>
      </p:sp>
    </p:spTree>
    <p:extLst>
      <p:ext uri="{BB962C8B-B14F-4D97-AF65-F5344CB8AC3E}">
        <p14:creationId xmlns:p14="http://schemas.microsoft.com/office/powerpoint/2010/main" val="22049453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80E75AE-B560-D0CB-FCFE-F15787BB75E1}"/>
              </a:ext>
            </a:extLst>
          </p:cNvPr>
          <p:cNvSpPr>
            <a:spLocks noGrp="1"/>
          </p:cNvSpPr>
          <p:nvPr>
            <p:ph sz="half" idx="1"/>
          </p:nvPr>
        </p:nvSpPr>
        <p:spPr/>
        <p:txBody>
          <a:bodyPr/>
          <a:lstStyle/>
          <a:p>
            <a:r>
              <a:rPr lang="en-US" dirty="0"/>
              <a:t>Most major life-changing events, such as marriage or divorce, involve an ongoing process of emotional adjustment.</a:t>
            </a:r>
          </a:p>
          <a:p>
            <a:r>
              <a:rPr lang="en-US" dirty="0"/>
              <a:t>Retirement is no exception.</a:t>
            </a:r>
          </a:p>
          <a:p>
            <a:r>
              <a:rPr lang="en-US" dirty="0"/>
              <a:t>The emotional and psychological aspects of retirement have remained largely unexplored until recently.</a:t>
            </a:r>
          </a:p>
        </p:txBody>
      </p:sp>
      <p:sp>
        <p:nvSpPr>
          <p:cNvPr id="3" name="Title 2">
            <a:extLst>
              <a:ext uri="{FF2B5EF4-FFF2-40B4-BE49-F238E27FC236}">
                <a16:creationId xmlns:a16="http://schemas.microsoft.com/office/drawing/2014/main" id="{73FEDDF9-95F2-5BA1-63E1-74548CAFD83C}"/>
              </a:ext>
            </a:extLst>
          </p:cNvPr>
          <p:cNvSpPr>
            <a:spLocks noGrp="1"/>
          </p:cNvSpPr>
          <p:nvPr>
            <p:ph type="title"/>
          </p:nvPr>
        </p:nvSpPr>
        <p:spPr/>
        <p:txBody>
          <a:bodyPr/>
          <a:lstStyle/>
          <a:p>
            <a:r>
              <a:rPr lang="en-US" dirty="0"/>
              <a:t>Emotional preparedness</a:t>
            </a:r>
          </a:p>
        </p:txBody>
      </p:sp>
      <p:sp>
        <p:nvSpPr>
          <p:cNvPr id="4" name="Slide Number Placeholder 3">
            <a:extLst>
              <a:ext uri="{FF2B5EF4-FFF2-40B4-BE49-F238E27FC236}">
                <a16:creationId xmlns:a16="http://schemas.microsoft.com/office/drawing/2014/main" id="{A9C80E5C-A7F7-9DCE-5A8E-E55A0FAD1AB9}"/>
              </a:ext>
            </a:extLst>
          </p:cNvPr>
          <p:cNvSpPr>
            <a:spLocks noGrp="1"/>
          </p:cNvSpPr>
          <p:nvPr>
            <p:ph type="sldNum" sz="quarter" idx="12"/>
          </p:nvPr>
        </p:nvSpPr>
        <p:spPr/>
        <p:txBody>
          <a:bodyPr/>
          <a:lstStyle/>
          <a:p>
            <a:fld id="{28024367-D536-4F59-B2ED-0E7825EDA9AF}" type="slidenum">
              <a:rPr lang="en-US" smtClean="0"/>
              <a:pPr/>
              <a:t>3</a:t>
            </a:fld>
            <a:endParaRPr lang="en-US" dirty="0"/>
          </a:p>
        </p:txBody>
      </p:sp>
    </p:spTree>
    <p:extLst>
      <p:ext uri="{BB962C8B-B14F-4D97-AF65-F5344CB8AC3E}">
        <p14:creationId xmlns:p14="http://schemas.microsoft.com/office/powerpoint/2010/main" val="22426821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947C90E-E9D3-61AB-2352-A3ED349BA4D6}"/>
              </a:ext>
            </a:extLst>
          </p:cNvPr>
          <p:cNvSpPr>
            <a:spLocks noGrp="1"/>
          </p:cNvSpPr>
          <p:nvPr>
            <p:ph type="sldNum" sz="quarter" idx="12"/>
          </p:nvPr>
        </p:nvSpPr>
        <p:spPr>
          <a:xfrm>
            <a:off x="11019348" y="6301044"/>
            <a:ext cx="1072896" cy="457200"/>
          </a:xfrm>
        </p:spPr>
        <p:txBody>
          <a:bodyPr/>
          <a:lstStyle/>
          <a:p>
            <a:fld id="{28024367-D536-4F59-B2ED-0E7825EDA9AF}" type="slidenum">
              <a:rPr lang="en-US" smtClean="0"/>
              <a:pPr/>
              <a:t>4</a:t>
            </a:fld>
            <a:endParaRPr lang="en-US" dirty="0"/>
          </a:p>
        </p:txBody>
      </p:sp>
      <p:sp>
        <p:nvSpPr>
          <p:cNvPr id="6" name="Title 5">
            <a:extLst>
              <a:ext uri="{FF2B5EF4-FFF2-40B4-BE49-F238E27FC236}">
                <a16:creationId xmlns:a16="http://schemas.microsoft.com/office/drawing/2014/main" id="{8FF48648-142F-66A3-E9C0-9B416DA3F20D}"/>
              </a:ext>
            </a:extLst>
          </p:cNvPr>
          <p:cNvSpPr>
            <a:spLocks noGrp="1"/>
          </p:cNvSpPr>
          <p:nvPr>
            <p:ph type="title"/>
          </p:nvPr>
        </p:nvSpPr>
        <p:spPr>
          <a:xfrm>
            <a:off x="609599" y="228600"/>
            <a:ext cx="10972799" cy="1049898"/>
          </a:xfrm>
        </p:spPr>
        <p:txBody>
          <a:bodyPr/>
          <a:lstStyle/>
          <a:p>
            <a:r>
              <a:rPr lang="en-US" dirty="0"/>
              <a:t>Six stages of retirement process</a:t>
            </a:r>
            <a:r>
              <a:rPr lang="en-US" baseline="30000" dirty="0"/>
              <a:t>1</a:t>
            </a:r>
            <a:endParaRPr lang="en-US" dirty="0"/>
          </a:p>
        </p:txBody>
      </p:sp>
      <p:grpSp>
        <p:nvGrpSpPr>
          <p:cNvPr id="18" name="Group 17">
            <a:extLst>
              <a:ext uri="{FF2B5EF4-FFF2-40B4-BE49-F238E27FC236}">
                <a16:creationId xmlns:a16="http://schemas.microsoft.com/office/drawing/2014/main" id="{10944F85-3AAD-D41B-C5BA-38684DC43526}"/>
              </a:ext>
            </a:extLst>
          </p:cNvPr>
          <p:cNvGrpSpPr/>
          <p:nvPr/>
        </p:nvGrpSpPr>
        <p:grpSpPr>
          <a:xfrm>
            <a:off x="4861558" y="1619241"/>
            <a:ext cx="2468880" cy="1554480"/>
            <a:chOff x="3351845" y="2237644"/>
            <a:chExt cx="2011681" cy="2926080"/>
          </a:xfrm>
        </p:grpSpPr>
        <p:sp>
          <p:nvSpPr>
            <p:cNvPr id="8" name="Google Shape;418;p21">
              <a:extLst>
                <a:ext uri="{FF2B5EF4-FFF2-40B4-BE49-F238E27FC236}">
                  <a16:creationId xmlns:a16="http://schemas.microsoft.com/office/drawing/2014/main" id="{2C00D6B6-6A84-3645-0954-E76D4F0D5355}"/>
                </a:ext>
              </a:extLst>
            </p:cNvPr>
            <p:cNvSpPr txBox="1"/>
            <p:nvPr/>
          </p:nvSpPr>
          <p:spPr>
            <a:xfrm>
              <a:off x="3351845" y="2237644"/>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The big day:</a:t>
              </a:r>
            </a:p>
            <a:p>
              <a:pPr algn="ctr"/>
              <a:r>
                <a:rPr lang="en-US" sz="2000" dirty="0">
                  <a:solidFill>
                    <a:schemeClr val="tx2"/>
                  </a:solidFill>
                  <a:ea typeface="Roboto"/>
                  <a:cs typeface="Roboto"/>
                  <a:sym typeface="Roboto"/>
                </a:rPr>
                <a:t>Smiles, handshakes and farewells</a:t>
              </a:r>
            </a:p>
          </p:txBody>
        </p:sp>
        <p:sp>
          <p:nvSpPr>
            <p:cNvPr id="11" name="Google Shape;416;p21">
              <a:extLst>
                <a:ext uri="{FF2B5EF4-FFF2-40B4-BE49-F238E27FC236}">
                  <a16:creationId xmlns:a16="http://schemas.microsoft.com/office/drawing/2014/main" id="{58C4F070-30F5-F623-6643-F50B13356F08}"/>
                </a:ext>
              </a:extLst>
            </p:cNvPr>
            <p:cNvSpPr/>
            <p:nvPr/>
          </p:nvSpPr>
          <p:spPr>
            <a:xfrm rot="10800000" flipH="1">
              <a:off x="3351846" y="2237644"/>
              <a:ext cx="201168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grpSp>
        <p:nvGrpSpPr>
          <p:cNvPr id="19" name="Group 18">
            <a:extLst>
              <a:ext uri="{FF2B5EF4-FFF2-40B4-BE49-F238E27FC236}">
                <a16:creationId xmlns:a16="http://schemas.microsoft.com/office/drawing/2014/main" id="{899351C8-B472-6203-4B91-A449107F219A}"/>
              </a:ext>
            </a:extLst>
          </p:cNvPr>
          <p:cNvGrpSpPr/>
          <p:nvPr/>
        </p:nvGrpSpPr>
        <p:grpSpPr>
          <a:xfrm>
            <a:off x="8595361" y="1618209"/>
            <a:ext cx="2468880" cy="1554480"/>
            <a:chOff x="6094091" y="2236612"/>
            <a:chExt cx="2011680" cy="2926080"/>
          </a:xfrm>
        </p:grpSpPr>
        <p:sp>
          <p:nvSpPr>
            <p:cNvPr id="9" name="Google Shape;418;p21">
              <a:extLst>
                <a:ext uri="{FF2B5EF4-FFF2-40B4-BE49-F238E27FC236}">
                  <a16:creationId xmlns:a16="http://schemas.microsoft.com/office/drawing/2014/main" id="{81A083B2-3216-E075-C5BF-C6E85C4A0BDB}"/>
                </a:ext>
              </a:extLst>
            </p:cNvPr>
            <p:cNvSpPr txBox="1"/>
            <p:nvPr/>
          </p:nvSpPr>
          <p:spPr>
            <a:xfrm>
              <a:off x="6094091"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Honeymoon phase:</a:t>
              </a:r>
              <a:r>
                <a:rPr lang="en-US" sz="2000" dirty="0">
                  <a:solidFill>
                    <a:schemeClr val="tx2"/>
                  </a:solidFill>
                  <a:ea typeface="Roboto"/>
                  <a:cs typeface="Roboto"/>
                  <a:sym typeface="Roboto"/>
                </a:rPr>
                <a:t> I’m free!</a:t>
              </a:r>
            </a:p>
          </p:txBody>
        </p:sp>
        <p:sp>
          <p:nvSpPr>
            <p:cNvPr id="12" name="Google Shape;416;p21">
              <a:extLst>
                <a:ext uri="{FF2B5EF4-FFF2-40B4-BE49-F238E27FC236}">
                  <a16:creationId xmlns:a16="http://schemas.microsoft.com/office/drawing/2014/main" id="{D5C4B4E2-7665-FEA0-2919-14CA8858B257}"/>
                </a:ext>
              </a:extLst>
            </p:cNvPr>
            <p:cNvSpPr/>
            <p:nvPr/>
          </p:nvSpPr>
          <p:spPr>
            <a:xfrm rot="10800000" flipH="1">
              <a:off x="6094091" y="2236612"/>
              <a:ext cx="20116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grpSp>
        <p:nvGrpSpPr>
          <p:cNvPr id="17" name="Group 16">
            <a:extLst>
              <a:ext uri="{FF2B5EF4-FFF2-40B4-BE49-F238E27FC236}">
                <a16:creationId xmlns:a16="http://schemas.microsoft.com/office/drawing/2014/main" id="{11D191F5-6C2D-35D4-5294-D57F4AF30D2E}"/>
              </a:ext>
            </a:extLst>
          </p:cNvPr>
          <p:cNvGrpSpPr/>
          <p:nvPr/>
        </p:nvGrpSpPr>
        <p:grpSpPr>
          <a:xfrm>
            <a:off x="1127759" y="1618209"/>
            <a:ext cx="2468880" cy="1554480"/>
            <a:chOff x="609599" y="2236612"/>
            <a:chExt cx="2011680" cy="2926080"/>
          </a:xfrm>
        </p:grpSpPr>
        <p:sp>
          <p:nvSpPr>
            <p:cNvPr id="10" name="Google Shape;418;p21">
              <a:extLst>
                <a:ext uri="{FF2B5EF4-FFF2-40B4-BE49-F238E27FC236}">
                  <a16:creationId xmlns:a16="http://schemas.microsoft.com/office/drawing/2014/main" id="{1CE032CD-EEA9-5687-8A20-A5EA0A0D7096}"/>
                </a:ext>
              </a:extLst>
            </p:cNvPr>
            <p:cNvSpPr txBox="1"/>
            <p:nvPr/>
          </p:nvSpPr>
          <p:spPr>
            <a:xfrm>
              <a:off x="609599"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rPr>
                <a:t>Preretirement:</a:t>
              </a:r>
              <a:r>
                <a:rPr lang="en-US" sz="2000" dirty="0">
                  <a:solidFill>
                    <a:schemeClr val="tx2"/>
                  </a:solidFill>
                </a:rPr>
                <a:t> Planning</a:t>
              </a:r>
            </a:p>
          </p:txBody>
        </p:sp>
        <p:sp>
          <p:nvSpPr>
            <p:cNvPr id="13" name="Google Shape;416;p21">
              <a:extLst>
                <a:ext uri="{FF2B5EF4-FFF2-40B4-BE49-F238E27FC236}">
                  <a16:creationId xmlns:a16="http://schemas.microsoft.com/office/drawing/2014/main" id="{C7F37B75-BAFC-7B3F-6EDA-FD0738256CE8}"/>
                </a:ext>
              </a:extLst>
            </p:cNvPr>
            <p:cNvSpPr/>
            <p:nvPr/>
          </p:nvSpPr>
          <p:spPr>
            <a:xfrm rot="10800000" flipH="1">
              <a:off x="609599" y="2236612"/>
              <a:ext cx="20116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
        <p:nvSpPr>
          <p:cNvPr id="14" name="Arrow: Right 13">
            <a:extLst>
              <a:ext uri="{FF2B5EF4-FFF2-40B4-BE49-F238E27FC236}">
                <a16:creationId xmlns:a16="http://schemas.microsoft.com/office/drawing/2014/main" id="{0D057165-D24B-1694-C69E-5B76A0F8FD64}"/>
              </a:ext>
            </a:extLst>
          </p:cNvPr>
          <p:cNvSpPr/>
          <p:nvPr/>
        </p:nvSpPr>
        <p:spPr>
          <a:xfrm>
            <a:off x="4000496" y="2465950"/>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Arrow: Right 14">
            <a:extLst>
              <a:ext uri="{FF2B5EF4-FFF2-40B4-BE49-F238E27FC236}">
                <a16:creationId xmlns:a16="http://schemas.microsoft.com/office/drawing/2014/main" id="{CEAC5C1C-86E8-838A-B4ED-601DEECD4765}"/>
              </a:ext>
            </a:extLst>
          </p:cNvPr>
          <p:cNvSpPr/>
          <p:nvPr/>
        </p:nvSpPr>
        <p:spPr>
          <a:xfrm>
            <a:off x="7734298" y="2465949"/>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499E3897-E184-4F5C-7913-A45B559BF76F}"/>
              </a:ext>
            </a:extLst>
          </p:cNvPr>
          <p:cNvSpPr/>
          <p:nvPr/>
        </p:nvSpPr>
        <p:spPr>
          <a:xfrm>
            <a:off x="609599" y="6054823"/>
            <a:ext cx="8229598" cy="246221"/>
          </a:xfrm>
          <a:prstGeom prst="rect">
            <a:avLst/>
          </a:prstGeom>
        </p:spPr>
        <p:txBody>
          <a:bodyPr wrap="square">
            <a:spAutoFit/>
          </a:bodyPr>
          <a:lstStyle/>
          <a:p>
            <a:r>
              <a:rPr lang="en-US" sz="1000" baseline="30000" dirty="0">
                <a:solidFill>
                  <a:schemeClr val="tx2"/>
                </a:solidFill>
              </a:rPr>
              <a:t>1</a:t>
            </a:r>
            <a:r>
              <a:rPr lang="en-US" sz="1000" dirty="0">
                <a:solidFill>
                  <a:schemeClr val="tx2"/>
                </a:solidFill>
              </a:rPr>
              <a:t>https://www.investopedia.com/articles/retirement/07/sixstages.asp</a:t>
            </a:r>
          </a:p>
        </p:txBody>
      </p:sp>
      <p:grpSp>
        <p:nvGrpSpPr>
          <p:cNvPr id="21" name="Group 20">
            <a:extLst>
              <a:ext uri="{FF2B5EF4-FFF2-40B4-BE49-F238E27FC236}">
                <a16:creationId xmlns:a16="http://schemas.microsoft.com/office/drawing/2014/main" id="{B97AD793-EE80-70F8-17C9-1F5ED41412D0}"/>
              </a:ext>
            </a:extLst>
          </p:cNvPr>
          <p:cNvGrpSpPr/>
          <p:nvPr/>
        </p:nvGrpSpPr>
        <p:grpSpPr>
          <a:xfrm>
            <a:off x="8595361" y="4159600"/>
            <a:ext cx="2468880" cy="1554480"/>
            <a:chOff x="3351845" y="2237644"/>
            <a:chExt cx="2011681" cy="2926080"/>
          </a:xfrm>
        </p:grpSpPr>
        <p:sp>
          <p:nvSpPr>
            <p:cNvPr id="22" name="Google Shape;418;p21">
              <a:extLst>
                <a:ext uri="{FF2B5EF4-FFF2-40B4-BE49-F238E27FC236}">
                  <a16:creationId xmlns:a16="http://schemas.microsoft.com/office/drawing/2014/main" id="{1BCA2CC8-ACD2-E405-203B-14DA8CFB8BA0}"/>
                </a:ext>
              </a:extLst>
            </p:cNvPr>
            <p:cNvSpPr txBox="1"/>
            <p:nvPr/>
          </p:nvSpPr>
          <p:spPr>
            <a:xfrm>
              <a:off x="3351845" y="2237644"/>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Disenchantment:</a:t>
              </a:r>
            </a:p>
            <a:p>
              <a:pPr algn="ctr"/>
              <a:r>
                <a:rPr lang="en-US" sz="2000" dirty="0">
                  <a:solidFill>
                    <a:schemeClr val="tx2"/>
                  </a:solidFill>
                  <a:ea typeface="Roboto"/>
                  <a:cs typeface="Roboto"/>
                  <a:sym typeface="Roboto"/>
                </a:rPr>
                <a:t>So, this is it?</a:t>
              </a:r>
            </a:p>
          </p:txBody>
        </p:sp>
        <p:sp>
          <p:nvSpPr>
            <p:cNvPr id="24" name="Google Shape;416;p21">
              <a:extLst>
                <a:ext uri="{FF2B5EF4-FFF2-40B4-BE49-F238E27FC236}">
                  <a16:creationId xmlns:a16="http://schemas.microsoft.com/office/drawing/2014/main" id="{F2E334FF-A21E-5332-9C6A-CBCE964A46ED}"/>
                </a:ext>
              </a:extLst>
            </p:cNvPr>
            <p:cNvSpPr/>
            <p:nvPr/>
          </p:nvSpPr>
          <p:spPr>
            <a:xfrm rot="10800000" flipH="1">
              <a:off x="3351846" y="2237644"/>
              <a:ext cx="201168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
        <p:nvSpPr>
          <p:cNvPr id="25" name="Arrow: Right 24">
            <a:extLst>
              <a:ext uri="{FF2B5EF4-FFF2-40B4-BE49-F238E27FC236}">
                <a16:creationId xmlns:a16="http://schemas.microsoft.com/office/drawing/2014/main" id="{D00311F4-E8AD-F5F1-418E-FD662AAD1FFF}"/>
              </a:ext>
            </a:extLst>
          </p:cNvPr>
          <p:cNvSpPr/>
          <p:nvPr/>
        </p:nvSpPr>
        <p:spPr>
          <a:xfrm rot="5400000">
            <a:off x="9601199" y="3508046"/>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6" name="Group 25">
            <a:extLst>
              <a:ext uri="{FF2B5EF4-FFF2-40B4-BE49-F238E27FC236}">
                <a16:creationId xmlns:a16="http://schemas.microsoft.com/office/drawing/2014/main" id="{4182D186-CE07-093C-164A-4924F024DB9F}"/>
              </a:ext>
            </a:extLst>
          </p:cNvPr>
          <p:cNvGrpSpPr/>
          <p:nvPr/>
        </p:nvGrpSpPr>
        <p:grpSpPr>
          <a:xfrm>
            <a:off x="4861557" y="4159600"/>
            <a:ext cx="2468880" cy="1554480"/>
            <a:chOff x="6094091" y="2236612"/>
            <a:chExt cx="2011680" cy="2926080"/>
          </a:xfrm>
        </p:grpSpPr>
        <p:sp>
          <p:nvSpPr>
            <p:cNvPr id="27" name="Google Shape;418;p21">
              <a:extLst>
                <a:ext uri="{FF2B5EF4-FFF2-40B4-BE49-F238E27FC236}">
                  <a16:creationId xmlns:a16="http://schemas.microsoft.com/office/drawing/2014/main" id="{5125EDAE-AE9E-F314-49AC-630124F171CF}"/>
                </a:ext>
              </a:extLst>
            </p:cNvPr>
            <p:cNvSpPr txBox="1"/>
            <p:nvPr/>
          </p:nvSpPr>
          <p:spPr>
            <a:xfrm>
              <a:off x="6094091" y="2236612"/>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Reorientation:</a:t>
              </a:r>
            </a:p>
            <a:p>
              <a:pPr algn="ctr"/>
              <a:r>
                <a:rPr lang="en-US" sz="2000" dirty="0">
                  <a:solidFill>
                    <a:schemeClr val="tx2"/>
                  </a:solidFill>
                  <a:ea typeface="Roboto"/>
                  <a:cs typeface="Roboto"/>
                  <a:sym typeface="Roboto"/>
                </a:rPr>
                <a:t>Building a new identity</a:t>
              </a:r>
            </a:p>
          </p:txBody>
        </p:sp>
        <p:sp>
          <p:nvSpPr>
            <p:cNvPr id="28" name="Google Shape;416;p21">
              <a:extLst>
                <a:ext uri="{FF2B5EF4-FFF2-40B4-BE49-F238E27FC236}">
                  <a16:creationId xmlns:a16="http://schemas.microsoft.com/office/drawing/2014/main" id="{406007D8-2AA7-A551-5325-B5A64195A6F9}"/>
                </a:ext>
              </a:extLst>
            </p:cNvPr>
            <p:cNvSpPr/>
            <p:nvPr/>
          </p:nvSpPr>
          <p:spPr>
            <a:xfrm rot="10800000" flipH="1">
              <a:off x="6094091" y="2236612"/>
              <a:ext cx="2011680" cy="2926080"/>
            </a:xfrm>
            <a:prstGeom prst="round2SameRect">
              <a:avLst>
                <a:gd name="adj1" fmla="val 0"/>
                <a:gd name="adj2" fmla="val 0"/>
              </a:avLst>
            </a:prstGeom>
            <a:noFill/>
            <a:ln w="38100" cap="flat" cmpd="sng">
              <a:solidFill>
                <a:schemeClr val="accent5"/>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grpSp>
        <p:nvGrpSpPr>
          <p:cNvPr id="29" name="Group 28">
            <a:extLst>
              <a:ext uri="{FF2B5EF4-FFF2-40B4-BE49-F238E27FC236}">
                <a16:creationId xmlns:a16="http://schemas.microsoft.com/office/drawing/2014/main" id="{5E9054AC-B54A-3BCA-B1C5-D93B4064222F}"/>
              </a:ext>
            </a:extLst>
          </p:cNvPr>
          <p:cNvGrpSpPr/>
          <p:nvPr/>
        </p:nvGrpSpPr>
        <p:grpSpPr>
          <a:xfrm>
            <a:off x="1127751" y="4159600"/>
            <a:ext cx="2468880" cy="1554480"/>
            <a:chOff x="3351845" y="2237644"/>
            <a:chExt cx="2011681" cy="2926080"/>
          </a:xfrm>
        </p:grpSpPr>
        <p:sp>
          <p:nvSpPr>
            <p:cNvPr id="30" name="Google Shape;418;p21">
              <a:extLst>
                <a:ext uri="{FF2B5EF4-FFF2-40B4-BE49-F238E27FC236}">
                  <a16:creationId xmlns:a16="http://schemas.microsoft.com/office/drawing/2014/main" id="{519C3735-2A32-0117-4BC7-DF7ABE1BC992}"/>
                </a:ext>
              </a:extLst>
            </p:cNvPr>
            <p:cNvSpPr txBox="1"/>
            <p:nvPr/>
          </p:nvSpPr>
          <p:spPr>
            <a:xfrm>
              <a:off x="3351845" y="2237644"/>
              <a:ext cx="2011680" cy="2926080"/>
            </a:xfrm>
            <a:prstGeom prst="rect">
              <a:avLst/>
            </a:prstGeom>
            <a:noFill/>
            <a:ln>
              <a:noFill/>
            </a:ln>
          </p:spPr>
          <p:txBody>
            <a:bodyPr spcFirstLastPara="1" wrap="square" lIns="91425" tIns="91425" rIns="91425" bIns="91425" anchor="ctr" anchorCtr="0">
              <a:noAutofit/>
            </a:bodyPr>
            <a:lstStyle/>
            <a:p>
              <a:pPr algn="ctr"/>
              <a:r>
                <a:rPr lang="en-US" sz="2000" b="1" dirty="0">
                  <a:solidFill>
                    <a:schemeClr val="tx2"/>
                  </a:solidFill>
                  <a:ea typeface="Roboto"/>
                  <a:cs typeface="Roboto"/>
                  <a:sym typeface="Roboto"/>
                </a:rPr>
                <a:t>Routine:</a:t>
              </a:r>
            </a:p>
            <a:p>
              <a:pPr algn="ctr"/>
              <a:r>
                <a:rPr lang="en-US" sz="2000" dirty="0">
                  <a:solidFill>
                    <a:schemeClr val="tx2"/>
                  </a:solidFill>
                  <a:ea typeface="Roboto"/>
                  <a:cs typeface="Roboto"/>
                  <a:sym typeface="Roboto"/>
                </a:rPr>
                <a:t>Moving on</a:t>
              </a:r>
            </a:p>
          </p:txBody>
        </p:sp>
        <p:sp>
          <p:nvSpPr>
            <p:cNvPr id="31" name="Google Shape;416;p21">
              <a:extLst>
                <a:ext uri="{FF2B5EF4-FFF2-40B4-BE49-F238E27FC236}">
                  <a16:creationId xmlns:a16="http://schemas.microsoft.com/office/drawing/2014/main" id="{C399A470-64CF-0E04-4BB6-DA705C928EAD}"/>
                </a:ext>
              </a:extLst>
            </p:cNvPr>
            <p:cNvSpPr/>
            <p:nvPr/>
          </p:nvSpPr>
          <p:spPr>
            <a:xfrm rot="10800000" flipH="1">
              <a:off x="3351846" y="2237644"/>
              <a:ext cx="2011680" cy="2926080"/>
            </a:xfrm>
            <a:prstGeom prst="round2SameRect">
              <a:avLst>
                <a:gd name="adj1" fmla="val 0"/>
                <a:gd name="adj2" fmla="val 0"/>
              </a:avLst>
            </a:prstGeom>
            <a:noFill/>
            <a:ln w="38100" cap="flat" cmpd="sng">
              <a:solidFill>
                <a:schemeClr val="tx1"/>
              </a:solidFill>
              <a:prstDash val="solid"/>
              <a:round/>
              <a:headEnd type="none" w="sm" len="sm"/>
              <a:tailEnd type="none" w="sm" len="sm"/>
            </a:ln>
          </p:spPr>
          <p:txBody>
            <a:bodyPr spcFirstLastPara="1" wrap="square" lIns="91425" tIns="91425" rIns="91425" bIns="91425" anchor="ctr" anchorCtr="0">
              <a:noAutofit/>
            </a:bodyPr>
            <a:lstStyle/>
            <a:p>
              <a:pPr algn="ctr"/>
              <a:endParaRPr dirty="0"/>
            </a:p>
          </p:txBody>
        </p:sp>
      </p:grpSp>
      <p:sp>
        <p:nvSpPr>
          <p:cNvPr id="32" name="Arrow: Right 31">
            <a:extLst>
              <a:ext uri="{FF2B5EF4-FFF2-40B4-BE49-F238E27FC236}">
                <a16:creationId xmlns:a16="http://schemas.microsoft.com/office/drawing/2014/main" id="{D7FC6390-B4FA-C8FA-AEF7-225C9ACF7E0F}"/>
              </a:ext>
            </a:extLst>
          </p:cNvPr>
          <p:cNvSpPr/>
          <p:nvPr/>
        </p:nvSpPr>
        <p:spPr>
          <a:xfrm flipH="1" flipV="1">
            <a:off x="4000492" y="4780949"/>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row: Right 32">
            <a:extLst>
              <a:ext uri="{FF2B5EF4-FFF2-40B4-BE49-F238E27FC236}">
                <a16:creationId xmlns:a16="http://schemas.microsoft.com/office/drawing/2014/main" id="{F2C853BB-6138-5EAE-8751-C485243DCC7B}"/>
              </a:ext>
            </a:extLst>
          </p:cNvPr>
          <p:cNvSpPr/>
          <p:nvPr/>
        </p:nvSpPr>
        <p:spPr>
          <a:xfrm flipH="1" flipV="1">
            <a:off x="7734298" y="4780949"/>
            <a:ext cx="457200" cy="316195"/>
          </a:xfrm>
          <a:prstGeom prst="rightArrow">
            <a:avLst/>
          </a:prstGeom>
          <a:solidFill>
            <a:schemeClr val="bg2">
              <a:lumMod val="40000"/>
              <a:lumOff val="60000"/>
            </a:schemeClr>
          </a:solidFill>
          <a:ln w="28575">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7549764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9C833C-86F8-58E4-513D-83650FE668A4}"/>
              </a:ext>
            </a:extLst>
          </p:cNvPr>
          <p:cNvSpPr>
            <a:spLocks noGrp="1"/>
          </p:cNvSpPr>
          <p:nvPr>
            <p:ph type="title"/>
          </p:nvPr>
        </p:nvSpPr>
        <p:spPr/>
        <p:txBody>
          <a:bodyPr/>
          <a:lstStyle/>
          <a:p>
            <a:r>
              <a:rPr lang="en-US" dirty="0"/>
              <a:t>Retirement plans</a:t>
            </a:r>
          </a:p>
        </p:txBody>
      </p:sp>
      <p:sp>
        <p:nvSpPr>
          <p:cNvPr id="4" name="Slide Number Placeholder 3">
            <a:extLst>
              <a:ext uri="{FF2B5EF4-FFF2-40B4-BE49-F238E27FC236}">
                <a16:creationId xmlns:a16="http://schemas.microsoft.com/office/drawing/2014/main" id="{2FD0D2F6-7397-B405-04AD-73C40782BEEB}"/>
              </a:ext>
            </a:extLst>
          </p:cNvPr>
          <p:cNvSpPr>
            <a:spLocks noGrp="1"/>
          </p:cNvSpPr>
          <p:nvPr>
            <p:ph type="sldNum" sz="quarter" idx="12"/>
          </p:nvPr>
        </p:nvSpPr>
        <p:spPr/>
        <p:txBody>
          <a:bodyPr/>
          <a:lstStyle/>
          <a:p>
            <a:fld id="{28024367-D536-4F59-B2ED-0E7825EDA9AF}" type="slidenum">
              <a:rPr lang="en-US" smtClean="0"/>
              <a:pPr/>
              <a:t>5</a:t>
            </a:fld>
            <a:endParaRPr lang="en-US" dirty="0"/>
          </a:p>
        </p:txBody>
      </p:sp>
      <p:sp>
        <p:nvSpPr>
          <p:cNvPr id="6" name="Content Placeholder 5">
            <a:extLst>
              <a:ext uri="{FF2B5EF4-FFF2-40B4-BE49-F238E27FC236}">
                <a16:creationId xmlns:a16="http://schemas.microsoft.com/office/drawing/2014/main" id="{B2D360D4-E656-67C5-A88E-0615EC07C07B}"/>
              </a:ext>
            </a:extLst>
          </p:cNvPr>
          <p:cNvSpPr>
            <a:spLocks noGrp="1"/>
          </p:cNvSpPr>
          <p:nvPr>
            <p:ph sz="half" idx="13"/>
          </p:nvPr>
        </p:nvSpPr>
        <p:spPr/>
        <p:txBody>
          <a:bodyPr/>
          <a:lstStyle/>
          <a:p>
            <a:pPr marL="0" indent="0">
              <a:buNone/>
            </a:pPr>
            <a:r>
              <a:rPr lang="en-US" sz="2400" b="1" dirty="0">
                <a:latin typeface="Times New Roman" panose="02020603050405020304" pitchFamily="18" charset="0"/>
                <a:cs typeface="Times New Roman" panose="02020603050405020304" pitchFamily="18" charset="0"/>
              </a:rPr>
              <a:t>Defined benefit plans</a:t>
            </a:r>
          </a:p>
          <a:p>
            <a:r>
              <a:rPr lang="en-US" dirty="0"/>
              <a:t>South Carolina Retirement System (SCRS).</a:t>
            </a:r>
          </a:p>
          <a:p>
            <a:r>
              <a:rPr lang="en-US" dirty="0"/>
              <a:t>Police Officers Retirement System (PORS).</a:t>
            </a:r>
          </a:p>
          <a:p>
            <a:r>
              <a:rPr lang="en-US" dirty="0"/>
              <a:t>Offer lifetime retirement benefit, disability and death benefits.</a:t>
            </a:r>
          </a:p>
        </p:txBody>
      </p:sp>
      <p:sp>
        <p:nvSpPr>
          <p:cNvPr id="5" name="Content Placeholder 4">
            <a:extLst>
              <a:ext uri="{FF2B5EF4-FFF2-40B4-BE49-F238E27FC236}">
                <a16:creationId xmlns:a16="http://schemas.microsoft.com/office/drawing/2014/main" id="{9CA91167-89CC-EFE1-9667-31DD1C99C9FE}"/>
              </a:ext>
            </a:extLst>
          </p:cNvPr>
          <p:cNvSpPr>
            <a:spLocks noGrp="1"/>
          </p:cNvSpPr>
          <p:nvPr>
            <p:ph sz="half" idx="2"/>
          </p:nvPr>
        </p:nvSpPr>
        <p:spPr/>
        <p:txBody>
          <a:bodyPr>
            <a:normAutofit/>
          </a:bodyPr>
          <a:lstStyle/>
          <a:p>
            <a:pPr marL="0" lvl="0" indent="0">
              <a:buNone/>
            </a:pPr>
            <a:r>
              <a:rPr lang="en-US" sz="2400" b="1" dirty="0">
                <a:latin typeface="Times New Roman" panose="02020603050405020304" pitchFamily="18" charset="0"/>
                <a:cs typeface="Times New Roman" panose="02020603050405020304" pitchFamily="18" charset="0"/>
              </a:rPr>
              <a:t>Defined contribution plan</a:t>
            </a:r>
          </a:p>
          <a:p>
            <a:r>
              <a:rPr lang="en-US" dirty="0"/>
              <a:t>State Optional Retirement Program (State ORP).</a:t>
            </a:r>
          </a:p>
          <a:p>
            <a:r>
              <a:rPr lang="en-US" dirty="0"/>
              <a:t>Benefit is balance in participant’s account.</a:t>
            </a:r>
          </a:p>
          <a:p>
            <a:r>
              <a:rPr lang="en-US" dirty="0"/>
              <a:t>Offers some death benefits.</a:t>
            </a:r>
          </a:p>
          <a:p>
            <a:pPr marL="0" indent="0">
              <a:buNone/>
            </a:pPr>
            <a:r>
              <a:rPr lang="en-US" sz="2400" b="1" dirty="0">
                <a:latin typeface="Times New Roman" panose="02020603050405020304" pitchFamily="18" charset="0"/>
                <a:cs typeface="Times New Roman" panose="02020603050405020304" pitchFamily="18" charset="0"/>
              </a:rPr>
              <a:t>Deferred Compensation Program</a:t>
            </a:r>
          </a:p>
          <a:p>
            <a:pPr lvl="0"/>
            <a:r>
              <a:rPr lang="en-US" dirty="0"/>
              <a:t>Voluntary, supplemental retirement savings plans. </a:t>
            </a:r>
          </a:p>
        </p:txBody>
      </p:sp>
    </p:spTree>
    <p:extLst>
      <p:ext uri="{BB962C8B-B14F-4D97-AF65-F5344CB8AC3E}">
        <p14:creationId xmlns:p14="http://schemas.microsoft.com/office/powerpoint/2010/main" val="2934130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Content Placeholder 19">
            <a:extLst>
              <a:ext uri="{FF2B5EF4-FFF2-40B4-BE49-F238E27FC236}">
                <a16:creationId xmlns:a16="http://schemas.microsoft.com/office/drawing/2014/main" id="{8DA0C133-4754-2193-7517-6DC737EC2ACD}"/>
              </a:ext>
            </a:extLst>
          </p:cNvPr>
          <p:cNvSpPr>
            <a:spLocks noGrp="1"/>
          </p:cNvSpPr>
          <p:nvPr>
            <p:ph sz="half" idx="1"/>
          </p:nvPr>
        </p:nvSpPr>
        <p:spPr>
          <a:xfrm>
            <a:off x="609600" y="4604997"/>
            <a:ext cx="5865813" cy="1686265"/>
          </a:xfrm>
        </p:spPr>
        <p:txBody>
          <a:bodyPr/>
          <a:lstStyle/>
          <a:p>
            <a:pPr marL="0" indent="0">
              <a:buNone/>
            </a:pPr>
            <a:r>
              <a:rPr lang="en-US" altLang="en-US" dirty="0"/>
              <a:t>Membership class affects:</a:t>
            </a:r>
          </a:p>
          <a:p>
            <a:pPr lvl="1"/>
            <a:r>
              <a:rPr lang="en-US" altLang="en-US" dirty="0"/>
              <a:t>Service retirement eligibility; </a:t>
            </a:r>
          </a:p>
          <a:p>
            <a:pPr lvl="1"/>
            <a:r>
              <a:rPr lang="en-US" altLang="en-US" dirty="0"/>
              <a:t>Average final compensation calculation; and</a:t>
            </a:r>
          </a:p>
          <a:p>
            <a:pPr lvl="1"/>
            <a:r>
              <a:rPr lang="en-US" altLang="en-US" dirty="0"/>
              <a:t>Credit for unused leave at retirement.</a:t>
            </a:r>
          </a:p>
        </p:txBody>
      </p:sp>
      <p:sp>
        <p:nvSpPr>
          <p:cNvPr id="2" name="Title 1">
            <a:extLst>
              <a:ext uri="{FF2B5EF4-FFF2-40B4-BE49-F238E27FC236}">
                <a16:creationId xmlns:a16="http://schemas.microsoft.com/office/drawing/2014/main" id="{209C5370-E527-7F0B-BB60-81CE37960892}"/>
              </a:ext>
            </a:extLst>
          </p:cNvPr>
          <p:cNvSpPr>
            <a:spLocks noGrp="1"/>
          </p:cNvSpPr>
          <p:nvPr>
            <p:ph type="title"/>
          </p:nvPr>
        </p:nvSpPr>
        <p:spPr>
          <a:xfrm>
            <a:off x="609600" y="228599"/>
            <a:ext cx="4702234" cy="2223655"/>
          </a:xfrm>
        </p:spPr>
        <p:txBody>
          <a:bodyPr/>
          <a:lstStyle/>
          <a:p>
            <a:r>
              <a:rPr lang="en-US" dirty="0"/>
              <a:t>SCRS, PORS membership classes</a:t>
            </a:r>
          </a:p>
        </p:txBody>
      </p:sp>
      <p:sp>
        <p:nvSpPr>
          <p:cNvPr id="4" name="Slide Number Placeholder 3"/>
          <p:cNvSpPr>
            <a:spLocks noGrp="1"/>
          </p:cNvSpPr>
          <p:nvPr>
            <p:ph type="sldNum" sz="quarter" idx="12"/>
          </p:nvPr>
        </p:nvSpPr>
        <p:spPr>
          <a:xfrm>
            <a:off x="11019348" y="6301044"/>
            <a:ext cx="1072896" cy="457200"/>
          </a:xfrm>
        </p:spPr>
        <p:txBody>
          <a:bodyPr/>
          <a:lstStyle/>
          <a:p>
            <a:fld id="{28024367-D536-4F59-B2ED-0E7825EDA9AF}" type="slidenum">
              <a:rPr lang="en-US" smtClean="0"/>
              <a:pPr/>
              <a:t>6</a:t>
            </a:fld>
            <a:endParaRPr lang="en-US" dirty="0"/>
          </a:p>
        </p:txBody>
      </p:sp>
      <p:grpSp>
        <p:nvGrpSpPr>
          <p:cNvPr id="28" name="Group 27">
            <a:extLst>
              <a:ext uri="{FF2B5EF4-FFF2-40B4-BE49-F238E27FC236}">
                <a16:creationId xmlns:a16="http://schemas.microsoft.com/office/drawing/2014/main" id="{9235C1DE-4A5B-A920-AF1A-72F28669C0A0}"/>
              </a:ext>
            </a:extLst>
          </p:cNvPr>
          <p:cNvGrpSpPr/>
          <p:nvPr/>
        </p:nvGrpSpPr>
        <p:grpSpPr>
          <a:xfrm>
            <a:off x="762000" y="3070225"/>
            <a:ext cx="2377440" cy="1120008"/>
            <a:chOff x="762000" y="3181323"/>
            <a:chExt cx="2377440" cy="1120008"/>
          </a:xfrm>
        </p:grpSpPr>
        <p:sp>
          <p:nvSpPr>
            <p:cNvPr id="25" name="TextBox 24">
              <a:extLst>
                <a:ext uri="{FF2B5EF4-FFF2-40B4-BE49-F238E27FC236}">
                  <a16:creationId xmlns:a16="http://schemas.microsoft.com/office/drawing/2014/main" id="{F32133A0-B023-3555-A3C1-85DB3713FEA9}"/>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prior to July 1, 2012</a:t>
              </a:r>
            </a:p>
          </p:txBody>
        </p:sp>
        <p:cxnSp>
          <p:nvCxnSpPr>
            <p:cNvPr id="26" name="Straight Connector 25">
              <a:extLst>
                <a:ext uri="{FF2B5EF4-FFF2-40B4-BE49-F238E27FC236}">
                  <a16:creationId xmlns:a16="http://schemas.microsoft.com/office/drawing/2014/main" id="{DD3B1985-8284-0755-EF0B-07DCD0C806A3}"/>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046FAFC-EF96-74B9-C2EE-D4683EB4C78C}"/>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Two</a:t>
              </a:r>
            </a:p>
          </p:txBody>
        </p:sp>
      </p:grpSp>
      <p:grpSp>
        <p:nvGrpSpPr>
          <p:cNvPr id="31" name="Group 30">
            <a:extLst>
              <a:ext uri="{FF2B5EF4-FFF2-40B4-BE49-F238E27FC236}">
                <a16:creationId xmlns:a16="http://schemas.microsoft.com/office/drawing/2014/main" id="{EC2AE22A-F8FE-A565-D22D-CB6D6932406B}"/>
              </a:ext>
            </a:extLst>
          </p:cNvPr>
          <p:cNvGrpSpPr/>
          <p:nvPr/>
        </p:nvGrpSpPr>
        <p:grpSpPr>
          <a:xfrm>
            <a:off x="3718560" y="3070225"/>
            <a:ext cx="2377440" cy="1120008"/>
            <a:chOff x="762000" y="3181323"/>
            <a:chExt cx="2377440" cy="1120008"/>
          </a:xfrm>
        </p:grpSpPr>
        <p:sp>
          <p:nvSpPr>
            <p:cNvPr id="32" name="TextBox 31">
              <a:extLst>
                <a:ext uri="{FF2B5EF4-FFF2-40B4-BE49-F238E27FC236}">
                  <a16:creationId xmlns:a16="http://schemas.microsoft.com/office/drawing/2014/main" id="{5E863820-430C-113C-7A38-F98587FE48FC}"/>
                </a:ext>
              </a:extLst>
            </p:cNvPr>
            <p:cNvSpPr txBox="1"/>
            <p:nvPr/>
          </p:nvSpPr>
          <p:spPr>
            <a:xfrm>
              <a:off x="762000" y="3655000"/>
              <a:ext cx="2377440" cy="646331"/>
            </a:xfrm>
            <a:prstGeom prst="rect">
              <a:avLst/>
            </a:prstGeom>
            <a:noFill/>
          </p:spPr>
          <p:txBody>
            <a:bodyPr wrap="square">
              <a:spAutoFit/>
            </a:bodyPr>
            <a:lstStyle/>
            <a:p>
              <a:r>
                <a:rPr lang="en-US" dirty="0">
                  <a:solidFill>
                    <a:schemeClr val="tx2"/>
                  </a:solidFill>
                </a:rPr>
                <a:t>Earned service began on or after July 1, 2012</a:t>
              </a:r>
            </a:p>
          </p:txBody>
        </p:sp>
        <p:cxnSp>
          <p:nvCxnSpPr>
            <p:cNvPr id="33" name="Straight Connector 32">
              <a:extLst>
                <a:ext uri="{FF2B5EF4-FFF2-40B4-BE49-F238E27FC236}">
                  <a16:creationId xmlns:a16="http://schemas.microsoft.com/office/drawing/2014/main" id="{042668AE-8FA5-747D-E8A5-3B5B261A1C71}"/>
                </a:ext>
              </a:extLst>
            </p:cNvPr>
            <p:cNvCxnSpPr>
              <a:cxnSpLocks/>
            </p:cNvCxnSpPr>
            <p:nvPr/>
          </p:nvCxnSpPr>
          <p:spPr>
            <a:xfrm>
              <a:off x="762000" y="3628331"/>
              <a:ext cx="2377440" cy="0"/>
            </a:xfrm>
            <a:prstGeom prst="line">
              <a:avLst/>
            </a:prstGeom>
            <a:ln w="38100">
              <a:solidFill>
                <a:srgbClr val="A0B810"/>
              </a:solidFill>
            </a:ln>
          </p:spPr>
          <p:style>
            <a:lnRef idx="1">
              <a:schemeClr val="accent1"/>
            </a:lnRef>
            <a:fillRef idx="0">
              <a:schemeClr val="accent1"/>
            </a:fillRef>
            <a:effectRef idx="0">
              <a:schemeClr val="accent1"/>
            </a:effectRef>
            <a:fontRef idx="minor">
              <a:schemeClr val="tx1"/>
            </a:fontRef>
          </p:style>
        </p:cxnSp>
        <p:sp>
          <p:nvSpPr>
            <p:cNvPr id="34" name="TextBox 33">
              <a:extLst>
                <a:ext uri="{FF2B5EF4-FFF2-40B4-BE49-F238E27FC236}">
                  <a16:creationId xmlns:a16="http://schemas.microsoft.com/office/drawing/2014/main" id="{8B18A5EB-C285-4550-11BA-7ACCABD98B9F}"/>
                </a:ext>
              </a:extLst>
            </p:cNvPr>
            <p:cNvSpPr txBox="1"/>
            <p:nvPr/>
          </p:nvSpPr>
          <p:spPr>
            <a:xfrm>
              <a:off x="762000" y="3181323"/>
              <a:ext cx="2377440" cy="461665"/>
            </a:xfrm>
            <a:prstGeom prst="rect">
              <a:avLst/>
            </a:prstGeom>
            <a:noFill/>
          </p:spPr>
          <p:txBody>
            <a:bodyPr wrap="square">
              <a:spAutoFit/>
            </a:bodyPr>
            <a:lstStyle/>
            <a:p>
              <a:r>
                <a:rPr lang="en-US" sz="2400" b="1" dirty="0">
                  <a:latin typeface="Times New Roman" panose="02020603050405020304" pitchFamily="18" charset="0"/>
                  <a:cs typeface="Times New Roman" panose="02020603050405020304" pitchFamily="18" charset="0"/>
                </a:rPr>
                <a:t>Class Three</a:t>
              </a:r>
            </a:p>
          </p:txBody>
        </p:sp>
      </p:grpSp>
    </p:spTree>
    <p:custDataLst>
      <p:tags r:id="rId1"/>
    </p:custDataLst>
    <p:extLst>
      <p:ext uri="{BB962C8B-B14F-4D97-AF65-F5344CB8AC3E}">
        <p14:creationId xmlns:p14="http://schemas.microsoft.com/office/powerpoint/2010/main" val="11149211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a:xfrm>
            <a:off x="11019348" y="6301044"/>
            <a:ext cx="1072896" cy="457200"/>
          </a:xfrm>
        </p:spPr>
        <p:txBody>
          <a:bodyPr/>
          <a:lstStyle/>
          <a:p>
            <a:fld id="{28024367-D536-4F59-B2ED-0E7825EDA9AF}" type="slidenum">
              <a:rPr lang="en-US" smtClean="0"/>
              <a:pPr/>
              <a:t>7</a:t>
            </a:fld>
            <a:endParaRPr lang="en-US" dirty="0"/>
          </a:p>
        </p:txBody>
      </p:sp>
    </p:spTree>
    <p:custDataLst>
      <p:tags r:id="rId1"/>
    </p:custDataLst>
    <p:extLst>
      <p:ext uri="{BB962C8B-B14F-4D97-AF65-F5344CB8AC3E}">
        <p14:creationId xmlns:p14="http://schemas.microsoft.com/office/powerpoint/2010/main" val="36693566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REFERENCE_ID" val="bb093f1c-b0d3-441d-8858-b0f90dcda6d5"/>
  <p:tag name="ARTICULATE_PRESENTATION_ID" val="2302"/>
  <p:tag name="ARTICULATE_REFERENCE_COUNT" val="0"/>
  <p:tag name="ARTICULATE_PLAYER_GLOSSARY_XML" val="&lt;?xml version=&quot;1.0&quot; encoding=&quot;utf-16&quot;?&gt;&lt;glossary xmlns:xsi=&quot;http://www.w3.org/2001/XMLSchema-instance&quot; xmlns:xsd=&quot;http://www.w3.org/2001/XMLSchema&quot;&gt;&lt;terms /&gt;&lt;/glossary&gt;"/>
  <p:tag name="ARTICULATE_PRESENTER_VERSION" val="8"/>
  <p:tag name="ARTICULATE_DESIGN_ID_2_OFFICE THEME" val="5XK1m1icHqJ"/>
  <p:tag name="ARTICULATE_SLIDE_COUNT" val="60"/>
  <p:tag name="TAG_BACKING_FORM_KEY" val="4851786-c:\users\rgeorr\desktop\5-31-23 clean up\onboarding presentations 3-10-23\peba overview_with vocals 3-13-23 for heather.pptx"/>
  <p:tag name="ARTICULATE_USED_PAGE_SIZE" val="1"/>
  <p:tag name="ARTICULATE_USED_PAGE_ORIENTATION" val="1"/>
  <p:tag name="ARTICULATE_PROJECT_OPEN" val="0"/>
</p:tagLst>
</file>

<file path=ppt/tags/tag2.xml><?xml version="1.0" encoding="utf-8"?>
<p:tagLst xmlns:a="http://schemas.openxmlformats.org/drawingml/2006/main" xmlns:r="http://schemas.openxmlformats.org/officeDocument/2006/relationships" xmlns:p="http://schemas.openxmlformats.org/presentationml/2006/main">
  <p:tag name="AUDIO_ID" val="256"/>
  <p:tag name="ARTICULATE_AUDIO_RECORDED" val="1"/>
  <p:tag name="ELAPSEDTIME" val="26.7"/>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SLIDE_THUMBNAIL_REFRESH" val="1"/>
  <p:tag name="ARTICULATE_USED_LAYOUT" val="1"/>
</p:tagLst>
</file>

<file path=ppt/tags/tag3.xml><?xml version="1.0" encoding="utf-8"?>
<p:tagLst xmlns:a="http://schemas.openxmlformats.org/drawingml/2006/main" xmlns:r="http://schemas.openxmlformats.org/officeDocument/2006/relationships" xmlns:p="http://schemas.openxmlformats.org/presentationml/2006/main">
  <p:tag name="BULLET_1" val="8226"/>
  <p:tag name="BULLET_2" val="8226"/>
  <p:tag name="MARGIN_1" val="0"/>
  <p:tag name="MARGIN_2" val="36"/>
  <p:tag name="MARGIN_3" val="72"/>
  <p:tag name="MARGIN_4" val="108"/>
  <p:tag name="MARGIN_5" val="144"/>
  <p:tag name="FONT_SIZE" val="12"/>
</p:tagLst>
</file>

<file path=ppt/tags/tag4.xml><?xml version="1.0" encoding="utf-8"?>
<p:tagLst xmlns:a="http://schemas.openxmlformats.org/drawingml/2006/main" xmlns:r="http://schemas.openxmlformats.org/officeDocument/2006/relationships" xmlns:p="http://schemas.openxmlformats.org/presentationml/2006/main">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UDIO_ID" val="375"/>
  <p:tag name="ARTICULATE_AUDIO_RECORDED" val="1"/>
  <p:tag name="ELAPSEDTIME" val="14.7"/>
  <p:tag name="ARTICULATE_SLIDE_THUMBNAIL_REFRESH" val="1"/>
  <p:tag name="ARTICULATE_USED_LAYOUT" val="3"/>
</p:tagLst>
</file>

<file path=ppt/tags/tag5.xml><?xml version="1.0" encoding="utf-8"?>
<p:tagLst xmlns:a="http://schemas.openxmlformats.org/drawingml/2006/main" xmlns:r="http://schemas.openxmlformats.org/officeDocument/2006/relationships" xmlns:p="http://schemas.openxmlformats.org/presentationml/2006/main">
  <p:tag name="BULLET_2" val="8226"/>
  <p:tag name="BULLET_1" val="8226"/>
  <p:tag name="MARGIN_1" val="0"/>
  <p:tag name="MARGIN_2" val="36"/>
  <p:tag name="MARGIN_3" val="72"/>
  <p:tag name="MARGIN_4" val="108"/>
  <p:tag name="MARGIN_5" val="144"/>
  <p:tag name="FONT_SIZE" val="12"/>
</p:tagLst>
</file>

<file path=ppt/tags/tag6.xml><?xml version="1.0" encoding="utf-8"?>
<p:tagLst xmlns:a="http://schemas.openxmlformats.org/drawingml/2006/main" xmlns:r="http://schemas.openxmlformats.org/officeDocument/2006/relationships" xmlns:p="http://schemas.openxmlformats.org/presentationml/2006/main">
  <p:tag name="AUDIO_ID" val="263"/>
  <p:tag name="ARTICULATE_TITLE_TAG" val="Disclaimer"/>
  <p:tag name="ARTICULATE_NAV_LEVEL" val="1"/>
  <p:tag name="ARTICULATE_SLIDE_PRESENTER_GUID" val="6ca15952-0b11-4a52-8c66-e648cf39c781"/>
  <p:tag name="ARTICULATE_SLIDE_PAUSE" val="0"/>
  <p:tag name="ARTICULATE_LOCK_SLIDE" val="0"/>
  <p:tag name="ARTICULATE_HIDE_SLIDE" val="0"/>
  <p:tag name="ARTICULATE_PLAYER_CONTROL_PREVIOUS" val="True"/>
  <p:tag name="ARTICULATE_PLAYER_CONTROL_NEXT" val="True"/>
  <p:tag name="ARTICULATE_USED_LAYOUT" val="9"/>
</p:tagLst>
</file>

<file path=ppt/theme/theme1.xml><?xml version="1.0" encoding="utf-8"?>
<a:theme xmlns:a="http://schemas.openxmlformats.org/drawingml/2006/main" name="2_Office Theme">
  <a:themeElements>
    <a:clrScheme name="PEBA 2020 - white">
      <a:dk1>
        <a:srgbClr val="1260A7"/>
      </a:dk1>
      <a:lt1>
        <a:srgbClr val="FFFFFF"/>
      </a:lt1>
      <a:dk2>
        <a:srgbClr val="063A68"/>
      </a:dk2>
      <a:lt2>
        <a:srgbClr val="B2B2B2"/>
      </a:lt2>
      <a:accent1>
        <a:srgbClr val="568EC1"/>
      </a:accent1>
      <a:accent2>
        <a:srgbClr val="412049"/>
      </a:accent2>
      <a:accent3>
        <a:srgbClr val="8D1F4A"/>
      </a:accent3>
      <a:accent4>
        <a:srgbClr val="0087B0"/>
      </a:accent4>
      <a:accent5>
        <a:srgbClr val="007A77"/>
      </a:accent5>
      <a:accent6>
        <a:srgbClr val="A50000"/>
      </a:accent6>
      <a:hlink>
        <a:srgbClr val="568EC1"/>
      </a:hlink>
      <a:folHlink>
        <a:srgbClr val="568EC1"/>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 id="{335C8AF8-EA95-4116-89A6-556DDAF75D2D}" vid="{CAB7C80F-02D0-4CE3-8F43-EB73110B523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PEBA Presentation Template</Template>
  <TotalTime>23719</TotalTime>
  <Words>273</Words>
  <Application>Microsoft Office PowerPoint</Application>
  <PresentationFormat>Widescreen</PresentationFormat>
  <Paragraphs>57</Paragraphs>
  <Slides>7</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Roboto</vt:lpstr>
      <vt:lpstr>Times New Roman</vt:lpstr>
      <vt:lpstr>Tw Cen MT Condensed</vt:lpstr>
      <vt:lpstr>2_Office Theme</vt:lpstr>
      <vt:lpstr>Introduction</vt:lpstr>
      <vt:lpstr>Critical decision-making time</vt:lpstr>
      <vt:lpstr>Emotional preparedness</vt:lpstr>
      <vt:lpstr>Six stages of retirement process1</vt:lpstr>
      <vt:lpstr>Retirement plans</vt:lpstr>
      <vt:lpstr>SCRS, PORS membership classes</vt:lpstr>
      <vt:lpstr>PowerPoint Presentation</vt:lpstr>
    </vt:vector>
  </TitlesOfParts>
  <Company>PEBA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Heather H. Young</dc:creator>
  <cp:lastModifiedBy>Heather H. Young</cp:lastModifiedBy>
  <cp:revision>529</cp:revision>
  <cp:lastPrinted>2020-01-10T14:41:31Z</cp:lastPrinted>
  <dcterms:created xsi:type="dcterms:W3CDTF">2019-11-01T12:34:11Z</dcterms:created>
  <dcterms:modified xsi:type="dcterms:W3CDTF">2025-05-05T15:25:49Z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ArticulatePath">
    <vt:lpwstr>PEBA onboarding_FINAL_11082019</vt:lpwstr>
  </property>
  <property fmtid="{D5CDD505-2E9C-101B-9397-08002B2CF9AE}" pid="3" name="ArticulateProjectVersion">
    <vt:lpwstr>7</vt:lpwstr>
  </property>
  <property fmtid="{D5CDD505-2E9C-101B-9397-08002B2CF9AE}" pid="4" name="ArticulateUseProject">
    <vt:lpwstr>1</vt:lpwstr>
  </property>
  <property fmtid="{D5CDD505-2E9C-101B-9397-08002B2CF9AE}" pid="5" name="ArticulateGUID">
    <vt:lpwstr>94A8F04D-4FB2-45C8-8BE3-4D7F6EEE439A</vt:lpwstr>
  </property>
  <property fmtid="{D5CDD505-2E9C-101B-9397-08002B2CF9AE}" pid="6" name="ArticulateProjectFull">
    <vt:lpwstr>C:\Users\rgeorr\Desktop\PEBA Overview_with vocals 8-23-23 for Heather.ppta</vt:lpwstr>
  </property>
</Properties>
</file>