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66" r:id="rId3"/>
    <p:sldId id="462" r:id="rId4"/>
    <p:sldId id="467" r:id="rId5"/>
    <p:sldId id="468" r:id="rId6"/>
    <p:sldId id="469"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104" d="100"/>
          <a:sy n="104" d="100"/>
        </p:scale>
        <p:origin x="75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7" cy="6857998"/>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07526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Other benefits</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3" name="Content Placeholder 2">
            <a:extLst>
              <a:ext uri="{FF2B5EF4-FFF2-40B4-BE49-F238E27FC236}">
                <a16:creationId xmlns:a16="http://schemas.microsoft.com/office/drawing/2014/main" id="{D0B77411-0462-B03B-F36E-EADC4046BCB1}"/>
              </a:ext>
            </a:extLst>
          </p:cNvPr>
          <p:cNvSpPr>
            <a:spLocks noGrp="1"/>
          </p:cNvSpPr>
          <p:nvPr>
            <p:ph sz="half" idx="13"/>
          </p:nvPr>
        </p:nvSpPr>
        <p:spPr>
          <a:xfrm>
            <a:off x="609600" y="2500481"/>
            <a:ext cx="5181600" cy="2219301"/>
          </a:xfrm>
        </p:spPr>
        <p:txBody>
          <a:bodyPr>
            <a:normAutofit lnSpcReduction="10000"/>
          </a:bodyPr>
          <a:lstStyle/>
          <a:p>
            <a:pPr marL="0" indent="0">
              <a:buNone/>
            </a:pPr>
            <a:r>
              <a:rPr lang="en-US" sz="2400" b="1" dirty="0">
                <a:latin typeface="Times New Roman" panose="02020603050405020304" pitchFamily="18" charset="0"/>
                <a:cs typeface="Times New Roman" panose="02020603050405020304" pitchFamily="18" charset="0"/>
              </a:rPr>
              <a:t>Basic Life insurance</a:t>
            </a:r>
          </a:p>
          <a:p>
            <a:r>
              <a:rPr lang="en-US" sz="1900" dirty="0"/>
              <a:t>Must have been enrolled in a health plan offered through PEBA at time of retirement.</a:t>
            </a:r>
          </a:p>
          <a:p>
            <a:r>
              <a:rPr lang="en-US" sz="1900" dirty="0"/>
              <a:t>Can convert coverage to an individual, whole life policy within 31 days of retirement.</a:t>
            </a:r>
          </a:p>
          <a:p>
            <a:r>
              <a:rPr lang="en-US" sz="1900" dirty="0"/>
              <a:t>Retiree life insurance coverage does not include Accidental Death and Dismemberment benefits.</a:t>
            </a:r>
          </a:p>
          <a:p>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a:xfrm>
            <a:off x="6400800" y="2508541"/>
            <a:ext cx="5181600" cy="4120859"/>
          </a:xfrm>
        </p:spPr>
        <p:txBody>
          <a:bodyPr>
            <a:normAutofit fontScale="92500" lnSpcReduction="10000"/>
          </a:bodyPr>
          <a:lstStyle/>
          <a:p>
            <a:pPr marL="0" indent="0">
              <a:buNone/>
            </a:pPr>
            <a:r>
              <a:rPr lang="en-US" sz="2400" b="1" dirty="0">
                <a:latin typeface="Times New Roman" panose="02020603050405020304" pitchFamily="18" charset="0"/>
                <a:cs typeface="Times New Roman" panose="02020603050405020304" pitchFamily="18" charset="0"/>
              </a:rPr>
              <a:t>Optional Life insurance</a:t>
            </a:r>
          </a:p>
          <a:p>
            <a:r>
              <a:rPr lang="en-US" dirty="0"/>
              <a:t>You have two options within 31 days of retirement.</a:t>
            </a:r>
          </a:p>
          <a:p>
            <a:pPr lvl="1"/>
            <a:r>
              <a:rPr lang="en-US" dirty="0"/>
              <a:t>Convert existing coverage to an individual, whole life policy; or</a:t>
            </a:r>
          </a:p>
          <a:p>
            <a:pPr lvl="1"/>
            <a:r>
              <a:rPr lang="en-US" dirty="0"/>
              <a:t>Continue existing coverage in $10,000 increments. </a:t>
            </a:r>
          </a:p>
          <a:p>
            <a:r>
              <a:rPr lang="en-US" dirty="0"/>
              <a:t>If you continue coverage:</a:t>
            </a:r>
          </a:p>
          <a:p>
            <a:pPr lvl="1"/>
            <a:r>
              <a:rPr lang="en-US" dirty="0"/>
              <a:t>Continued coverage will reduce to 65% at age 70.</a:t>
            </a:r>
          </a:p>
          <a:p>
            <a:pPr lvl="1"/>
            <a:r>
              <a:rPr lang="en-US" dirty="0"/>
              <a:t>Retiree coverage ends the January 1 following the retiree’s 75</a:t>
            </a:r>
            <a:r>
              <a:rPr lang="en-US" baseline="30000" dirty="0"/>
              <a:t>th</a:t>
            </a:r>
            <a:r>
              <a:rPr lang="en-US" dirty="0"/>
              <a:t> birthday.</a:t>
            </a:r>
          </a:p>
          <a:p>
            <a:r>
              <a:rPr lang="en-US" dirty="0"/>
              <a:t>Retiree life insurance coverage does not include Accidental Death and Dismemberment benefits.</a:t>
            </a:r>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9598430" cy="1724899"/>
          </a:xfrm>
        </p:spPr>
        <p:txBody>
          <a:bodyPr/>
          <a:lstStyle/>
          <a:p>
            <a:r>
              <a:rPr lang="en-US" dirty="0"/>
              <a:t>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D0B77411-0462-B03B-F36E-EADC4046BCB1}"/>
              </a:ext>
            </a:extLst>
          </p:cNvPr>
          <p:cNvSpPr>
            <a:spLocks noGrp="1"/>
          </p:cNvSpPr>
          <p:nvPr>
            <p:ph sz="half" idx="13"/>
          </p:nvPr>
        </p:nvSpPr>
        <p:spPr>
          <a:xfrm>
            <a:off x="609600" y="2500481"/>
            <a:ext cx="5181600" cy="379059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Dependent Life insurance</a:t>
            </a:r>
          </a:p>
          <a:p>
            <a:r>
              <a:rPr lang="en-US" dirty="0"/>
              <a:t>Can convert existing spouse or child coverage to an independent, whole life policy within 31 days of retirement. </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a:xfrm>
            <a:off x="6400800" y="2508542"/>
            <a:ext cx="5181600" cy="3782530"/>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Premiums in retirement</a:t>
            </a:r>
          </a:p>
          <a:p>
            <a:r>
              <a:rPr lang="en-US" dirty="0"/>
              <a:t>Converted policy premiums:</a:t>
            </a:r>
          </a:p>
          <a:p>
            <a:pPr lvl="1"/>
            <a:r>
              <a:rPr lang="en-US" dirty="0"/>
              <a:t>Underwritten individually by MetLife; and </a:t>
            </a:r>
          </a:p>
          <a:p>
            <a:pPr lvl="1"/>
            <a:r>
              <a:rPr lang="en-US" dirty="0"/>
              <a:t>Quoted and billed by MetLife.</a:t>
            </a:r>
          </a:p>
          <a:p>
            <a:r>
              <a:rPr lang="en-US" dirty="0"/>
              <a:t>Retirees who continue coverage will pay the same premium as active employees.</a:t>
            </a:r>
          </a:p>
          <a:p>
            <a:r>
              <a:rPr lang="en-US" dirty="0"/>
              <a:t>Retirees will receive the continuation and/or conversion forms directly from MetLife.</a:t>
            </a:r>
          </a:p>
        </p:txBody>
      </p:sp>
    </p:spTree>
    <p:extLst>
      <p:ext uri="{BB962C8B-B14F-4D97-AF65-F5344CB8AC3E}">
        <p14:creationId xmlns:p14="http://schemas.microsoft.com/office/powerpoint/2010/main" val="15838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A66D48-4E1B-F750-D6CC-C7E36DBF8162}"/>
              </a:ext>
            </a:extLst>
          </p:cNvPr>
          <p:cNvSpPr>
            <a:spLocks noGrp="1"/>
          </p:cNvSpPr>
          <p:nvPr>
            <p:ph sz="half" idx="1"/>
          </p:nvPr>
        </p:nvSpPr>
        <p:spPr>
          <a:xfrm>
            <a:off x="609599" y="2917779"/>
            <a:ext cx="5866015" cy="3373294"/>
          </a:xfrm>
        </p:spPr>
        <p:txBody>
          <a:bodyPr>
            <a:normAutofit/>
          </a:bodyPr>
          <a:lstStyle/>
          <a:p>
            <a:r>
              <a:rPr lang="en-US" dirty="0"/>
              <a:t>Basic Long Term Disability:</a:t>
            </a:r>
          </a:p>
          <a:p>
            <a:pPr lvl="1"/>
            <a:r>
              <a:rPr lang="en-US" dirty="0"/>
              <a:t>Available only to active employees enrolled in a health plan. </a:t>
            </a:r>
          </a:p>
          <a:p>
            <a:pPr lvl="1"/>
            <a:r>
              <a:rPr lang="en-US" dirty="0"/>
              <a:t>Ends at retirement.</a:t>
            </a:r>
          </a:p>
          <a:p>
            <a:pPr lvl="1"/>
            <a:r>
              <a:rPr lang="en-US" dirty="0"/>
              <a:t>Cannot be converted to an individual policy.</a:t>
            </a:r>
          </a:p>
          <a:p>
            <a:r>
              <a:rPr lang="en-US" dirty="0"/>
              <a:t>Supplemental Long Term Disability:</a:t>
            </a:r>
          </a:p>
          <a:p>
            <a:pPr lvl="1"/>
            <a:r>
              <a:rPr lang="en-US" dirty="0"/>
              <a:t>Available only to active employees.</a:t>
            </a:r>
          </a:p>
          <a:p>
            <a:pPr lvl="1"/>
            <a:r>
              <a:rPr lang="en-US" dirty="0"/>
              <a:t>Ends at retirement.</a:t>
            </a:r>
          </a:p>
          <a:p>
            <a:pPr lvl="1"/>
            <a:r>
              <a:rPr lang="en-US" dirty="0"/>
              <a:t>Cannot be converted to an individual policy.</a:t>
            </a:r>
          </a:p>
        </p:txBody>
      </p:sp>
      <p:sp>
        <p:nvSpPr>
          <p:cNvPr id="3" name="Title 2">
            <a:extLst>
              <a:ext uri="{FF2B5EF4-FFF2-40B4-BE49-F238E27FC236}">
                <a16:creationId xmlns:a16="http://schemas.microsoft.com/office/drawing/2014/main" id="{23C0D5CA-6976-685E-113C-38592881D3F7}"/>
              </a:ext>
            </a:extLst>
          </p:cNvPr>
          <p:cNvSpPr>
            <a:spLocks noGrp="1"/>
          </p:cNvSpPr>
          <p:nvPr>
            <p:ph type="title"/>
          </p:nvPr>
        </p:nvSpPr>
        <p:spPr>
          <a:xfrm>
            <a:off x="609600" y="228599"/>
            <a:ext cx="4702234" cy="2223655"/>
          </a:xfrm>
        </p:spPr>
        <p:txBody>
          <a:bodyPr/>
          <a:lstStyle/>
          <a:p>
            <a:r>
              <a:rPr lang="en-US" dirty="0"/>
              <a:t>Long term disability</a:t>
            </a:r>
          </a:p>
        </p:txBody>
      </p:sp>
      <p:sp>
        <p:nvSpPr>
          <p:cNvPr id="4" name="Slide Number Placeholder 3">
            <a:extLst>
              <a:ext uri="{FF2B5EF4-FFF2-40B4-BE49-F238E27FC236}">
                <a16:creationId xmlns:a16="http://schemas.microsoft.com/office/drawing/2014/main" id="{D94FCE6A-A2D6-7FE6-CC7A-F124EE6BEAF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3145783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A66D48-4E1B-F750-D6CC-C7E36DBF8162}"/>
              </a:ext>
            </a:extLst>
          </p:cNvPr>
          <p:cNvSpPr>
            <a:spLocks noGrp="1"/>
          </p:cNvSpPr>
          <p:nvPr>
            <p:ph sz="half" idx="1"/>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MoneyPlus</a:t>
            </a:r>
          </a:p>
          <a:p>
            <a:r>
              <a:rPr lang="en-US" dirty="0"/>
              <a:t>Pretax Group Insurance Premium feature is not available in retirement.</a:t>
            </a:r>
          </a:p>
          <a:p>
            <a:r>
              <a:rPr lang="en-US" dirty="0"/>
              <a:t>Flexible spending accounts are not available in retirement.</a:t>
            </a:r>
          </a:p>
        </p:txBody>
      </p:sp>
      <p:sp>
        <p:nvSpPr>
          <p:cNvPr id="5" name="Content Placeholder 4">
            <a:extLst>
              <a:ext uri="{FF2B5EF4-FFF2-40B4-BE49-F238E27FC236}">
                <a16:creationId xmlns:a16="http://schemas.microsoft.com/office/drawing/2014/main" id="{29532AA2-1A06-85CE-A276-18974842F56D}"/>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Health Savings Accounts</a:t>
            </a:r>
          </a:p>
          <a:p>
            <a:r>
              <a:rPr lang="en-US" dirty="0"/>
              <a:t>Retirees enrolled in the Savings Plan who are not eligible for Medicare can continue to contribute to their Health Savings Account but cannot do so pretax through PEBA.</a:t>
            </a:r>
          </a:p>
          <a:p>
            <a:endParaRPr lang="en-US" dirty="0"/>
          </a:p>
        </p:txBody>
      </p:sp>
      <p:sp>
        <p:nvSpPr>
          <p:cNvPr id="3" name="Title 2">
            <a:extLst>
              <a:ext uri="{FF2B5EF4-FFF2-40B4-BE49-F238E27FC236}">
                <a16:creationId xmlns:a16="http://schemas.microsoft.com/office/drawing/2014/main" id="{23C0D5CA-6976-685E-113C-38592881D3F7}"/>
              </a:ext>
            </a:extLst>
          </p:cNvPr>
          <p:cNvSpPr>
            <a:spLocks noGrp="1"/>
          </p:cNvSpPr>
          <p:nvPr>
            <p:ph type="title"/>
          </p:nvPr>
        </p:nvSpPr>
        <p:spPr/>
        <p:txBody>
          <a:bodyPr/>
          <a:lstStyle/>
          <a:p>
            <a:r>
              <a:rPr lang="en-US" dirty="0"/>
              <a:t>Tax-favored accounts</a:t>
            </a:r>
          </a:p>
        </p:txBody>
      </p:sp>
      <p:sp>
        <p:nvSpPr>
          <p:cNvPr id="4" name="Slide Number Placeholder 3">
            <a:extLst>
              <a:ext uri="{FF2B5EF4-FFF2-40B4-BE49-F238E27FC236}">
                <a16:creationId xmlns:a16="http://schemas.microsoft.com/office/drawing/2014/main" id="{D94FCE6A-A2D6-7FE6-CC7A-F124EE6BEAFA}"/>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3212107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23927</TotalTime>
  <Words>355</Words>
  <Application>Microsoft Office PowerPoint</Application>
  <PresentationFormat>Widescreen</PresentationFormat>
  <Paragraphs>53</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Other benefits</vt:lpstr>
      <vt:lpstr>Important information</vt:lpstr>
      <vt:lpstr>Life insurance</vt:lpstr>
      <vt:lpstr>Life insurance</vt:lpstr>
      <vt:lpstr>Long term disability</vt:lpstr>
      <vt:lpstr>Tax-favored accounts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536</cp:revision>
  <cp:lastPrinted>2020-01-10T14:41:31Z</cp:lastPrinted>
  <dcterms:created xsi:type="dcterms:W3CDTF">2019-11-01T12:34:11Z</dcterms:created>
  <dcterms:modified xsi:type="dcterms:W3CDTF">2024-10-30T18:39:04Z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