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256" r:id="rId2"/>
    <p:sldId id="465" r:id="rId3"/>
    <p:sldId id="456" r:id="rId4"/>
    <p:sldId id="263"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Payment options</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SCRS, PORS monthly payment options</a:t>
            </a:r>
            <a:endParaRPr lang="en-US" baseline="30000" dirty="0"/>
          </a:p>
        </p:txBody>
      </p:sp>
      <p:grpSp>
        <p:nvGrpSpPr>
          <p:cNvPr id="31" name="Group 30">
            <a:extLst>
              <a:ext uri="{FF2B5EF4-FFF2-40B4-BE49-F238E27FC236}">
                <a16:creationId xmlns:a16="http://schemas.microsoft.com/office/drawing/2014/main" id="{6371A3C7-6F3E-1376-F195-6A6A7DA2C7ED}"/>
              </a:ext>
            </a:extLst>
          </p:cNvPr>
          <p:cNvGrpSpPr/>
          <p:nvPr/>
        </p:nvGrpSpPr>
        <p:grpSpPr>
          <a:xfrm>
            <a:off x="1974910" y="1802168"/>
            <a:ext cx="8242180" cy="4120068"/>
            <a:chOff x="1974910" y="1802168"/>
            <a:chExt cx="8242180" cy="4120068"/>
          </a:xfrm>
        </p:grpSpPr>
        <p:sp>
          <p:nvSpPr>
            <p:cNvPr id="8" name="Google Shape;595;p25">
              <a:extLst>
                <a:ext uri="{FF2B5EF4-FFF2-40B4-BE49-F238E27FC236}">
                  <a16:creationId xmlns:a16="http://schemas.microsoft.com/office/drawing/2014/main" id="{3F418004-7C7D-7768-0A3A-8B67859F4166}"/>
                </a:ext>
              </a:extLst>
            </p:cNvPr>
            <p:cNvSpPr/>
            <p:nvPr/>
          </p:nvSpPr>
          <p:spPr>
            <a:xfrm rot="2700000">
              <a:off x="5626481" y="1802168"/>
              <a:ext cx="922955" cy="922955"/>
            </a:xfrm>
            <a:prstGeom prst="rect">
              <a:avLst/>
            </a:prstGeom>
            <a:solidFill>
              <a:schemeClr val="tx1"/>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9" name="Google Shape;596;p25">
              <a:extLst>
                <a:ext uri="{FF2B5EF4-FFF2-40B4-BE49-F238E27FC236}">
                  <a16:creationId xmlns:a16="http://schemas.microsoft.com/office/drawing/2014/main" id="{261D68D5-1F9C-5525-CF03-35B32D400D81}"/>
                </a:ext>
              </a:extLst>
            </p:cNvPr>
            <p:cNvSpPr/>
            <p:nvPr/>
          </p:nvSpPr>
          <p:spPr>
            <a:xfrm rot="2700000">
              <a:off x="7065334" y="1802168"/>
              <a:ext cx="922955" cy="922955"/>
            </a:xfrm>
            <a:prstGeom prst="rect">
              <a:avLst/>
            </a:prstGeom>
            <a:solidFill>
              <a:schemeClr val="accent3"/>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cxnSp>
          <p:nvCxnSpPr>
            <p:cNvPr id="10" name="Google Shape;599;p25">
              <a:extLst>
                <a:ext uri="{FF2B5EF4-FFF2-40B4-BE49-F238E27FC236}">
                  <a16:creationId xmlns:a16="http://schemas.microsoft.com/office/drawing/2014/main" id="{AD91F657-66CF-4435-4860-7B7D13654E8E}"/>
                </a:ext>
              </a:extLst>
            </p:cNvPr>
            <p:cNvCxnSpPr>
              <a:cxnSpLocks/>
            </p:cNvCxnSpPr>
            <p:nvPr/>
          </p:nvCxnSpPr>
          <p:spPr>
            <a:xfrm>
              <a:off x="6095007" y="3100289"/>
              <a:ext cx="0" cy="488106"/>
            </a:xfrm>
            <a:prstGeom prst="straightConnector1">
              <a:avLst/>
            </a:prstGeom>
            <a:noFill/>
            <a:ln w="9525" cap="flat" cmpd="sng">
              <a:solidFill>
                <a:schemeClr val="tx1"/>
              </a:solidFill>
              <a:prstDash val="solid"/>
              <a:round/>
              <a:headEnd type="none" w="med" len="med"/>
              <a:tailEnd type="none" w="med" len="med"/>
            </a:ln>
          </p:spPr>
        </p:cxnSp>
        <p:sp>
          <p:nvSpPr>
            <p:cNvPr id="11" name="Google Shape;606;p25">
              <a:extLst>
                <a:ext uri="{FF2B5EF4-FFF2-40B4-BE49-F238E27FC236}">
                  <a16:creationId xmlns:a16="http://schemas.microsoft.com/office/drawing/2014/main" id="{76486006-5C92-D339-F215-9B8418818625}"/>
                </a:ext>
              </a:extLst>
            </p:cNvPr>
            <p:cNvSpPr/>
            <p:nvPr/>
          </p:nvSpPr>
          <p:spPr>
            <a:xfrm rot="2700000">
              <a:off x="4188267" y="1802168"/>
              <a:ext cx="922955" cy="922955"/>
            </a:xfrm>
            <a:prstGeom prst="rect">
              <a:avLst/>
            </a:prstGeom>
            <a:solidFill>
              <a:schemeClr val="accent5"/>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12" name="Google Shape;613;p25">
              <a:extLst>
                <a:ext uri="{FF2B5EF4-FFF2-40B4-BE49-F238E27FC236}">
                  <a16:creationId xmlns:a16="http://schemas.microsoft.com/office/drawing/2014/main" id="{B959D13D-56A4-7805-94FA-4D50F9EC4FE3}"/>
                </a:ext>
              </a:extLst>
            </p:cNvPr>
            <p:cNvSpPr/>
            <p:nvPr/>
          </p:nvSpPr>
          <p:spPr>
            <a:xfrm>
              <a:off x="1975456" y="3126991"/>
              <a:ext cx="2611927" cy="359682"/>
            </a:xfrm>
            <a:custGeom>
              <a:avLst/>
              <a:gdLst/>
              <a:ahLst/>
              <a:cxnLst/>
              <a:rect l="l" t="t" r="r" b="b"/>
              <a:pathLst>
                <a:path w="97925" h="13485" extrusionOk="0">
                  <a:moveTo>
                    <a:pt x="97925" y="0"/>
                  </a:moveTo>
                  <a:lnTo>
                    <a:pt x="84301" y="13476"/>
                  </a:lnTo>
                  <a:lnTo>
                    <a:pt x="0" y="13485"/>
                  </a:lnTo>
                </a:path>
              </a:pathLst>
            </a:custGeom>
            <a:noFill/>
            <a:ln w="9525" cap="flat" cmpd="sng">
              <a:solidFill>
                <a:schemeClr val="accent5"/>
              </a:solidFill>
              <a:prstDash val="solid"/>
              <a:round/>
              <a:headEnd type="none" w="med" len="med"/>
              <a:tailEnd type="none" w="med" len="med"/>
            </a:ln>
          </p:spPr>
          <p:txBody>
            <a:bodyPr/>
            <a:lstStyle/>
            <a:p>
              <a:endParaRPr lang="en-US"/>
            </a:p>
          </p:txBody>
        </p:sp>
        <p:sp>
          <p:nvSpPr>
            <p:cNvPr id="13" name="Google Shape;614;p25">
              <a:extLst>
                <a:ext uri="{FF2B5EF4-FFF2-40B4-BE49-F238E27FC236}">
                  <a16:creationId xmlns:a16="http://schemas.microsoft.com/office/drawing/2014/main" id="{45447A4A-2D78-1B69-2D45-75EB30C4BE27}"/>
                </a:ext>
              </a:extLst>
            </p:cNvPr>
            <p:cNvSpPr txBox="1"/>
            <p:nvPr/>
          </p:nvSpPr>
          <p:spPr>
            <a:xfrm>
              <a:off x="1974911" y="3991053"/>
              <a:ext cx="2269155" cy="988990"/>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l" rtl="0">
                <a:spcBef>
                  <a:spcPts val="0"/>
                </a:spcBef>
                <a:spcAft>
                  <a:spcPts val="0"/>
                </a:spcAft>
              </a:pPr>
              <a:r>
                <a:rPr lang="en-US" sz="2000" dirty="0">
                  <a:solidFill>
                    <a:schemeClr val="tx2"/>
                  </a:solidFill>
                  <a:ea typeface="Roboto"/>
                  <a:cs typeface="Roboto"/>
                  <a:sym typeface="Roboto"/>
                </a:rPr>
                <a:t>Maximum benefit.</a:t>
              </a:r>
            </a:p>
            <a:p>
              <a:pPr lvl="0" algn="l" rtl="0">
                <a:spcBef>
                  <a:spcPts val="0"/>
                </a:spcBef>
                <a:spcAft>
                  <a:spcPts val="0"/>
                </a:spcAft>
              </a:pPr>
              <a:r>
                <a:rPr lang="en-US" sz="2000" dirty="0">
                  <a:solidFill>
                    <a:schemeClr val="tx2"/>
                  </a:solidFill>
                  <a:ea typeface="Roboto"/>
                  <a:cs typeface="Roboto"/>
                  <a:sym typeface="Roboto"/>
                </a:rPr>
                <a:t>Retiree-only payment.</a:t>
              </a:r>
            </a:p>
          </p:txBody>
        </p:sp>
        <p:sp>
          <p:nvSpPr>
            <p:cNvPr id="14" name="Google Shape;615;p25">
              <a:extLst>
                <a:ext uri="{FF2B5EF4-FFF2-40B4-BE49-F238E27FC236}">
                  <a16:creationId xmlns:a16="http://schemas.microsoft.com/office/drawing/2014/main" id="{CC531317-4DE6-BB53-2267-655BE69FECD3}"/>
                </a:ext>
              </a:extLst>
            </p:cNvPr>
            <p:cNvSpPr txBox="1"/>
            <p:nvPr/>
          </p:nvSpPr>
          <p:spPr>
            <a:xfrm>
              <a:off x="1974910" y="3680584"/>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r>
                <a:rPr lang="en"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Option A</a:t>
              </a:r>
              <a:endParaRPr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5" name="Google Shape;618;p25">
              <a:extLst>
                <a:ext uri="{FF2B5EF4-FFF2-40B4-BE49-F238E27FC236}">
                  <a16:creationId xmlns:a16="http://schemas.microsoft.com/office/drawing/2014/main" id="{F1323A27-F967-6FDE-A96A-CEDDD3582403}"/>
                </a:ext>
              </a:extLst>
            </p:cNvPr>
            <p:cNvSpPr/>
            <p:nvPr/>
          </p:nvSpPr>
          <p:spPr>
            <a:xfrm>
              <a:off x="7590920" y="3126989"/>
              <a:ext cx="2626170" cy="359682"/>
            </a:xfrm>
            <a:custGeom>
              <a:avLst/>
              <a:gdLst/>
              <a:ahLst/>
              <a:cxnLst/>
              <a:rect l="l" t="t" r="r" b="b"/>
              <a:pathLst>
                <a:path w="98459" h="13485" extrusionOk="0">
                  <a:moveTo>
                    <a:pt x="0" y="0"/>
                  </a:moveTo>
                  <a:lnTo>
                    <a:pt x="13624" y="13476"/>
                  </a:lnTo>
                  <a:lnTo>
                    <a:pt x="98459" y="13485"/>
                  </a:lnTo>
                </a:path>
              </a:pathLst>
            </a:custGeom>
            <a:noFill/>
            <a:ln w="9525" cap="flat" cmpd="sng">
              <a:solidFill>
                <a:schemeClr val="accent3"/>
              </a:solidFill>
              <a:prstDash val="solid"/>
              <a:round/>
              <a:headEnd type="none" w="med" len="med"/>
              <a:tailEnd type="none" w="med" len="med"/>
            </a:ln>
          </p:spPr>
          <p:txBody>
            <a:bodyPr/>
            <a:lstStyle/>
            <a:p>
              <a:endParaRPr lang="en-US"/>
            </a:p>
          </p:txBody>
        </p:sp>
        <p:sp>
          <p:nvSpPr>
            <p:cNvPr id="16" name="Google Shape;614;p25">
              <a:extLst>
                <a:ext uri="{FF2B5EF4-FFF2-40B4-BE49-F238E27FC236}">
                  <a16:creationId xmlns:a16="http://schemas.microsoft.com/office/drawing/2014/main" id="{D4C349D6-9D9E-3A15-D510-C9479C9D1156}"/>
                </a:ext>
              </a:extLst>
            </p:cNvPr>
            <p:cNvSpPr txBox="1"/>
            <p:nvPr/>
          </p:nvSpPr>
          <p:spPr>
            <a:xfrm>
              <a:off x="7817776" y="4008485"/>
              <a:ext cx="2399314" cy="1913751"/>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r" rtl="0">
                <a:spcBef>
                  <a:spcPts val="0"/>
                </a:spcBef>
                <a:spcAft>
                  <a:spcPts val="0"/>
                </a:spcAft>
              </a:pPr>
              <a:r>
                <a:rPr lang="en-US" sz="2000" dirty="0">
                  <a:solidFill>
                    <a:schemeClr val="tx2"/>
                  </a:solidFill>
                  <a:ea typeface="Roboto"/>
                  <a:cs typeface="Roboto"/>
                  <a:sym typeface="Roboto"/>
                </a:rPr>
                <a:t>100%-50% joint retiree-survivor payment.</a:t>
              </a:r>
            </a:p>
          </p:txBody>
        </p:sp>
        <p:sp>
          <p:nvSpPr>
            <p:cNvPr id="17" name="Google Shape;615;p25">
              <a:extLst>
                <a:ext uri="{FF2B5EF4-FFF2-40B4-BE49-F238E27FC236}">
                  <a16:creationId xmlns:a16="http://schemas.microsoft.com/office/drawing/2014/main" id="{451A5BC3-C3AE-5D59-A969-658CFCBABA32}"/>
                </a:ext>
              </a:extLst>
            </p:cNvPr>
            <p:cNvSpPr txBox="1"/>
            <p:nvPr/>
          </p:nvSpPr>
          <p:spPr>
            <a:xfrm>
              <a:off x="8647133" y="3698017"/>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r" rtl="0">
                <a:spcBef>
                  <a:spcPts val="0"/>
                </a:spcBef>
                <a:spcAft>
                  <a:spcPts val="0"/>
                </a:spcAft>
                <a:buNone/>
              </a:pPr>
              <a:r>
                <a:rPr lang="en"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Option C</a:t>
              </a:r>
              <a:endParaRPr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8" name="Google Shape;614;p25">
              <a:extLst>
                <a:ext uri="{FF2B5EF4-FFF2-40B4-BE49-F238E27FC236}">
                  <a16:creationId xmlns:a16="http://schemas.microsoft.com/office/drawing/2014/main" id="{1F20E1AB-C039-F5F5-0333-219E05DF01D9}"/>
                </a:ext>
              </a:extLst>
            </p:cNvPr>
            <p:cNvSpPr txBox="1"/>
            <p:nvPr/>
          </p:nvSpPr>
          <p:spPr>
            <a:xfrm>
              <a:off x="4807798" y="3972267"/>
              <a:ext cx="2560320" cy="1706926"/>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ctr"/>
              <a:r>
                <a:rPr lang="en-US" sz="2000" dirty="0">
                  <a:solidFill>
                    <a:schemeClr val="tx2"/>
                  </a:solidFill>
                </a:rPr>
                <a:t>100%-100% joint retiree-survivor payment.</a:t>
              </a:r>
            </a:p>
            <a:p>
              <a:pPr lvl="0" algn="ctr"/>
              <a:r>
                <a:rPr lang="en-US" sz="2000" dirty="0">
                  <a:solidFill>
                    <a:schemeClr val="tx2"/>
                  </a:solidFill>
                </a:rPr>
                <a:t>Non-spousal restrictions may apply.</a:t>
              </a:r>
            </a:p>
          </p:txBody>
        </p:sp>
        <p:sp>
          <p:nvSpPr>
            <p:cNvPr id="19" name="Google Shape;615;p25">
              <a:extLst>
                <a:ext uri="{FF2B5EF4-FFF2-40B4-BE49-F238E27FC236}">
                  <a16:creationId xmlns:a16="http://schemas.microsoft.com/office/drawing/2014/main" id="{49CA2182-31C6-E7DE-4FDB-0083DFE7596E}"/>
                </a:ext>
              </a:extLst>
            </p:cNvPr>
            <p:cNvSpPr txBox="1"/>
            <p:nvPr/>
          </p:nvSpPr>
          <p:spPr>
            <a:xfrm>
              <a:off x="5311022" y="3661799"/>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None/>
              </a:pPr>
              <a:r>
                <a:rPr lang="en" sz="2400" b="1" dirty="0">
                  <a:latin typeface="Times New Roman" panose="02020603050405020304" pitchFamily="18" charset="0"/>
                  <a:ea typeface="Fira Sans Extra Condensed Medium"/>
                  <a:cs typeface="Times New Roman" panose="02020603050405020304" pitchFamily="18" charset="0"/>
                  <a:sym typeface="Fira Sans Extra Condensed Medium"/>
                </a:rPr>
                <a:t>Option B</a:t>
              </a:r>
              <a:endParaRPr sz="2400" b="1" dirty="0">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nvGrpSpPr>
            <p:cNvPr id="21" name="Group 20">
              <a:extLst>
                <a:ext uri="{FF2B5EF4-FFF2-40B4-BE49-F238E27FC236}">
                  <a16:creationId xmlns:a16="http://schemas.microsoft.com/office/drawing/2014/main" id="{75FA017D-EB47-D2FC-BA26-8627CEDC6E0C}"/>
                </a:ext>
              </a:extLst>
            </p:cNvPr>
            <p:cNvGrpSpPr/>
            <p:nvPr/>
          </p:nvGrpSpPr>
          <p:grpSpPr>
            <a:xfrm>
              <a:off x="4375424" y="1986646"/>
              <a:ext cx="548640" cy="553998"/>
              <a:chOff x="2860453" y="1718599"/>
              <a:chExt cx="548640" cy="553998"/>
            </a:xfrm>
          </p:grpSpPr>
          <p:sp>
            <p:nvSpPr>
              <p:cNvPr id="22" name="Google Shape;708;p27">
                <a:extLst>
                  <a:ext uri="{FF2B5EF4-FFF2-40B4-BE49-F238E27FC236}">
                    <a16:creationId xmlns:a16="http://schemas.microsoft.com/office/drawing/2014/main" id="{80FAD5F5-98BA-DD2C-F776-28A50E2EF7EB}"/>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3" name="TextBox 19">
                <a:extLst>
                  <a:ext uri="{FF2B5EF4-FFF2-40B4-BE49-F238E27FC236}">
                    <a16:creationId xmlns:a16="http://schemas.microsoft.com/office/drawing/2014/main" id="{AAFF1B36-7D9F-5659-4B5D-6632560DA48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A</a:t>
                </a:r>
                <a:endParaRPr lang="en-US" sz="3000" dirty="0">
                  <a:solidFill>
                    <a:schemeClr val="accent5"/>
                  </a:solidFill>
                  <a:latin typeface="Times New Roman" panose="02020603050405020304" pitchFamily="18" charset="0"/>
                  <a:cs typeface="Times New Roman" panose="02020603050405020304" pitchFamily="18" charset="0"/>
                </a:endParaRPr>
              </a:p>
            </p:txBody>
          </p:sp>
        </p:grpSp>
        <p:grpSp>
          <p:nvGrpSpPr>
            <p:cNvPr id="24" name="Group 23">
              <a:extLst>
                <a:ext uri="{FF2B5EF4-FFF2-40B4-BE49-F238E27FC236}">
                  <a16:creationId xmlns:a16="http://schemas.microsoft.com/office/drawing/2014/main" id="{4733EF4C-0E52-7800-8B47-B3031C2CF34F}"/>
                </a:ext>
              </a:extLst>
            </p:cNvPr>
            <p:cNvGrpSpPr/>
            <p:nvPr/>
          </p:nvGrpSpPr>
          <p:grpSpPr>
            <a:xfrm>
              <a:off x="5813638" y="1983967"/>
              <a:ext cx="548640" cy="553998"/>
              <a:chOff x="2860453" y="1718599"/>
              <a:chExt cx="548640" cy="553998"/>
            </a:xfrm>
          </p:grpSpPr>
          <p:sp>
            <p:nvSpPr>
              <p:cNvPr id="25" name="Google Shape;708;p27">
                <a:extLst>
                  <a:ext uri="{FF2B5EF4-FFF2-40B4-BE49-F238E27FC236}">
                    <a16:creationId xmlns:a16="http://schemas.microsoft.com/office/drawing/2014/main" id="{5694F7DC-19E3-89BC-3C47-A58410D6A13F}"/>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6" name="TextBox 22">
                <a:extLst>
                  <a:ext uri="{FF2B5EF4-FFF2-40B4-BE49-F238E27FC236}">
                    <a16:creationId xmlns:a16="http://schemas.microsoft.com/office/drawing/2014/main" id="{F0F581E1-8532-BAC8-90FC-BFB42D5DD92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latin typeface="Times New Roman" panose="02020603050405020304" pitchFamily="18" charset="0"/>
                    <a:ea typeface="Fira Sans Extra Condensed Medium"/>
                    <a:cs typeface="Times New Roman" panose="02020603050405020304" pitchFamily="18" charset="0"/>
                    <a:sym typeface="Fira Sans Extra Condensed Medium"/>
                  </a:rPr>
                  <a:t>B</a:t>
                </a:r>
                <a:endParaRPr lang="en-US" sz="3000" dirty="0">
                  <a:latin typeface="Times New Roman" panose="02020603050405020304" pitchFamily="18" charset="0"/>
                  <a:cs typeface="Times New Roman" panose="02020603050405020304" pitchFamily="18" charset="0"/>
                </a:endParaRPr>
              </a:p>
            </p:txBody>
          </p:sp>
        </p:grpSp>
        <p:grpSp>
          <p:nvGrpSpPr>
            <p:cNvPr id="27" name="Group 26">
              <a:extLst>
                <a:ext uri="{FF2B5EF4-FFF2-40B4-BE49-F238E27FC236}">
                  <a16:creationId xmlns:a16="http://schemas.microsoft.com/office/drawing/2014/main" id="{F451D4C9-4C91-30CC-BD9D-0BD029FC595C}"/>
                </a:ext>
              </a:extLst>
            </p:cNvPr>
            <p:cNvGrpSpPr/>
            <p:nvPr/>
          </p:nvGrpSpPr>
          <p:grpSpPr>
            <a:xfrm>
              <a:off x="7252491" y="1981288"/>
              <a:ext cx="548640" cy="553998"/>
              <a:chOff x="2860453" y="1718599"/>
              <a:chExt cx="548640" cy="553998"/>
            </a:xfrm>
          </p:grpSpPr>
          <p:sp>
            <p:nvSpPr>
              <p:cNvPr id="28" name="Google Shape;708;p27">
                <a:extLst>
                  <a:ext uri="{FF2B5EF4-FFF2-40B4-BE49-F238E27FC236}">
                    <a16:creationId xmlns:a16="http://schemas.microsoft.com/office/drawing/2014/main" id="{DC26FB81-449F-61EE-6E89-7E8DF22B18F2}"/>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9" name="TextBox 25">
                <a:extLst>
                  <a:ext uri="{FF2B5EF4-FFF2-40B4-BE49-F238E27FC236}">
                    <a16:creationId xmlns:a16="http://schemas.microsoft.com/office/drawing/2014/main" id="{51F17BC1-C742-0F14-61CA-0A7B425C8CE2}"/>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C</a:t>
                </a:r>
                <a:endParaRPr lang="en-US" sz="3000" dirty="0">
                  <a:solidFill>
                    <a:schemeClr val="accent3"/>
                  </a:solidFill>
                  <a:latin typeface="Times New Roman" panose="02020603050405020304" pitchFamily="18" charset="0"/>
                  <a:cs typeface="Times New Roman" panose="02020603050405020304" pitchFamily="18" charset="0"/>
                </a:endParaRPr>
              </a:p>
            </p:txBody>
          </p:sp>
        </p:grpSp>
      </p:grpSp>
    </p:spTree>
    <p:custDataLst>
      <p:tags r:id="rId1"/>
    </p:custDataLst>
    <p:extLst>
      <p:ext uri="{BB962C8B-B14F-4D97-AF65-F5344CB8AC3E}">
        <p14:creationId xmlns:p14="http://schemas.microsoft.com/office/powerpoint/2010/main" val="2378779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Changing your payment option after retirement</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Content Placeholder 1">
            <a:extLst>
              <a:ext uri="{FF2B5EF4-FFF2-40B4-BE49-F238E27FC236}">
                <a16:creationId xmlns:a16="http://schemas.microsoft.com/office/drawing/2014/main" id="{E3D18E0C-6E56-9AB7-D5D8-726914EAE725}"/>
              </a:ext>
            </a:extLst>
          </p:cNvPr>
          <p:cNvSpPr>
            <a:spLocks noGrp="1"/>
          </p:cNvSpPr>
          <p:nvPr>
            <p:ph sz="half" idx="13"/>
          </p:nvPr>
        </p:nvSpPr>
        <p:spPr/>
        <p:txBody>
          <a:bodyPr>
            <a:normAutofit/>
          </a:bodyPr>
          <a:lstStyle/>
          <a:p>
            <a:pPr eaLnBrk="1" hangingPunct="1"/>
            <a:r>
              <a:rPr lang="en-US" altLang="en-US" dirty="0"/>
              <a:t>If you have a change in marital status, you may select new payment option or change your beneficiary for a survivorship payment option within five years of change.</a:t>
            </a:r>
          </a:p>
          <a:p>
            <a:r>
              <a:rPr lang="en-US" altLang="en-US" dirty="0"/>
              <a:t>You can change your payment option only twice, no matter how many qualifying events occur.</a:t>
            </a:r>
          </a:p>
          <a:p>
            <a:endParaRPr lang="en-US" alt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r>
              <a:rPr lang="en-US" dirty="0"/>
              <a:t>If you choose Option A, you may change your beneficiaries at any time without a qualifying event.</a:t>
            </a:r>
          </a:p>
          <a:p>
            <a:pPr eaLnBrk="1" hangingPunct="1"/>
            <a:r>
              <a:rPr lang="en-US" altLang="en-US" dirty="0"/>
              <a:t>If you choose Option B or C, and all beneficiaries die before you:</a:t>
            </a:r>
          </a:p>
          <a:p>
            <a:pPr lvl="1" eaLnBrk="1" hangingPunct="1"/>
            <a:r>
              <a:rPr lang="en-US" altLang="en-US" dirty="0"/>
              <a:t>Your benefit reverts to Option A.</a:t>
            </a:r>
          </a:p>
          <a:p>
            <a:pPr lvl="1" eaLnBrk="1" hangingPunct="1"/>
            <a:r>
              <a:rPr lang="en-US" altLang="en-US" dirty="0"/>
              <a:t>The change is effective the month after the date last beneficiary dies. </a:t>
            </a:r>
          </a:p>
          <a:p>
            <a:pPr lvl="1" eaLnBrk="1" hangingPunct="1"/>
            <a:r>
              <a:rPr lang="en-US" altLang="en-US" dirty="0"/>
              <a:t>You must notify PEBA of your beneficiary’s death.</a:t>
            </a:r>
            <a:endParaRPr lang="en-US" dirty="0"/>
          </a:p>
          <a:p>
            <a:pPr eaLnBrk="1" hangingPunct="1"/>
            <a:endParaRPr lang="en-US" altLang="en-US" dirty="0"/>
          </a:p>
        </p:txBody>
      </p:sp>
    </p:spTree>
    <p:extLst>
      <p:ext uri="{BB962C8B-B14F-4D97-AF65-F5344CB8AC3E}">
        <p14:creationId xmlns:p14="http://schemas.microsoft.com/office/powerpoint/2010/main" val="396839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23697</TotalTime>
  <Words>176</Words>
  <Application>Microsoft Office PowerPoint</Application>
  <PresentationFormat>Widescreen</PresentationFormat>
  <Paragraphs>32</Paragraphs>
  <Slides>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Fira Sans Extra Condensed Medium</vt:lpstr>
      <vt:lpstr>Roboto</vt:lpstr>
      <vt:lpstr>Times New Roman</vt:lpstr>
      <vt:lpstr>Tw Cen MT Condensed</vt:lpstr>
      <vt:lpstr>2_Office Theme</vt:lpstr>
      <vt:lpstr>Payment options</vt:lpstr>
      <vt:lpstr>SCRS, PORS monthly payment options</vt:lpstr>
      <vt:lpstr>Changing your payment option after retirement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525</cp:revision>
  <cp:lastPrinted>2020-01-10T14:41:31Z</cp:lastPrinted>
  <dcterms:created xsi:type="dcterms:W3CDTF">2019-11-01T12:34:11Z</dcterms:created>
  <dcterms:modified xsi:type="dcterms:W3CDTF">2025-05-05T15:31:16Z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