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tags/tag4.xml" ContentType="application/vnd.openxmlformats-officedocument.presentationml.tags+xml"/>
  <Override PartName="/ppt/notesSlides/notesSlide5.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9"/>
  </p:notesMasterIdLst>
  <p:handoutMasterIdLst>
    <p:handoutMasterId r:id="rId10"/>
  </p:handoutMasterIdLst>
  <p:sldIdLst>
    <p:sldId id="256" r:id="rId2"/>
    <p:sldId id="457" r:id="rId3"/>
    <p:sldId id="458" r:id="rId4"/>
    <p:sldId id="456" r:id="rId5"/>
    <p:sldId id="447" r:id="rId6"/>
    <p:sldId id="459" r:id="rId7"/>
    <p:sldId id="263" r:id="rId8"/>
  </p:sldIdLst>
  <p:sldSz cx="12192000" cy="6858000"/>
  <p:notesSz cx="7023100" cy="9309100"/>
  <p:custDataLst>
    <p:tags r:id="rId1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97E5F28-656C-8C20-6516-2A2596813B2D}" name="Jennifer S. Dolder" initials="JD" userId="S::rdoldj@peba.sc.gov::adc8f237-6518-4fda-a594-f6aaccffabfd"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B81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26" autoAdjust="0"/>
    <p:restoredTop sz="94125" autoAdjust="0"/>
  </p:normalViewPr>
  <p:slideViewPr>
    <p:cSldViewPr snapToGrid="0">
      <p:cViewPr varScale="1">
        <p:scale>
          <a:sx n="75" d="100"/>
          <a:sy n="75" d="100"/>
        </p:scale>
        <p:origin x="58" y="58"/>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17" Type="http://schemas.microsoft.com/office/2018/10/relationships/authors" Targe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CC20F16F-8811-4B51-BB31-320552CC85AF}" type="datetimeFigureOut">
              <a:rPr lang="en-US" smtClean="0"/>
              <a:t>5/5/2025</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6B005CDC-F66A-4EA3-93A4-41602AB21081}" type="datetimeFigureOut">
              <a:rPr lang="en-US" smtClean="0"/>
              <a:t>5/5/2025</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r>
              <a:rPr lang="en-US" dirty="0">
                <a:latin typeface="Calibri" panose="020F0502020204030204" pitchFamily="34" charset="0"/>
                <a:ea typeface="Times New Roman" panose="02020603050405020304" pitchFamily="18" charset="0"/>
                <a:cs typeface="Calibri" panose="020F0502020204030204" pitchFamily="34" charset="0"/>
              </a:rPr>
              <a:t> </a:t>
            </a:r>
            <a:endParaRPr lang="en-US" sz="1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u="none" dirty="0"/>
          </a:p>
        </p:txBody>
      </p:sp>
      <p:sp>
        <p:nvSpPr>
          <p:cNvPr id="4" name="Slide Number Placeholder 3"/>
          <p:cNvSpPr>
            <a:spLocks noGrp="1"/>
          </p:cNvSpPr>
          <p:nvPr>
            <p:ph type="sldNum" sz="quarter" idx="5"/>
          </p:nvPr>
        </p:nvSpPr>
        <p:spPr/>
        <p:txBody>
          <a:bodyPr/>
          <a:lstStyle/>
          <a:p>
            <a:fld id="{036C5A97-FE1B-4EFC-9C73-B1258035E011}" type="slidenum">
              <a:rPr lang="en-US" smtClean="0"/>
              <a:t>4</a:t>
            </a:fld>
            <a:endParaRPr lang="en-US"/>
          </a:p>
        </p:txBody>
      </p:sp>
    </p:spTree>
    <p:extLst>
      <p:ext uri="{BB962C8B-B14F-4D97-AF65-F5344CB8AC3E}">
        <p14:creationId xmlns:p14="http://schemas.microsoft.com/office/powerpoint/2010/main" val="3426722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36C5A97-FE1B-4EFC-9C73-B1258035E011}" type="slidenum">
              <a:rPr lang="en-US" smtClean="0"/>
              <a:t>5</a:t>
            </a:fld>
            <a:endParaRPr lang="en-US"/>
          </a:p>
        </p:txBody>
      </p:sp>
    </p:spTree>
    <p:extLst>
      <p:ext uri="{BB962C8B-B14F-4D97-AF65-F5344CB8AC3E}">
        <p14:creationId xmlns:p14="http://schemas.microsoft.com/office/powerpoint/2010/main" val="13788564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pPr>
              <a:lnSpc>
                <a:spcPct val="107000"/>
              </a:lnSpc>
            </a:pPr>
            <a:endParaRPr lang="en-US" dirty="0"/>
          </a:p>
        </p:txBody>
      </p:sp>
      <p:sp>
        <p:nvSpPr>
          <p:cNvPr id="4" name="Slide Number Placeholder 3"/>
          <p:cNvSpPr>
            <a:spLocks noGrp="1"/>
          </p:cNvSpPr>
          <p:nvPr>
            <p:ph type="sldNum" sz="quarter" idx="5"/>
          </p:nvPr>
        </p:nvSpPr>
        <p:spPr/>
        <p:txBody>
          <a:bodyPr/>
          <a:lstStyle/>
          <a:p>
            <a:fld id="{036C5A97-FE1B-4EFC-9C73-B1258035E011}" type="slidenum">
              <a:rPr lang="en-US" smtClean="0"/>
              <a:t>6</a:t>
            </a:fld>
            <a:endParaRPr lang="en-US"/>
          </a:p>
        </p:txBody>
      </p:sp>
    </p:spTree>
    <p:extLst>
      <p:ext uri="{BB962C8B-B14F-4D97-AF65-F5344CB8AC3E}">
        <p14:creationId xmlns:p14="http://schemas.microsoft.com/office/powerpoint/2010/main" val="13788564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36C5A97-FE1B-4EFC-9C73-B1258035E011}" type="slidenum">
              <a:rPr lang="en-US" smtClean="0"/>
              <a:t>7</a:t>
            </a:fld>
            <a:endParaRPr lang="en-US"/>
          </a:p>
        </p:txBody>
      </p:sp>
    </p:spTree>
    <p:extLst>
      <p:ext uri="{BB962C8B-B14F-4D97-AF65-F5344CB8AC3E}">
        <p14:creationId xmlns:p14="http://schemas.microsoft.com/office/powerpoint/2010/main" val="9679540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5" y="0"/>
            <a:ext cx="12191994" cy="6857997"/>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4652556"/>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b="1" dirty="0">
                <a:solidFill>
                  <a:schemeClr val="tx2"/>
                </a:solidFill>
              </a:rPr>
              <a:t>Financial disclaimer</a:t>
            </a:r>
            <a:r>
              <a:rPr lang="en-US" sz="2000" dirty="0">
                <a:solidFill>
                  <a:schemeClr val="tx2"/>
                </a:solidFill>
              </a:rPr>
              <a:t> Personal finance, as the name implies, is a highly individualized and personal matter. The information provided in these presentations is general educational information provided to illustrate certain financial ideas and concepts. This information does not take into account your personal situation and should not be considered personal financial or investment advice. In reviewing this video, you should consider whether the information presented is appropriate for your particular needs and, where appropriate, you may wish to seek advice from a financial professional to determine what is best for your individual financial circumstances. PEBA does not make any guarantee or other promise as to any results that may be obtained from using the content of this presentation.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Disclaimers</a:t>
            </a:r>
          </a:p>
        </p:txBody>
      </p:sp>
    </p:spTree>
    <p:extLst>
      <p:ext uri="{BB962C8B-B14F-4D97-AF65-F5344CB8AC3E}">
        <p14:creationId xmlns:p14="http://schemas.microsoft.com/office/powerpoint/2010/main" val="8156219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hyperlink" Target="https://peba.sc.gov/sites/default/files/returning.pdf" TargetMode="External"/><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4.xml"/><Relationship Id="rId1" Type="http://schemas.openxmlformats.org/officeDocument/2006/relationships/tags" Target="../tags/tag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36550" y="2011680"/>
            <a:ext cx="5759450" cy="2310938"/>
          </a:xfrm>
        </p:spPr>
        <p:txBody>
          <a:bodyPr/>
          <a:lstStyle/>
          <a:p>
            <a:r>
              <a:rPr lang="en-US" dirty="0"/>
              <a:t>Post-retirement information</a:t>
            </a:r>
          </a:p>
        </p:txBody>
      </p:sp>
      <p:sp>
        <p:nvSpPr>
          <p:cNvPr id="3" name="Subtitle 2"/>
          <p:cNvSpPr>
            <a:spLocks noGrp="1"/>
          </p:cNvSpPr>
          <p:nvPr>
            <p:ph type="subTitle" idx="1"/>
          </p:nvPr>
        </p:nvSpPr>
        <p:spPr>
          <a:xfrm>
            <a:off x="336550" y="4663456"/>
            <a:ext cx="3304425" cy="1803862"/>
          </a:xfrm>
        </p:spPr>
        <p:txBody>
          <a:bodyPr/>
          <a:lstStyle/>
          <a:p>
            <a:r>
              <a:rPr lang="en-US" dirty="0"/>
              <a:t>Get Set for Retirement</a:t>
            </a:r>
          </a:p>
          <a:p>
            <a:r>
              <a:rPr lang="en-US" dirty="0"/>
              <a:t>Preretirement</a:t>
            </a:r>
          </a:p>
          <a:p>
            <a:r>
              <a:rPr lang="en-US" dirty="0"/>
              <a:t>Fiscal year 2026</a:t>
            </a:r>
          </a:p>
        </p:txBody>
      </p:sp>
    </p:spTree>
    <p:custDataLst>
      <p:tags r:id="rId1"/>
    </p:custDataLst>
    <p:extLst>
      <p:ext uri="{BB962C8B-B14F-4D97-AF65-F5344CB8AC3E}">
        <p14:creationId xmlns:p14="http://schemas.microsoft.com/office/powerpoint/2010/main" val="35673626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2B90FA6-9DB6-67B8-B52D-90BE7B6D9E7D}"/>
              </a:ext>
            </a:extLst>
          </p:cNvPr>
          <p:cNvSpPr>
            <a:spLocks noGrp="1"/>
          </p:cNvSpPr>
          <p:nvPr>
            <p:ph sz="half" idx="1"/>
          </p:nvPr>
        </p:nvSpPr>
        <p:spPr/>
        <p:txBody>
          <a:bodyPr>
            <a:normAutofit/>
          </a:bodyPr>
          <a:lstStyle/>
          <a:p>
            <a:r>
              <a:rPr lang="en-US" dirty="0"/>
              <a:t>Each July 1, current law provides for a 1% benefit adjustment up to an annual maximum of $500.</a:t>
            </a:r>
          </a:p>
          <a:p>
            <a:r>
              <a:rPr lang="en-US" dirty="0"/>
              <a:t>A member becomes eligible for the adjustment effective on the second July 1 after retirement date.</a:t>
            </a:r>
          </a:p>
          <a:p>
            <a:r>
              <a:rPr lang="en-US" dirty="0"/>
              <a:t>If you retired early as an SCRS Class Two member, you are not eligible for a benefit adjustment until the second July 1 after you reach age 60 or the second July 1 after the date you would have earned 28 years of service credit if you did not retire.</a:t>
            </a:r>
          </a:p>
        </p:txBody>
      </p:sp>
      <p:sp>
        <p:nvSpPr>
          <p:cNvPr id="5" name="Title 4">
            <a:extLst>
              <a:ext uri="{FF2B5EF4-FFF2-40B4-BE49-F238E27FC236}">
                <a16:creationId xmlns:a16="http://schemas.microsoft.com/office/drawing/2014/main" id="{AAAC9B40-ACD7-D765-FDD3-CF2E5D8C9E5D}"/>
              </a:ext>
            </a:extLst>
          </p:cNvPr>
          <p:cNvSpPr>
            <a:spLocks noGrp="1"/>
          </p:cNvSpPr>
          <p:nvPr>
            <p:ph type="title"/>
          </p:nvPr>
        </p:nvSpPr>
        <p:spPr/>
        <p:txBody>
          <a:bodyPr/>
          <a:lstStyle/>
          <a:p>
            <a:r>
              <a:rPr lang="en-US" dirty="0"/>
              <a:t>SCRS, PORS benefit adjustments</a:t>
            </a:r>
          </a:p>
        </p:txBody>
      </p:sp>
      <p:sp>
        <p:nvSpPr>
          <p:cNvPr id="2" name="Slide Number Placeholder 1">
            <a:extLst>
              <a:ext uri="{FF2B5EF4-FFF2-40B4-BE49-F238E27FC236}">
                <a16:creationId xmlns:a16="http://schemas.microsoft.com/office/drawing/2014/main" id="{2EDC70D4-51C4-1FE2-6F27-37472F17504B}"/>
              </a:ext>
            </a:extLst>
          </p:cNvPr>
          <p:cNvSpPr>
            <a:spLocks noGrp="1"/>
          </p:cNvSpPr>
          <p:nvPr>
            <p:ph type="sldNum" sz="quarter" idx="12"/>
          </p:nvPr>
        </p:nvSpPr>
        <p:spPr/>
        <p:txBody>
          <a:bodyPr/>
          <a:lstStyle/>
          <a:p>
            <a:fld id="{28024367-D536-4F59-B2ED-0E7825EDA9AF}" type="slidenum">
              <a:rPr lang="en-US" smtClean="0"/>
              <a:pPr/>
              <a:t>2</a:t>
            </a:fld>
            <a:endParaRPr lang="en-US" dirty="0"/>
          </a:p>
        </p:txBody>
      </p:sp>
    </p:spTree>
    <p:extLst>
      <p:ext uri="{BB962C8B-B14F-4D97-AF65-F5344CB8AC3E}">
        <p14:creationId xmlns:p14="http://schemas.microsoft.com/office/powerpoint/2010/main" val="14774785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414B591-E7AE-9106-DAFD-B77447A4682F}"/>
              </a:ext>
            </a:extLst>
          </p:cNvPr>
          <p:cNvSpPr>
            <a:spLocks noGrp="1"/>
          </p:cNvSpPr>
          <p:nvPr>
            <p:ph type="title"/>
          </p:nvPr>
        </p:nvSpPr>
        <p:spPr/>
        <p:txBody>
          <a:bodyPr/>
          <a:lstStyle/>
          <a:p>
            <a:r>
              <a:rPr lang="en-US" dirty="0"/>
              <a:t>Retiree incidental death benefit</a:t>
            </a:r>
          </a:p>
        </p:txBody>
      </p:sp>
      <p:graphicFrame>
        <p:nvGraphicFramePr>
          <p:cNvPr id="5" name="Table 7">
            <a:extLst>
              <a:ext uri="{FF2B5EF4-FFF2-40B4-BE49-F238E27FC236}">
                <a16:creationId xmlns:a16="http://schemas.microsoft.com/office/drawing/2014/main" id="{A0D048CB-D1E6-8B21-C60E-719AD6CD8B01}"/>
              </a:ext>
            </a:extLst>
          </p:cNvPr>
          <p:cNvGraphicFramePr>
            <a:graphicFrameLocks noGrp="1"/>
          </p:cNvGraphicFramePr>
          <p:nvPr>
            <p:ph idx="1"/>
            <p:extLst>
              <p:ext uri="{D42A27DB-BD31-4B8C-83A1-F6EECF244321}">
                <p14:modId xmlns:p14="http://schemas.microsoft.com/office/powerpoint/2010/main" val="2543388817"/>
              </p:ext>
            </p:extLst>
          </p:nvPr>
        </p:nvGraphicFramePr>
        <p:xfrm>
          <a:off x="609600" y="2509838"/>
          <a:ext cx="6504876" cy="2194560"/>
        </p:xfrm>
        <a:graphic>
          <a:graphicData uri="http://schemas.openxmlformats.org/drawingml/2006/table">
            <a:tbl>
              <a:tblPr firstRow="1" bandRow="1">
                <a:tableStyleId>{2D5ABB26-0587-4C30-8999-92F81FD0307C}</a:tableStyleId>
              </a:tblPr>
              <a:tblGrid>
                <a:gridCol w="2219706">
                  <a:extLst>
                    <a:ext uri="{9D8B030D-6E8A-4147-A177-3AD203B41FA5}">
                      <a16:colId xmlns:a16="http://schemas.microsoft.com/office/drawing/2014/main" val="3903447686"/>
                    </a:ext>
                  </a:extLst>
                </a:gridCol>
                <a:gridCol w="3280219">
                  <a:extLst>
                    <a:ext uri="{9D8B030D-6E8A-4147-A177-3AD203B41FA5}">
                      <a16:colId xmlns:a16="http://schemas.microsoft.com/office/drawing/2014/main" val="2429186700"/>
                    </a:ext>
                  </a:extLst>
                </a:gridCol>
                <a:gridCol w="1004951">
                  <a:extLst>
                    <a:ext uri="{9D8B030D-6E8A-4147-A177-3AD203B41FA5}">
                      <a16:colId xmlns:a16="http://schemas.microsoft.com/office/drawing/2014/main" val="4212393867"/>
                    </a:ext>
                  </a:extLst>
                </a:gridCol>
              </a:tblGrid>
              <a:tr h="274320">
                <a:tc>
                  <a:txBody>
                    <a:bodyPr/>
                    <a:lstStyle/>
                    <a:p>
                      <a:pPr algn="ctr"/>
                      <a:r>
                        <a:rPr lang="en-US" sz="2000" b="1" dirty="0">
                          <a:solidFill>
                            <a:schemeClr val="tx2"/>
                          </a:solidFill>
                        </a:rPr>
                        <a:t>SCRS service credit</a:t>
                      </a:r>
                    </a:p>
                  </a:txBody>
                  <a:tcPr anchor="ctr">
                    <a:lnL w="6350" cap="flat" cmpd="sng" algn="ctr">
                      <a:noFill/>
                      <a:prstDash val="solid"/>
                      <a:round/>
                      <a:headEnd type="none" w="med" len="med"/>
                      <a:tailEnd type="none" w="med" len="med"/>
                    </a:lnL>
                    <a:lnR w="6350" cap="flat" cmpd="sng" algn="ctr">
                      <a:solidFill>
                        <a:schemeClr val="bg2"/>
                      </a:solidFill>
                      <a:prstDash val="solid"/>
                      <a:round/>
                      <a:headEnd type="none" w="med" len="med"/>
                      <a:tailEnd type="none" w="med" len="med"/>
                    </a:lnR>
                    <a:lnT w="28575" cap="flat" cmpd="sng" algn="ctr">
                      <a:noFill/>
                      <a:prstDash val="solid"/>
                      <a:round/>
                      <a:headEnd type="none" w="med" len="med"/>
                      <a:tailEnd type="none" w="med" len="med"/>
                    </a:lnT>
                    <a:lnB w="28575" cap="flat" cmpd="sng" algn="ctr">
                      <a:solidFill>
                        <a:srgbClr val="A0B810"/>
                      </a:solidFill>
                      <a:prstDash val="solid"/>
                      <a:round/>
                      <a:headEnd type="none" w="med" len="med"/>
                      <a:tailEnd type="none" w="med" len="med"/>
                    </a:lnB>
                  </a:tcPr>
                </a:tc>
                <a:tc>
                  <a:txBody>
                    <a:bodyPr/>
                    <a:lstStyle/>
                    <a:p>
                      <a:pPr algn="ctr"/>
                      <a:r>
                        <a:rPr lang="en-US" sz="2000" b="1" dirty="0">
                          <a:solidFill>
                            <a:schemeClr val="tx2"/>
                          </a:solidFill>
                        </a:rPr>
                        <a:t>PORS service credit</a:t>
                      </a: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28575" cap="flat" cmpd="sng" algn="ctr">
                      <a:noFill/>
                      <a:prstDash val="solid"/>
                      <a:round/>
                      <a:headEnd type="none" w="med" len="med"/>
                      <a:tailEnd type="none" w="med" len="med"/>
                    </a:lnT>
                    <a:lnB w="28575" cap="flat" cmpd="sng" algn="ctr">
                      <a:solidFill>
                        <a:srgbClr val="A0B810"/>
                      </a:solidFill>
                      <a:prstDash val="solid"/>
                      <a:round/>
                      <a:headEnd type="none" w="med" len="med"/>
                      <a:tailEnd type="none" w="med" len="med"/>
                    </a:lnB>
                  </a:tcPr>
                </a:tc>
                <a:tc>
                  <a:txBody>
                    <a:bodyPr/>
                    <a:lstStyle/>
                    <a:p>
                      <a:pPr algn="ctr"/>
                      <a:r>
                        <a:rPr lang="en-US" sz="2000" b="1" dirty="0">
                          <a:solidFill>
                            <a:schemeClr val="tx2"/>
                          </a:solidFill>
                        </a:rPr>
                        <a:t>Benefit</a:t>
                      </a:r>
                    </a:p>
                  </a:txBody>
                  <a:tcPr anchor="ctr">
                    <a:lnL w="6350" cap="flat" cmpd="sng" algn="ctr">
                      <a:solidFill>
                        <a:schemeClr val="bg2"/>
                      </a:solidFill>
                      <a:prstDash val="solid"/>
                      <a:round/>
                      <a:headEnd type="none" w="med" len="med"/>
                      <a:tailEnd type="none" w="med" len="med"/>
                    </a:lnL>
                    <a:lnR w="6350"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solidFill>
                        <a:srgbClr val="A0B810"/>
                      </a:solidFill>
                      <a:prstDash val="solid"/>
                      <a:round/>
                      <a:headEnd type="none" w="med" len="med"/>
                      <a:tailEnd type="none" w="med" len="med"/>
                    </a:lnB>
                  </a:tcPr>
                </a:tc>
                <a:extLst>
                  <a:ext uri="{0D108BD9-81ED-4DB2-BD59-A6C34878D82A}">
                    <a16:rowId xmlns:a16="http://schemas.microsoft.com/office/drawing/2014/main" val="1267473552"/>
                  </a:ext>
                </a:extLst>
              </a:tr>
              <a:tr h="274320">
                <a:tc>
                  <a:txBody>
                    <a:bodyPr/>
                    <a:lstStyle/>
                    <a:p>
                      <a:pPr algn="ctr"/>
                      <a:r>
                        <a:rPr lang="en-US" sz="2000" dirty="0">
                          <a:solidFill>
                            <a:schemeClr val="tx2"/>
                          </a:solidFill>
                        </a:rPr>
                        <a:t>10-19 years</a:t>
                      </a:r>
                      <a:endParaRPr lang="en-US" sz="2000" dirty="0"/>
                    </a:p>
                  </a:txBody>
                  <a:tcPr anchor="ctr">
                    <a:lnL w="6350" cap="flat" cmpd="sng" algn="ctr">
                      <a:noFill/>
                      <a:prstDash val="solid"/>
                      <a:round/>
                      <a:headEnd type="none" w="med" len="med"/>
                      <a:tailEnd type="none" w="med" len="med"/>
                    </a:lnL>
                    <a:lnR w="6350" cap="flat" cmpd="sng" algn="ctr">
                      <a:solidFill>
                        <a:schemeClr val="bg2"/>
                      </a:solidFill>
                      <a:prstDash val="solid"/>
                      <a:round/>
                      <a:headEnd type="none" w="med" len="med"/>
                      <a:tailEnd type="none" w="med" len="med"/>
                    </a:lnR>
                    <a:lnT w="28575" cap="flat" cmpd="sng" algn="ctr">
                      <a:solidFill>
                        <a:srgbClr val="A0B810"/>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algn="ctr"/>
                      <a:r>
                        <a:rPr lang="en-US" sz="2000" b="0" dirty="0">
                          <a:solidFill>
                            <a:schemeClr val="tx2"/>
                          </a:solidFill>
                        </a:rPr>
                        <a:t>10-19 years</a:t>
                      </a: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28575" cap="flat" cmpd="sng" algn="ctr">
                      <a:solidFill>
                        <a:srgbClr val="A0B810"/>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algn="ctr"/>
                      <a:r>
                        <a:rPr lang="en-US" sz="2000" b="0" dirty="0">
                          <a:solidFill>
                            <a:schemeClr val="tx2"/>
                          </a:solidFill>
                        </a:rPr>
                        <a:t>$2,000</a:t>
                      </a:r>
                    </a:p>
                  </a:txBody>
                  <a:tcPr anchor="ctr">
                    <a:lnL w="6350" cap="flat" cmpd="sng" algn="ctr">
                      <a:solidFill>
                        <a:schemeClr val="bg2"/>
                      </a:solidFill>
                      <a:prstDash val="solid"/>
                      <a:round/>
                      <a:headEnd type="none" w="med" len="med"/>
                      <a:tailEnd type="none" w="med" len="med"/>
                    </a:lnL>
                    <a:lnR w="6350" cap="flat" cmpd="sng" algn="ctr">
                      <a:noFill/>
                      <a:prstDash val="solid"/>
                      <a:round/>
                      <a:headEnd type="none" w="med" len="med"/>
                      <a:tailEnd type="none" w="med" len="med"/>
                    </a:lnR>
                    <a:lnT w="28575" cap="flat" cmpd="sng" algn="ctr">
                      <a:solidFill>
                        <a:srgbClr val="A0B810"/>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3503435375"/>
                  </a:ext>
                </a:extLst>
              </a:tr>
              <a:tr h="274320">
                <a:tc>
                  <a:txBody>
                    <a:bodyPr/>
                    <a:lstStyle/>
                    <a:p>
                      <a:pPr algn="ctr"/>
                      <a:r>
                        <a:rPr lang="en-US" sz="2000" dirty="0">
                          <a:solidFill>
                            <a:schemeClr val="tx2"/>
                          </a:solidFill>
                        </a:rPr>
                        <a:t>20-27 years</a:t>
                      </a:r>
                      <a:endParaRPr lang="en-US" sz="2000" dirty="0"/>
                    </a:p>
                  </a:txBody>
                  <a:tcPr anchor="ctr">
                    <a:lnL w="6350" cap="flat" cmpd="sng" algn="ctr">
                      <a:no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algn="ctr"/>
                      <a:r>
                        <a:rPr lang="en-US" sz="2000" b="0" dirty="0">
                          <a:solidFill>
                            <a:schemeClr val="tx2"/>
                          </a:solidFill>
                        </a:rPr>
                        <a:t>Class Two: 20-24 years</a:t>
                      </a:r>
                      <a:br>
                        <a:rPr lang="en-US" sz="2000" b="0" dirty="0">
                          <a:solidFill>
                            <a:schemeClr val="tx2"/>
                          </a:solidFill>
                        </a:rPr>
                      </a:br>
                      <a:r>
                        <a:rPr lang="en-US" sz="2000" b="0" dirty="0">
                          <a:solidFill>
                            <a:schemeClr val="tx2"/>
                          </a:solidFill>
                        </a:rPr>
                        <a:t>Class Three: 20-26 years</a:t>
                      </a: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algn="ctr"/>
                      <a:r>
                        <a:rPr lang="en-US" sz="2000" dirty="0">
                          <a:solidFill>
                            <a:schemeClr val="tx2"/>
                          </a:solidFill>
                        </a:rPr>
                        <a:t>$4,000</a:t>
                      </a:r>
                    </a:p>
                  </a:txBody>
                  <a:tcPr anchor="ctr">
                    <a:lnL w="6350" cap="flat" cmpd="sng" algn="ctr">
                      <a:solidFill>
                        <a:schemeClr val="bg2"/>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550300081"/>
                  </a:ext>
                </a:extLst>
              </a:tr>
              <a:tr h="274320">
                <a:tc>
                  <a:txBody>
                    <a:bodyPr/>
                    <a:lstStyle/>
                    <a:p>
                      <a:pPr algn="ctr"/>
                      <a:r>
                        <a:rPr lang="en-US" sz="2000" dirty="0">
                          <a:solidFill>
                            <a:schemeClr val="tx2"/>
                          </a:solidFill>
                        </a:rPr>
                        <a:t>28 or more years</a:t>
                      </a:r>
                      <a:endParaRPr lang="en-US" sz="2000" dirty="0"/>
                    </a:p>
                  </a:txBody>
                  <a:tcPr anchor="ctr">
                    <a:lnL w="6350" cap="flat" cmpd="sng" algn="ctr">
                      <a:no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algn="ctr"/>
                      <a:r>
                        <a:rPr lang="en-US" sz="2000" b="0" dirty="0">
                          <a:solidFill>
                            <a:schemeClr val="tx2"/>
                          </a:solidFill>
                        </a:rPr>
                        <a:t>Class Two: 25 or more years</a:t>
                      </a:r>
                    </a:p>
                    <a:p>
                      <a:pPr algn="ctr"/>
                      <a:r>
                        <a:rPr lang="en-US" sz="2000" b="0" dirty="0">
                          <a:solidFill>
                            <a:schemeClr val="tx2"/>
                          </a:solidFill>
                        </a:rPr>
                        <a:t>Class Three: 27 or more years</a:t>
                      </a: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algn="ctr"/>
                      <a:r>
                        <a:rPr lang="en-US" sz="2000" dirty="0">
                          <a:solidFill>
                            <a:schemeClr val="tx2"/>
                          </a:solidFill>
                        </a:rPr>
                        <a:t>$6,000</a:t>
                      </a:r>
                    </a:p>
                  </a:txBody>
                  <a:tcPr anchor="ctr">
                    <a:lnL w="6350" cap="flat" cmpd="sng" algn="ctr">
                      <a:solidFill>
                        <a:schemeClr val="bg2"/>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555694778"/>
                  </a:ext>
                </a:extLst>
              </a:tr>
            </a:tbl>
          </a:graphicData>
        </a:graphic>
      </p:graphicFrame>
      <p:sp>
        <p:nvSpPr>
          <p:cNvPr id="2" name="Slide Number Placeholder 1">
            <a:extLst>
              <a:ext uri="{FF2B5EF4-FFF2-40B4-BE49-F238E27FC236}">
                <a16:creationId xmlns:a16="http://schemas.microsoft.com/office/drawing/2014/main" id="{91FF2F4A-CDF7-D837-D085-7A30BA7BFE69}"/>
              </a:ext>
            </a:extLst>
          </p:cNvPr>
          <p:cNvSpPr>
            <a:spLocks noGrp="1"/>
          </p:cNvSpPr>
          <p:nvPr>
            <p:ph type="sldNum" sz="quarter" idx="12"/>
          </p:nvPr>
        </p:nvSpPr>
        <p:spPr/>
        <p:txBody>
          <a:bodyPr/>
          <a:lstStyle/>
          <a:p>
            <a:fld id="{28024367-D536-4F59-B2ED-0E7825EDA9AF}" type="slidenum">
              <a:rPr lang="en-US" smtClean="0"/>
              <a:pPr/>
              <a:t>3</a:t>
            </a:fld>
            <a:endParaRPr lang="en-US" dirty="0"/>
          </a:p>
        </p:txBody>
      </p:sp>
    </p:spTree>
    <p:extLst>
      <p:ext uri="{BB962C8B-B14F-4D97-AF65-F5344CB8AC3E}">
        <p14:creationId xmlns:p14="http://schemas.microsoft.com/office/powerpoint/2010/main" val="3130389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56A69BCA-0A9B-3E80-2344-BC60E382F65E}"/>
              </a:ext>
            </a:extLst>
          </p:cNvPr>
          <p:cNvSpPr>
            <a:spLocks noGrp="1"/>
          </p:cNvSpPr>
          <p:nvPr>
            <p:ph sz="half" idx="1"/>
          </p:nvPr>
        </p:nvSpPr>
        <p:spPr/>
        <p:txBody>
          <a:bodyPr>
            <a:normAutofit/>
          </a:bodyPr>
          <a:lstStyle/>
          <a:p>
            <a:r>
              <a:rPr lang="en-US" dirty="0"/>
              <a:t>You must have a complete, bona fide severance or termination from covered employment to retire under SCRS or PORS.</a:t>
            </a:r>
          </a:p>
          <a:p>
            <a:r>
              <a:rPr lang="en-US" dirty="0"/>
              <a:t>Your SCRS or PORS retirement benefit will be suspended if you return to covered employment sooner than 30 consecutive calendar days after your retirement date.</a:t>
            </a:r>
          </a:p>
        </p:txBody>
      </p:sp>
      <p:sp>
        <p:nvSpPr>
          <p:cNvPr id="2" name="Content Placeholder 1">
            <a:extLst>
              <a:ext uri="{FF2B5EF4-FFF2-40B4-BE49-F238E27FC236}">
                <a16:creationId xmlns:a16="http://schemas.microsoft.com/office/drawing/2014/main" id="{9C3927D6-FB5D-B923-64D5-C7FAF145CFE7}"/>
              </a:ext>
            </a:extLst>
          </p:cNvPr>
          <p:cNvSpPr>
            <a:spLocks noGrp="1"/>
          </p:cNvSpPr>
          <p:nvPr>
            <p:ph sz="half" idx="2"/>
          </p:nvPr>
        </p:nvSpPr>
        <p:spPr/>
        <p:txBody>
          <a:bodyPr/>
          <a:lstStyle/>
          <a:p>
            <a:r>
              <a:rPr lang="en-US" dirty="0"/>
              <a:t>You will contribute the same percentage of earnable compensation as active members. </a:t>
            </a:r>
          </a:p>
          <a:p>
            <a:r>
              <a:rPr lang="en-US" dirty="0"/>
              <a:t>Return-to-work state employees are at-will. </a:t>
            </a:r>
          </a:p>
          <a:p>
            <a:r>
              <a:rPr lang="en-US" dirty="0"/>
              <a:t>Learn more on the </a:t>
            </a:r>
            <a:r>
              <a:rPr lang="en-US" i="1" dirty="0">
                <a:hlinkClick r:id="rId3"/>
              </a:rPr>
              <a:t>How Returning to Work Will Impact Your Retirement Benefits</a:t>
            </a:r>
            <a:r>
              <a:rPr lang="en-US" dirty="0"/>
              <a:t> flyer. </a:t>
            </a:r>
          </a:p>
        </p:txBody>
      </p:sp>
      <p:sp>
        <p:nvSpPr>
          <p:cNvPr id="3" name="Title 2">
            <a:extLst>
              <a:ext uri="{FF2B5EF4-FFF2-40B4-BE49-F238E27FC236}">
                <a16:creationId xmlns:a16="http://schemas.microsoft.com/office/drawing/2014/main" id="{528D603E-0FFE-5982-4B68-942BBFA5AA1E}"/>
              </a:ext>
            </a:extLst>
          </p:cNvPr>
          <p:cNvSpPr>
            <a:spLocks noGrp="1"/>
          </p:cNvSpPr>
          <p:nvPr>
            <p:ph type="title"/>
          </p:nvPr>
        </p:nvSpPr>
        <p:spPr/>
        <p:txBody>
          <a:bodyPr/>
          <a:lstStyle/>
          <a:p>
            <a:r>
              <a:rPr lang="en-US" dirty="0"/>
              <a:t>Returning to covered employment</a:t>
            </a:r>
          </a:p>
        </p:txBody>
      </p:sp>
      <p:sp>
        <p:nvSpPr>
          <p:cNvPr id="4" name="Slide Number Placeholder 3"/>
          <p:cNvSpPr>
            <a:spLocks noGrp="1"/>
          </p:cNvSpPr>
          <p:nvPr>
            <p:ph type="sldNum" sz="quarter" idx="12"/>
          </p:nvPr>
        </p:nvSpPr>
        <p:spPr/>
        <p:txBody>
          <a:bodyPr/>
          <a:lstStyle/>
          <a:p>
            <a:fld id="{28024367-D536-4F59-B2ED-0E7825EDA9AF}" type="slidenum">
              <a:rPr lang="en-US" smtClean="0"/>
              <a:pPr/>
              <a:t>4</a:t>
            </a:fld>
            <a:endParaRPr lang="en-US" dirty="0"/>
          </a:p>
        </p:txBody>
      </p:sp>
    </p:spTree>
    <p:extLst>
      <p:ext uri="{BB962C8B-B14F-4D97-AF65-F5344CB8AC3E}">
        <p14:creationId xmlns:p14="http://schemas.microsoft.com/office/powerpoint/2010/main" val="39683925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a:extLst>
              <a:ext uri="{FF2B5EF4-FFF2-40B4-BE49-F238E27FC236}">
                <a16:creationId xmlns:a16="http://schemas.microsoft.com/office/drawing/2014/main" id="{0F3931AE-3A23-9FD5-56EC-36D2495B1482}"/>
              </a:ext>
            </a:extLst>
          </p:cNvPr>
          <p:cNvSpPr>
            <a:spLocks noGrp="1"/>
          </p:cNvSpPr>
          <p:nvPr>
            <p:ph type="title"/>
          </p:nvPr>
        </p:nvSpPr>
        <p:spPr/>
        <p:txBody>
          <a:bodyPr/>
          <a:lstStyle/>
          <a:p>
            <a:r>
              <a:rPr lang="en-US" dirty="0"/>
              <a:t>SCRS, PORS service retirement earnings limitation</a:t>
            </a:r>
          </a:p>
        </p:txBody>
      </p:sp>
      <p:sp>
        <p:nvSpPr>
          <p:cNvPr id="30" name="Content Placeholder 29">
            <a:extLst>
              <a:ext uri="{FF2B5EF4-FFF2-40B4-BE49-F238E27FC236}">
                <a16:creationId xmlns:a16="http://schemas.microsoft.com/office/drawing/2014/main" id="{F70696C2-0190-1F31-744F-9ABE3231165B}"/>
              </a:ext>
            </a:extLst>
          </p:cNvPr>
          <p:cNvSpPr>
            <a:spLocks noGrp="1"/>
          </p:cNvSpPr>
          <p:nvPr>
            <p:ph idx="1"/>
          </p:nvPr>
        </p:nvSpPr>
        <p:spPr/>
        <p:txBody>
          <a:bodyPr/>
          <a:lstStyle/>
          <a:p>
            <a:r>
              <a:rPr lang="en-US" dirty="0"/>
              <a:t>Once you earn more than $10,000 in a calendar year from covered employment, your retirement benefit stops for the remainder of the year.</a:t>
            </a:r>
          </a:p>
          <a:p>
            <a:r>
              <a:rPr lang="en-US" dirty="0"/>
              <a:t>The annual earnings limitation increases to $50,000 for some retired SCRS members who retired on or before April 1, 2019, and return to covered employment in the K-12 public education system. If a retired member is otherwise subject to the earnings limitation, all other employment remains subject to the regular $10,000 earnings limitation. A retiree may only qualify for this increased earnings limitation for a maximum period of 36 consecutive months of employment.</a:t>
            </a:r>
          </a:p>
          <a:p>
            <a:r>
              <a:rPr lang="en-US" dirty="0"/>
              <a:t>Your retirement benefit will be reinstated the next January or upon termination of covered employment, whichever occurs first.</a:t>
            </a:r>
          </a:p>
          <a:p>
            <a:endParaRPr lang="en-US" dirty="0"/>
          </a:p>
          <a:p>
            <a:endParaRPr lang="en-US" dirty="0"/>
          </a:p>
        </p:txBody>
      </p:sp>
      <p:sp>
        <p:nvSpPr>
          <p:cNvPr id="4" name="Slide Number Placeholder 3">
            <a:extLst>
              <a:ext uri="{FF2B5EF4-FFF2-40B4-BE49-F238E27FC236}">
                <a16:creationId xmlns:a16="http://schemas.microsoft.com/office/drawing/2014/main" id="{73FBFB32-057B-FA57-64D7-35738833D5EA}"/>
              </a:ext>
            </a:extLst>
          </p:cNvPr>
          <p:cNvSpPr>
            <a:spLocks noGrp="1"/>
          </p:cNvSpPr>
          <p:nvPr>
            <p:ph type="sldNum" sz="quarter" idx="12"/>
          </p:nvPr>
        </p:nvSpPr>
        <p:spPr/>
        <p:txBody>
          <a:bodyPr/>
          <a:lstStyle/>
          <a:p>
            <a:fld id="{28024367-D536-4F59-B2ED-0E7825EDA9AF}" type="slidenum">
              <a:rPr lang="en-US" smtClean="0"/>
              <a:pPr/>
              <a:t>5</a:t>
            </a:fld>
            <a:endParaRPr lang="en-US" dirty="0"/>
          </a:p>
        </p:txBody>
      </p:sp>
    </p:spTree>
    <p:extLst>
      <p:ext uri="{BB962C8B-B14F-4D97-AF65-F5344CB8AC3E}">
        <p14:creationId xmlns:p14="http://schemas.microsoft.com/office/powerpoint/2010/main" val="16574954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3FBFB32-057B-FA57-64D7-35738833D5EA}"/>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6</a:t>
            </a:fld>
            <a:endParaRPr lang="en-US" dirty="0"/>
          </a:p>
        </p:txBody>
      </p:sp>
      <p:sp>
        <p:nvSpPr>
          <p:cNvPr id="29" name="Content Placeholder 28">
            <a:extLst>
              <a:ext uri="{FF2B5EF4-FFF2-40B4-BE49-F238E27FC236}">
                <a16:creationId xmlns:a16="http://schemas.microsoft.com/office/drawing/2014/main" id="{B6E71971-4059-2AEA-1B95-FEFC866F3F9D}"/>
              </a:ext>
            </a:extLst>
          </p:cNvPr>
          <p:cNvSpPr>
            <a:spLocks noGrp="1"/>
          </p:cNvSpPr>
          <p:nvPr>
            <p:ph sz="half" idx="1"/>
          </p:nvPr>
        </p:nvSpPr>
        <p:spPr/>
        <p:txBody>
          <a:bodyPr/>
          <a:lstStyle/>
          <a:p>
            <a:pPr marL="0" indent="0">
              <a:buNone/>
            </a:pPr>
            <a:r>
              <a:rPr lang="en-US" b="1" dirty="0"/>
              <a:t>Earnings limitation does not apply to:</a:t>
            </a:r>
          </a:p>
        </p:txBody>
      </p:sp>
      <p:sp>
        <p:nvSpPr>
          <p:cNvPr id="15" name="Title 14">
            <a:extLst>
              <a:ext uri="{FF2B5EF4-FFF2-40B4-BE49-F238E27FC236}">
                <a16:creationId xmlns:a16="http://schemas.microsoft.com/office/drawing/2014/main" id="{0F3931AE-3A23-9FD5-56EC-36D2495B1482}"/>
              </a:ext>
            </a:extLst>
          </p:cNvPr>
          <p:cNvSpPr>
            <a:spLocks noGrp="1"/>
          </p:cNvSpPr>
          <p:nvPr>
            <p:ph type="title"/>
          </p:nvPr>
        </p:nvSpPr>
        <p:spPr>
          <a:xfrm>
            <a:off x="609599" y="228600"/>
            <a:ext cx="10972799" cy="1049898"/>
          </a:xfrm>
        </p:spPr>
        <p:txBody>
          <a:bodyPr/>
          <a:lstStyle/>
          <a:p>
            <a:r>
              <a:rPr lang="en-US" dirty="0"/>
              <a:t>Service types</a:t>
            </a:r>
          </a:p>
        </p:txBody>
      </p:sp>
      <p:grpSp>
        <p:nvGrpSpPr>
          <p:cNvPr id="5" name="Group 4">
            <a:extLst>
              <a:ext uri="{FF2B5EF4-FFF2-40B4-BE49-F238E27FC236}">
                <a16:creationId xmlns:a16="http://schemas.microsoft.com/office/drawing/2014/main" id="{D77ADF12-7186-AC1A-6A70-7BDD6B990CBC}"/>
              </a:ext>
            </a:extLst>
          </p:cNvPr>
          <p:cNvGrpSpPr/>
          <p:nvPr/>
        </p:nvGrpSpPr>
        <p:grpSpPr>
          <a:xfrm>
            <a:off x="609596" y="2358248"/>
            <a:ext cx="3383280" cy="1042331"/>
            <a:chOff x="457198" y="2641808"/>
            <a:chExt cx="2286000" cy="1042331"/>
          </a:xfrm>
        </p:grpSpPr>
        <p:sp>
          <p:nvSpPr>
            <p:cNvPr id="6" name="TextBox 5">
              <a:extLst>
                <a:ext uri="{FF2B5EF4-FFF2-40B4-BE49-F238E27FC236}">
                  <a16:creationId xmlns:a16="http://schemas.microsoft.com/office/drawing/2014/main" id="{9E20614C-3C24-18C6-B1E8-4D4758B6CAA8}"/>
                </a:ext>
              </a:extLst>
            </p:cNvPr>
            <p:cNvSpPr txBox="1"/>
            <p:nvPr/>
          </p:nvSpPr>
          <p:spPr>
            <a:xfrm>
              <a:off x="457198" y="2668476"/>
              <a:ext cx="2286000" cy="1015663"/>
            </a:xfrm>
            <a:prstGeom prst="rect">
              <a:avLst/>
            </a:prstGeom>
            <a:noFill/>
          </p:spPr>
          <p:txBody>
            <a:bodyPr wrap="square">
              <a:spAutoFit/>
            </a:bodyPr>
            <a:lstStyle/>
            <a:p>
              <a:r>
                <a:rPr lang="en-US" sz="2000" dirty="0">
                  <a:solidFill>
                    <a:schemeClr val="tx2"/>
                  </a:solidFill>
                </a:rPr>
                <a:t>Members who retired after age 62 (SCRS) or age 57 (PORS).</a:t>
              </a:r>
            </a:p>
          </p:txBody>
        </p:sp>
        <p:cxnSp>
          <p:nvCxnSpPr>
            <p:cNvPr id="7" name="Straight Connector 6">
              <a:extLst>
                <a:ext uri="{FF2B5EF4-FFF2-40B4-BE49-F238E27FC236}">
                  <a16:creationId xmlns:a16="http://schemas.microsoft.com/office/drawing/2014/main" id="{B4F8FCF7-C932-B6C9-0171-4DAC1E53A50E}"/>
                </a:ext>
              </a:extLst>
            </p:cNvPr>
            <p:cNvCxnSpPr>
              <a:cxnSpLocks/>
            </p:cNvCxnSpPr>
            <p:nvPr/>
          </p:nvCxnSpPr>
          <p:spPr>
            <a:xfrm>
              <a:off x="457198" y="2641808"/>
              <a:ext cx="2286000" cy="0"/>
            </a:xfrm>
            <a:prstGeom prst="line">
              <a:avLst/>
            </a:prstGeom>
            <a:ln w="38100">
              <a:solidFill>
                <a:srgbClr val="A0B810"/>
              </a:solidFill>
            </a:ln>
          </p:spPr>
          <p:style>
            <a:lnRef idx="1">
              <a:schemeClr val="accent1"/>
            </a:lnRef>
            <a:fillRef idx="0">
              <a:schemeClr val="accent1"/>
            </a:fillRef>
            <a:effectRef idx="0">
              <a:schemeClr val="accent1"/>
            </a:effectRef>
            <a:fontRef idx="minor">
              <a:schemeClr val="tx1"/>
            </a:fontRef>
          </p:style>
        </p:cxnSp>
      </p:grpSp>
      <p:grpSp>
        <p:nvGrpSpPr>
          <p:cNvPr id="8" name="Group 7">
            <a:extLst>
              <a:ext uri="{FF2B5EF4-FFF2-40B4-BE49-F238E27FC236}">
                <a16:creationId xmlns:a16="http://schemas.microsoft.com/office/drawing/2014/main" id="{CD049893-3FD3-CACD-F2F4-4FB10F59BB48}"/>
              </a:ext>
            </a:extLst>
          </p:cNvPr>
          <p:cNvGrpSpPr/>
          <p:nvPr/>
        </p:nvGrpSpPr>
        <p:grpSpPr>
          <a:xfrm>
            <a:off x="4390865" y="2352028"/>
            <a:ext cx="3383280" cy="707886"/>
            <a:chOff x="3428997" y="2635588"/>
            <a:chExt cx="2286000" cy="707886"/>
          </a:xfrm>
        </p:grpSpPr>
        <p:sp>
          <p:nvSpPr>
            <p:cNvPr id="9" name="TextBox 8">
              <a:extLst>
                <a:ext uri="{FF2B5EF4-FFF2-40B4-BE49-F238E27FC236}">
                  <a16:creationId xmlns:a16="http://schemas.microsoft.com/office/drawing/2014/main" id="{3FCA7235-E71B-2B36-A27E-67E02EF1CB61}"/>
                </a:ext>
              </a:extLst>
            </p:cNvPr>
            <p:cNvSpPr txBox="1"/>
            <p:nvPr/>
          </p:nvSpPr>
          <p:spPr>
            <a:xfrm>
              <a:off x="3428997" y="2635588"/>
              <a:ext cx="2286000" cy="707886"/>
            </a:xfrm>
            <a:prstGeom prst="rect">
              <a:avLst/>
            </a:prstGeom>
            <a:noFill/>
          </p:spPr>
          <p:txBody>
            <a:bodyPr wrap="square">
              <a:spAutoFit/>
            </a:bodyPr>
            <a:lstStyle/>
            <a:p>
              <a:r>
                <a:rPr lang="en-US" sz="2000" dirty="0">
                  <a:solidFill>
                    <a:schemeClr val="tx2"/>
                  </a:solidFill>
                </a:rPr>
                <a:t>Members who retired before January 2, 2013.</a:t>
              </a:r>
            </a:p>
          </p:txBody>
        </p:sp>
        <p:cxnSp>
          <p:nvCxnSpPr>
            <p:cNvPr id="10" name="Straight Connector 9">
              <a:extLst>
                <a:ext uri="{FF2B5EF4-FFF2-40B4-BE49-F238E27FC236}">
                  <a16:creationId xmlns:a16="http://schemas.microsoft.com/office/drawing/2014/main" id="{F78E84C6-86A9-C868-8C4A-4CC992A7029E}"/>
                </a:ext>
              </a:extLst>
            </p:cNvPr>
            <p:cNvCxnSpPr>
              <a:cxnSpLocks/>
            </p:cNvCxnSpPr>
            <p:nvPr/>
          </p:nvCxnSpPr>
          <p:spPr>
            <a:xfrm>
              <a:off x="3428997" y="2641808"/>
              <a:ext cx="2286000" cy="0"/>
            </a:xfrm>
            <a:prstGeom prst="line">
              <a:avLst/>
            </a:prstGeom>
            <a:ln w="38100">
              <a:solidFill>
                <a:srgbClr val="A0B810"/>
              </a:solidFill>
            </a:ln>
          </p:spPr>
          <p:style>
            <a:lnRef idx="1">
              <a:schemeClr val="accent1"/>
            </a:lnRef>
            <a:fillRef idx="0">
              <a:schemeClr val="accent1"/>
            </a:fillRef>
            <a:effectRef idx="0">
              <a:schemeClr val="accent1"/>
            </a:effectRef>
            <a:fontRef idx="minor">
              <a:schemeClr val="tx1"/>
            </a:fontRef>
          </p:style>
        </p:cxnSp>
      </p:grpSp>
      <p:grpSp>
        <p:nvGrpSpPr>
          <p:cNvPr id="11" name="Group 10">
            <a:extLst>
              <a:ext uri="{FF2B5EF4-FFF2-40B4-BE49-F238E27FC236}">
                <a16:creationId xmlns:a16="http://schemas.microsoft.com/office/drawing/2014/main" id="{5388DE47-D380-8932-5425-077798EE0F0A}"/>
              </a:ext>
            </a:extLst>
          </p:cNvPr>
          <p:cNvGrpSpPr/>
          <p:nvPr/>
        </p:nvGrpSpPr>
        <p:grpSpPr>
          <a:xfrm>
            <a:off x="8172133" y="2358248"/>
            <a:ext cx="3383280" cy="1350107"/>
            <a:chOff x="6400796" y="2641808"/>
            <a:chExt cx="2286000" cy="1350107"/>
          </a:xfrm>
        </p:grpSpPr>
        <p:sp>
          <p:nvSpPr>
            <p:cNvPr id="12" name="TextBox 11">
              <a:extLst>
                <a:ext uri="{FF2B5EF4-FFF2-40B4-BE49-F238E27FC236}">
                  <a16:creationId xmlns:a16="http://schemas.microsoft.com/office/drawing/2014/main" id="{48AF3EE7-1E37-C270-87F4-8974E4F6F71D}"/>
                </a:ext>
              </a:extLst>
            </p:cNvPr>
            <p:cNvSpPr txBox="1"/>
            <p:nvPr/>
          </p:nvSpPr>
          <p:spPr>
            <a:xfrm>
              <a:off x="6400796" y="2668476"/>
              <a:ext cx="2286000" cy="1323439"/>
            </a:xfrm>
            <a:prstGeom prst="rect">
              <a:avLst/>
            </a:prstGeom>
            <a:noFill/>
          </p:spPr>
          <p:txBody>
            <a:bodyPr wrap="square">
              <a:spAutoFit/>
            </a:bodyPr>
            <a:lstStyle/>
            <a:p>
              <a:r>
                <a:rPr lang="en-US" sz="2000" dirty="0">
                  <a:solidFill>
                    <a:schemeClr val="tx2"/>
                  </a:solidFill>
                </a:rPr>
                <a:t>Teachers who meet critical needs exemption as determined by the S.C. Department of Education.</a:t>
              </a:r>
            </a:p>
          </p:txBody>
        </p:sp>
        <p:cxnSp>
          <p:nvCxnSpPr>
            <p:cNvPr id="13" name="Straight Connector 12">
              <a:extLst>
                <a:ext uri="{FF2B5EF4-FFF2-40B4-BE49-F238E27FC236}">
                  <a16:creationId xmlns:a16="http://schemas.microsoft.com/office/drawing/2014/main" id="{0AB38647-A7E4-DA6A-623E-671D520D0255}"/>
                </a:ext>
              </a:extLst>
            </p:cNvPr>
            <p:cNvCxnSpPr>
              <a:cxnSpLocks/>
            </p:cNvCxnSpPr>
            <p:nvPr/>
          </p:nvCxnSpPr>
          <p:spPr>
            <a:xfrm>
              <a:off x="6400796" y="2641808"/>
              <a:ext cx="2286000" cy="0"/>
            </a:xfrm>
            <a:prstGeom prst="line">
              <a:avLst/>
            </a:prstGeom>
            <a:ln w="38100">
              <a:solidFill>
                <a:srgbClr val="A0B810"/>
              </a:solidFill>
            </a:ln>
          </p:spPr>
          <p:style>
            <a:lnRef idx="1">
              <a:schemeClr val="accent1"/>
            </a:lnRef>
            <a:fillRef idx="0">
              <a:schemeClr val="accent1"/>
            </a:fillRef>
            <a:effectRef idx="0">
              <a:schemeClr val="accent1"/>
            </a:effectRef>
            <a:fontRef idx="minor">
              <a:schemeClr val="tx1"/>
            </a:fontRef>
          </p:style>
        </p:cxnSp>
      </p:grpSp>
      <p:grpSp>
        <p:nvGrpSpPr>
          <p:cNvPr id="41" name="Group 40">
            <a:extLst>
              <a:ext uri="{FF2B5EF4-FFF2-40B4-BE49-F238E27FC236}">
                <a16:creationId xmlns:a16="http://schemas.microsoft.com/office/drawing/2014/main" id="{AAB2A16B-72E6-2A10-2F80-A3191B17A77F}"/>
              </a:ext>
            </a:extLst>
          </p:cNvPr>
          <p:cNvGrpSpPr/>
          <p:nvPr/>
        </p:nvGrpSpPr>
        <p:grpSpPr>
          <a:xfrm>
            <a:off x="609596" y="4188465"/>
            <a:ext cx="3383280" cy="730756"/>
            <a:chOff x="609596" y="2848643"/>
            <a:chExt cx="2514600" cy="730756"/>
          </a:xfrm>
        </p:grpSpPr>
        <p:sp>
          <p:nvSpPr>
            <p:cNvPr id="23" name="TextBox 22">
              <a:extLst>
                <a:ext uri="{FF2B5EF4-FFF2-40B4-BE49-F238E27FC236}">
                  <a16:creationId xmlns:a16="http://schemas.microsoft.com/office/drawing/2014/main" id="{156D9726-D4CE-0A06-38C8-F146A29A03EA}"/>
                </a:ext>
              </a:extLst>
            </p:cNvPr>
            <p:cNvSpPr txBox="1"/>
            <p:nvPr/>
          </p:nvSpPr>
          <p:spPr>
            <a:xfrm>
              <a:off x="609596" y="2875311"/>
              <a:ext cx="2514600" cy="704088"/>
            </a:xfrm>
            <a:prstGeom prst="rect">
              <a:avLst/>
            </a:prstGeom>
            <a:noFill/>
          </p:spPr>
          <p:txBody>
            <a:bodyPr wrap="square">
              <a:spAutoFit/>
            </a:bodyPr>
            <a:lstStyle/>
            <a:p>
              <a:r>
                <a:rPr lang="en-US" sz="2000" dirty="0">
                  <a:solidFill>
                    <a:schemeClr val="tx2"/>
                  </a:solidFill>
                </a:rPr>
                <a:t>Certain appointed or elected officials.</a:t>
              </a:r>
            </a:p>
          </p:txBody>
        </p:sp>
        <p:cxnSp>
          <p:nvCxnSpPr>
            <p:cNvPr id="24" name="Straight Connector 23">
              <a:extLst>
                <a:ext uri="{FF2B5EF4-FFF2-40B4-BE49-F238E27FC236}">
                  <a16:creationId xmlns:a16="http://schemas.microsoft.com/office/drawing/2014/main" id="{C50BE634-6B9C-C287-AFDF-132BDFB61ABB}"/>
                </a:ext>
              </a:extLst>
            </p:cNvPr>
            <p:cNvCxnSpPr>
              <a:cxnSpLocks/>
            </p:cNvCxnSpPr>
            <p:nvPr/>
          </p:nvCxnSpPr>
          <p:spPr>
            <a:xfrm>
              <a:off x="609596" y="2848643"/>
              <a:ext cx="2514600" cy="0"/>
            </a:xfrm>
            <a:prstGeom prst="line">
              <a:avLst/>
            </a:prstGeom>
            <a:ln w="38100">
              <a:solidFill>
                <a:srgbClr val="A0B810"/>
              </a:solidFill>
            </a:ln>
          </p:spPr>
          <p:style>
            <a:lnRef idx="1">
              <a:schemeClr val="accent1"/>
            </a:lnRef>
            <a:fillRef idx="0">
              <a:schemeClr val="accent1"/>
            </a:fillRef>
            <a:effectRef idx="0">
              <a:schemeClr val="accent1"/>
            </a:effectRef>
            <a:fontRef idx="minor">
              <a:schemeClr val="tx1"/>
            </a:fontRef>
          </p:style>
        </p:cxnSp>
      </p:grpSp>
      <p:grpSp>
        <p:nvGrpSpPr>
          <p:cNvPr id="25" name="Group 24">
            <a:extLst>
              <a:ext uri="{FF2B5EF4-FFF2-40B4-BE49-F238E27FC236}">
                <a16:creationId xmlns:a16="http://schemas.microsoft.com/office/drawing/2014/main" id="{EF0E427B-2537-7AE4-6560-DE0F184EBA02}"/>
              </a:ext>
            </a:extLst>
          </p:cNvPr>
          <p:cNvGrpSpPr/>
          <p:nvPr/>
        </p:nvGrpSpPr>
        <p:grpSpPr>
          <a:xfrm>
            <a:off x="4390865" y="4188465"/>
            <a:ext cx="3383280" cy="1350107"/>
            <a:chOff x="6400796" y="2641808"/>
            <a:chExt cx="2286000" cy="1350107"/>
          </a:xfrm>
        </p:grpSpPr>
        <p:sp>
          <p:nvSpPr>
            <p:cNvPr id="26" name="TextBox 25">
              <a:extLst>
                <a:ext uri="{FF2B5EF4-FFF2-40B4-BE49-F238E27FC236}">
                  <a16:creationId xmlns:a16="http://schemas.microsoft.com/office/drawing/2014/main" id="{98CE3743-9091-04B9-E50F-2C27E7AF55EC}"/>
                </a:ext>
              </a:extLst>
            </p:cNvPr>
            <p:cNvSpPr txBox="1"/>
            <p:nvPr/>
          </p:nvSpPr>
          <p:spPr>
            <a:xfrm>
              <a:off x="6400796" y="2668476"/>
              <a:ext cx="2286000" cy="1323439"/>
            </a:xfrm>
            <a:prstGeom prst="rect">
              <a:avLst/>
            </a:prstGeom>
            <a:noFill/>
          </p:spPr>
          <p:txBody>
            <a:bodyPr wrap="square">
              <a:spAutoFit/>
            </a:bodyPr>
            <a:lstStyle/>
            <a:p>
              <a:r>
                <a:rPr lang="en-US" sz="2000" dirty="0">
                  <a:solidFill>
                    <a:schemeClr val="tx2"/>
                  </a:solidFill>
                </a:rPr>
                <a:t>Certain PORS retirees who return to work as critical needs school resource officers.</a:t>
              </a:r>
              <a:r>
                <a:rPr lang="en-US" sz="2000" baseline="30000" dirty="0">
                  <a:solidFill>
                    <a:schemeClr val="tx2"/>
                  </a:solidFill>
                </a:rPr>
                <a:t>1</a:t>
              </a:r>
            </a:p>
          </p:txBody>
        </p:sp>
        <p:cxnSp>
          <p:nvCxnSpPr>
            <p:cNvPr id="27" name="Straight Connector 26">
              <a:extLst>
                <a:ext uri="{FF2B5EF4-FFF2-40B4-BE49-F238E27FC236}">
                  <a16:creationId xmlns:a16="http://schemas.microsoft.com/office/drawing/2014/main" id="{DA6A965F-0FCE-09E3-EDD4-4D9A2491E1C6}"/>
                </a:ext>
              </a:extLst>
            </p:cNvPr>
            <p:cNvCxnSpPr>
              <a:cxnSpLocks/>
            </p:cNvCxnSpPr>
            <p:nvPr/>
          </p:nvCxnSpPr>
          <p:spPr>
            <a:xfrm>
              <a:off x="6400796" y="2641808"/>
              <a:ext cx="2286000" cy="0"/>
            </a:xfrm>
            <a:prstGeom prst="line">
              <a:avLst/>
            </a:prstGeom>
            <a:ln w="38100">
              <a:solidFill>
                <a:srgbClr val="A0B810"/>
              </a:solidFill>
            </a:ln>
          </p:spPr>
          <p:style>
            <a:lnRef idx="1">
              <a:schemeClr val="accent1"/>
            </a:lnRef>
            <a:fillRef idx="0">
              <a:schemeClr val="accent1"/>
            </a:fillRef>
            <a:effectRef idx="0">
              <a:schemeClr val="accent1"/>
            </a:effectRef>
            <a:fontRef idx="minor">
              <a:schemeClr val="tx1"/>
            </a:fontRef>
          </p:style>
        </p:cxnSp>
      </p:grpSp>
      <p:grpSp>
        <p:nvGrpSpPr>
          <p:cNvPr id="30" name="Group 29">
            <a:extLst>
              <a:ext uri="{FF2B5EF4-FFF2-40B4-BE49-F238E27FC236}">
                <a16:creationId xmlns:a16="http://schemas.microsoft.com/office/drawing/2014/main" id="{B168F90B-A154-55E8-1A90-040F1F9FB06C}"/>
              </a:ext>
            </a:extLst>
          </p:cNvPr>
          <p:cNvGrpSpPr/>
          <p:nvPr/>
        </p:nvGrpSpPr>
        <p:grpSpPr>
          <a:xfrm>
            <a:off x="8172133" y="4188465"/>
            <a:ext cx="3383280" cy="1938992"/>
            <a:chOff x="8172133" y="3345780"/>
            <a:chExt cx="3383280" cy="1938992"/>
          </a:xfrm>
        </p:grpSpPr>
        <p:sp>
          <p:nvSpPr>
            <p:cNvPr id="3" name="TextBox 2">
              <a:extLst>
                <a:ext uri="{FF2B5EF4-FFF2-40B4-BE49-F238E27FC236}">
                  <a16:creationId xmlns:a16="http://schemas.microsoft.com/office/drawing/2014/main" id="{054441F3-8DB2-36B6-DCEA-39D82E78034C}"/>
                </a:ext>
              </a:extLst>
            </p:cNvPr>
            <p:cNvSpPr txBox="1"/>
            <p:nvPr/>
          </p:nvSpPr>
          <p:spPr>
            <a:xfrm>
              <a:off x="8172133" y="3345780"/>
              <a:ext cx="3383280" cy="1938992"/>
            </a:xfrm>
            <a:prstGeom prst="rect">
              <a:avLst/>
            </a:prstGeom>
            <a:noFill/>
          </p:spPr>
          <p:txBody>
            <a:bodyPr wrap="square">
              <a:spAutoFit/>
            </a:bodyPr>
            <a:lstStyle/>
            <a:p>
              <a:r>
                <a:rPr lang="en-US" sz="2000" dirty="0">
                  <a:solidFill>
                    <a:schemeClr val="tx2"/>
                  </a:solidFill>
                </a:rPr>
                <a:t>Members who had a period of at least 12 consecutive months after retirement during which the member did not work for any covered employer in any capacity.</a:t>
              </a:r>
              <a:r>
                <a:rPr lang="en-US" sz="2000" baseline="30000" dirty="0">
                  <a:solidFill>
                    <a:schemeClr val="tx2"/>
                  </a:solidFill>
                </a:rPr>
                <a:t>1</a:t>
              </a:r>
            </a:p>
          </p:txBody>
        </p:sp>
        <p:cxnSp>
          <p:nvCxnSpPr>
            <p:cNvPr id="14" name="Straight Connector 13">
              <a:extLst>
                <a:ext uri="{FF2B5EF4-FFF2-40B4-BE49-F238E27FC236}">
                  <a16:creationId xmlns:a16="http://schemas.microsoft.com/office/drawing/2014/main" id="{91B16ED2-ACE5-B7D7-2568-65B724947624}"/>
                </a:ext>
              </a:extLst>
            </p:cNvPr>
            <p:cNvCxnSpPr>
              <a:cxnSpLocks/>
            </p:cNvCxnSpPr>
            <p:nvPr/>
          </p:nvCxnSpPr>
          <p:spPr>
            <a:xfrm>
              <a:off x="8172133" y="3352000"/>
              <a:ext cx="3383280" cy="0"/>
            </a:xfrm>
            <a:prstGeom prst="line">
              <a:avLst/>
            </a:prstGeom>
            <a:ln w="38100">
              <a:solidFill>
                <a:srgbClr val="A0B810"/>
              </a:solidFill>
            </a:ln>
          </p:spPr>
          <p:style>
            <a:lnRef idx="1">
              <a:schemeClr val="accent1"/>
            </a:lnRef>
            <a:fillRef idx="0">
              <a:schemeClr val="accent1"/>
            </a:fillRef>
            <a:effectRef idx="0">
              <a:schemeClr val="accent1"/>
            </a:effectRef>
            <a:fontRef idx="minor">
              <a:schemeClr val="tx1"/>
            </a:fontRef>
          </p:style>
        </p:cxnSp>
      </p:grpSp>
      <p:sp>
        <p:nvSpPr>
          <p:cNvPr id="16" name="TextBox 15">
            <a:extLst>
              <a:ext uri="{FF2B5EF4-FFF2-40B4-BE49-F238E27FC236}">
                <a16:creationId xmlns:a16="http://schemas.microsoft.com/office/drawing/2014/main" id="{206351B1-988A-7EC3-F544-36FDB9EC3799}"/>
              </a:ext>
            </a:extLst>
          </p:cNvPr>
          <p:cNvSpPr txBox="1"/>
          <p:nvPr/>
        </p:nvSpPr>
        <p:spPr>
          <a:xfrm>
            <a:off x="609596" y="5881236"/>
            <a:ext cx="6096000" cy="246221"/>
          </a:xfrm>
          <a:prstGeom prst="rect">
            <a:avLst/>
          </a:prstGeom>
          <a:noFill/>
        </p:spPr>
        <p:txBody>
          <a:bodyPr wrap="square">
            <a:spAutoFit/>
          </a:bodyPr>
          <a:lstStyle/>
          <a:p>
            <a:r>
              <a:rPr lang="en-US" sz="1000" b="0" i="0" baseline="30000" dirty="0">
                <a:solidFill>
                  <a:schemeClr val="tx2"/>
                </a:solidFill>
                <a:effectLst/>
              </a:rPr>
              <a:t>1</a:t>
            </a:r>
            <a:r>
              <a:rPr lang="en-US" sz="1000" b="0" i="0" dirty="0">
                <a:solidFill>
                  <a:schemeClr val="tx2"/>
                </a:solidFill>
                <a:effectLst/>
              </a:rPr>
              <a:t>Exemption is contingent on continued approval in each year’s budget.</a:t>
            </a:r>
            <a:endParaRPr lang="en-US" sz="1000" dirty="0">
              <a:solidFill>
                <a:schemeClr val="tx2"/>
              </a:solidFill>
            </a:endParaRPr>
          </a:p>
        </p:txBody>
      </p:sp>
    </p:spTree>
    <p:extLst>
      <p:ext uri="{BB962C8B-B14F-4D97-AF65-F5344CB8AC3E}">
        <p14:creationId xmlns:p14="http://schemas.microsoft.com/office/powerpoint/2010/main" val="17559790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11019348" y="6301044"/>
            <a:ext cx="1072896" cy="457200"/>
          </a:xfrm>
        </p:spPr>
        <p:txBody>
          <a:bodyPr/>
          <a:lstStyle/>
          <a:p>
            <a:fld id="{28024367-D536-4F59-B2ED-0E7825EDA9AF}" type="slidenum">
              <a:rPr lang="en-US" smtClean="0"/>
              <a:pPr/>
              <a:t>7</a:t>
            </a:fld>
            <a:endParaRPr lang="en-US" dirty="0"/>
          </a:p>
        </p:txBody>
      </p:sp>
    </p:spTree>
    <p:custDataLst>
      <p:tags r:id="rId1"/>
    </p:custDataLst>
    <p:extLst>
      <p:ext uri="{BB962C8B-B14F-4D97-AF65-F5344CB8AC3E}">
        <p14:creationId xmlns:p14="http://schemas.microsoft.com/office/powerpoint/2010/main" val="366935662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AUDIO_ID" val="263"/>
  <p:tag name="ARTICULATE_TITLE_TAG" val="Disclaimer"/>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USED_LAYOUT" val="9"/>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23837</TotalTime>
  <Words>501</Words>
  <Application>Microsoft Office PowerPoint</Application>
  <PresentationFormat>Widescreen</PresentationFormat>
  <Paragraphs>53</Paragraphs>
  <Slides>7</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Calibri Light</vt:lpstr>
      <vt:lpstr>Times New Roman</vt:lpstr>
      <vt:lpstr>Tw Cen MT Condensed</vt:lpstr>
      <vt:lpstr>2_Office Theme</vt:lpstr>
      <vt:lpstr>Post-retirement information</vt:lpstr>
      <vt:lpstr>SCRS, PORS benefit adjustments</vt:lpstr>
      <vt:lpstr>Retiree incidental death benefit</vt:lpstr>
      <vt:lpstr>Returning to covered employment</vt:lpstr>
      <vt:lpstr>SCRS, PORS service retirement earnings limitation</vt:lpstr>
      <vt:lpstr>Service types</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Heather H. Young</cp:lastModifiedBy>
  <cp:revision>528</cp:revision>
  <cp:lastPrinted>2020-01-10T14:41:31Z</cp:lastPrinted>
  <dcterms:created xsi:type="dcterms:W3CDTF">2019-11-01T12:34:11Z</dcterms:created>
  <dcterms:modified xsi:type="dcterms:W3CDTF">2025-05-05T14:53:36Z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