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9" r:id="rId2"/>
    <p:sldId id="424" r:id="rId3"/>
    <p:sldId id="425" r:id="rId4"/>
    <p:sldId id="426" r:id="rId5"/>
    <p:sldId id="428" r:id="rId6"/>
    <p:sldId id="427" r:id="rId7"/>
    <p:sldId id="263" r:id="rId8"/>
    <p:sldId id="268"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9F3596-F32A-6A11-B93C-60EEA29904A9}" name="Heather H. Young" initials="HHY" userId="S::ryounh@peba.sc.gov::9a85b619-8fd1-4dec-b439-2514df7fe8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5/25/2023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Post-retirement information</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C0E7EA65-EE44-4D2D-BBF2-1F56CFDD34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2696"/>
    </mc:Choice>
    <mc:Fallback xmlns="">
      <p:transition spd="slow" advTm="12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E9C1-9D35-4FA8-9118-601C2E3A365E}"/>
              </a:ext>
            </a:extLst>
          </p:cNvPr>
          <p:cNvSpPr>
            <a:spLocks noGrp="1"/>
          </p:cNvSpPr>
          <p:nvPr>
            <p:ph type="title"/>
          </p:nvPr>
        </p:nvSpPr>
        <p:spPr/>
        <p:txBody>
          <a:bodyPr/>
          <a:lstStyle/>
          <a:p>
            <a:r>
              <a:rPr lang="en-US" dirty="0"/>
              <a:t>SCRS, PORS benefit adjustments</a:t>
            </a:r>
          </a:p>
        </p:txBody>
      </p:sp>
      <p:sp>
        <p:nvSpPr>
          <p:cNvPr id="3" name="Content Placeholder 2">
            <a:extLst>
              <a:ext uri="{FF2B5EF4-FFF2-40B4-BE49-F238E27FC236}">
                <a16:creationId xmlns:a16="http://schemas.microsoft.com/office/drawing/2014/main" id="{1AF14D9E-910E-4229-A24F-FC0BE33527F5}"/>
              </a:ext>
            </a:extLst>
          </p:cNvPr>
          <p:cNvSpPr>
            <a:spLocks noGrp="1"/>
          </p:cNvSpPr>
          <p:nvPr>
            <p:ph idx="1"/>
          </p:nvPr>
        </p:nvSpPr>
        <p:spPr/>
        <p:txBody>
          <a:bodyPr/>
          <a:lstStyle/>
          <a:p>
            <a:pPr fontAlgn="auto">
              <a:spcAft>
                <a:spcPts val="0"/>
              </a:spcAft>
              <a:defRPr/>
            </a:pPr>
            <a:r>
              <a:rPr lang="en-US" dirty="0"/>
              <a:t>Each July 1, current law provides for a 1% benefit adjustment up to an annual maximum of $500.</a:t>
            </a:r>
          </a:p>
          <a:p>
            <a:pPr fontAlgn="auto">
              <a:spcAft>
                <a:spcPts val="0"/>
              </a:spcAft>
              <a:defRPr/>
            </a:pPr>
            <a:r>
              <a:rPr lang="en-US" dirty="0"/>
              <a:t>A member becomes eligible for the adjustment effective on the second July 1</a:t>
            </a:r>
            <a:r>
              <a:rPr lang="en-US" baseline="30000" dirty="0"/>
              <a:t> </a:t>
            </a:r>
            <a:r>
              <a:rPr lang="en-US" dirty="0"/>
              <a:t>after retirement date.</a:t>
            </a:r>
          </a:p>
        </p:txBody>
      </p:sp>
      <p:sp>
        <p:nvSpPr>
          <p:cNvPr id="4" name="Slide Number Placeholder 3">
            <a:extLst>
              <a:ext uri="{FF2B5EF4-FFF2-40B4-BE49-F238E27FC236}">
                <a16:creationId xmlns:a16="http://schemas.microsoft.com/office/drawing/2014/main" id="{43B7DEE4-C00F-4960-8530-ED51C63E5137}"/>
              </a:ext>
            </a:extLst>
          </p:cNvPr>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4D7EE8DF-5AF3-44B4-AD51-6ECB1F33D2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476942252"/>
      </p:ext>
    </p:extLst>
  </p:cSld>
  <p:clrMapOvr>
    <a:masterClrMapping/>
  </p:clrMapOvr>
  <mc:AlternateContent xmlns:mc="http://schemas.openxmlformats.org/markup-compatibility/2006" xmlns:p14="http://schemas.microsoft.com/office/powerpoint/2010/main">
    <mc:Choice Requires="p14">
      <p:transition spd="slow" p14:dur="2000" advTm="25215"/>
    </mc:Choice>
    <mc:Fallback xmlns="">
      <p:transition spd="slow" advTm="25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A2F3-AAC7-4A8D-9175-3B10E924672B}"/>
              </a:ext>
            </a:extLst>
          </p:cNvPr>
          <p:cNvSpPr>
            <a:spLocks noGrp="1"/>
          </p:cNvSpPr>
          <p:nvPr>
            <p:ph type="title"/>
          </p:nvPr>
        </p:nvSpPr>
        <p:spPr/>
        <p:txBody>
          <a:bodyPr/>
          <a:lstStyle/>
          <a:p>
            <a:r>
              <a:rPr lang="en-US" dirty="0"/>
              <a:t>Retiree incidental death benefit</a:t>
            </a:r>
          </a:p>
        </p:txBody>
      </p:sp>
      <p:sp>
        <p:nvSpPr>
          <p:cNvPr id="4" name="Slide Number Placeholder 3">
            <a:extLst>
              <a:ext uri="{FF2B5EF4-FFF2-40B4-BE49-F238E27FC236}">
                <a16:creationId xmlns:a16="http://schemas.microsoft.com/office/drawing/2014/main" id="{56CE112B-6D7D-4517-A5F7-BEBB1B91760D}"/>
              </a:ext>
            </a:extLst>
          </p:cNvPr>
          <p:cNvSpPr>
            <a:spLocks noGrp="1"/>
          </p:cNvSpPr>
          <p:nvPr>
            <p:ph type="sldNum" sz="quarter" idx="12"/>
          </p:nvPr>
        </p:nvSpPr>
        <p:spPr/>
        <p:txBody>
          <a:bodyPr/>
          <a:lstStyle/>
          <a:p>
            <a:fld id="{28024367-D536-4F59-B2ED-0E7825EDA9AF}" type="slidenum">
              <a:rPr lang="en-US" smtClean="0"/>
              <a:pPr/>
              <a:t>3</a:t>
            </a:fld>
            <a:endParaRPr lang="en-US" dirty="0"/>
          </a:p>
        </p:txBody>
      </p:sp>
      <p:graphicFrame>
        <p:nvGraphicFramePr>
          <p:cNvPr id="5" name="Content Placeholder 4">
            <a:extLst>
              <a:ext uri="{FF2B5EF4-FFF2-40B4-BE49-F238E27FC236}">
                <a16:creationId xmlns:a16="http://schemas.microsoft.com/office/drawing/2014/main" id="{32F48CBB-01B9-4032-8AE3-679AA9E168D5}"/>
              </a:ext>
            </a:extLst>
          </p:cNvPr>
          <p:cNvGraphicFramePr>
            <a:graphicFrameLocks noGrp="1"/>
          </p:cNvGraphicFramePr>
          <p:nvPr>
            <p:ph idx="1"/>
            <p:extLst>
              <p:ext uri="{D42A27DB-BD31-4B8C-83A1-F6EECF244321}">
                <p14:modId xmlns:p14="http://schemas.microsoft.com/office/powerpoint/2010/main" val="1508056957"/>
              </p:ext>
            </p:extLst>
          </p:nvPr>
        </p:nvGraphicFramePr>
        <p:xfrm>
          <a:off x="457200" y="1262063"/>
          <a:ext cx="6504876" cy="2194560"/>
        </p:xfrm>
        <a:graphic>
          <a:graphicData uri="http://schemas.openxmlformats.org/drawingml/2006/table">
            <a:tbl>
              <a:tblPr firstRow="1" bandRow="1">
                <a:tableStyleId>{073A0DAA-6AF3-43AB-8588-CEC1D06C72B9}</a:tableStyleId>
              </a:tblPr>
              <a:tblGrid>
                <a:gridCol w="1004951">
                  <a:extLst>
                    <a:ext uri="{9D8B030D-6E8A-4147-A177-3AD203B41FA5}">
                      <a16:colId xmlns:a16="http://schemas.microsoft.com/office/drawing/2014/main" val="20000"/>
                    </a:ext>
                  </a:extLst>
                </a:gridCol>
                <a:gridCol w="2219706">
                  <a:extLst>
                    <a:ext uri="{9D8B030D-6E8A-4147-A177-3AD203B41FA5}">
                      <a16:colId xmlns:a16="http://schemas.microsoft.com/office/drawing/2014/main" val="1980193894"/>
                    </a:ext>
                  </a:extLst>
                </a:gridCol>
                <a:gridCol w="3280219">
                  <a:extLst>
                    <a:ext uri="{9D8B030D-6E8A-4147-A177-3AD203B41FA5}">
                      <a16:colId xmlns:a16="http://schemas.microsoft.com/office/drawing/2014/main" val="20002"/>
                    </a:ext>
                  </a:extLst>
                </a:gridCol>
              </a:tblGrid>
              <a:tr h="370840">
                <a:tc>
                  <a:txBody>
                    <a:bodyPr/>
                    <a:lstStyle/>
                    <a:p>
                      <a:pPr algn="ctr"/>
                      <a:r>
                        <a:rPr lang="en-US" sz="2000" dirty="0"/>
                        <a:t>Benefit</a:t>
                      </a:r>
                    </a:p>
                  </a:txBody>
                  <a:tcPr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t>SCRS service credit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t>PORS service credit</a:t>
                      </a:r>
                      <a:endParaRPr lang="en-US" dirty="0"/>
                    </a:p>
                  </a:txBody>
                  <a:tcPr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70840">
                <a:tc>
                  <a:txBody>
                    <a:bodyPr/>
                    <a:lstStyle/>
                    <a:p>
                      <a:pPr algn="ctr"/>
                      <a:r>
                        <a:rPr lang="en-US" sz="2000" b="0" dirty="0">
                          <a:solidFill>
                            <a:schemeClr val="tx2"/>
                          </a:solidFill>
                        </a:rPr>
                        <a:t>$2,000</a:t>
                      </a:r>
                    </a:p>
                  </a:txBody>
                  <a:tcPr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a:solidFill>
                            <a:schemeClr val="tx2"/>
                          </a:solidFill>
                        </a:rPr>
                        <a:t>10-19 years</a:t>
                      </a:r>
                      <a:endParaRPr lang="en-US" dirty="0"/>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dirty="0">
                          <a:solidFill>
                            <a:schemeClr val="tx2"/>
                          </a:solidFill>
                        </a:rPr>
                        <a:t>10-19 years</a:t>
                      </a:r>
                    </a:p>
                  </a:txBody>
                  <a:tcPr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a:txBody>
                    <a:bodyPr/>
                    <a:lstStyle/>
                    <a:p>
                      <a:pPr algn="ctr"/>
                      <a:r>
                        <a:rPr lang="en-US" sz="2000" dirty="0">
                          <a:solidFill>
                            <a:schemeClr val="tx2"/>
                          </a:solidFill>
                        </a:rPr>
                        <a:t>$4,000</a:t>
                      </a:r>
                    </a:p>
                  </a:txBody>
                  <a:tcPr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a:solidFill>
                            <a:schemeClr val="tx2"/>
                          </a:solidFill>
                        </a:rPr>
                        <a:t>20-27 years</a:t>
                      </a:r>
                      <a:endParaRPr lang="en-US" dirty="0"/>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dirty="0">
                          <a:solidFill>
                            <a:schemeClr val="tx2"/>
                          </a:solidFill>
                        </a:rPr>
                        <a:t>Class Two: 20-24 years</a:t>
                      </a:r>
                      <a:br>
                        <a:rPr lang="en-US" sz="2000" b="0" dirty="0">
                          <a:solidFill>
                            <a:schemeClr val="tx2"/>
                          </a:solidFill>
                        </a:rPr>
                      </a:br>
                      <a:r>
                        <a:rPr lang="en-US" sz="2000" b="0" dirty="0">
                          <a:solidFill>
                            <a:schemeClr val="tx2"/>
                          </a:solidFill>
                        </a:rPr>
                        <a:t>Class Three: 20-26 years</a:t>
                      </a:r>
                    </a:p>
                  </a:txBody>
                  <a:tcPr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40">
                <a:tc>
                  <a:txBody>
                    <a:bodyPr/>
                    <a:lstStyle/>
                    <a:p>
                      <a:pPr algn="ctr"/>
                      <a:r>
                        <a:rPr lang="en-US" sz="2000" dirty="0">
                          <a:solidFill>
                            <a:schemeClr val="tx2"/>
                          </a:solidFill>
                        </a:rPr>
                        <a:t>$6,000</a:t>
                      </a:r>
                    </a:p>
                  </a:txBody>
                  <a:tcPr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dirty="0">
                          <a:solidFill>
                            <a:schemeClr val="tx2"/>
                          </a:solidFill>
                        </a:rPr>
                        <a:t>28 or more years</a:t>
                      </a:r>
                      <a:endParaRPr lang="en-US" dirty="0"/>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dirty="0">
                          <a:solidFill>
                            <a:schemeClr val="tx2"/>
                          </a:solidFill>
                        </a:rPr>
                        <a:t>Class Two: 25 or more years</a:t>
                      </a:r>
                    </a:p>
                    <a:p>
                      <a:pPr algn="ctr"/>
                      <a:r>
                        <a:rPr lang="en-US" sz="2000" b="0" dirty="0">
                          <a:solidFill>
                            <a:schemeClr val="tx2"/>
                          </a:solidFill>
                        </a:rPr>
                        <a:t>Class Three: 27 or more years</a:t>
                      </a:r>
                    </a:p>
                  </a:txBody>
                  <a:tcPr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pic>
        <p:nvPicPr>
          <p:cNvPr id="6" name="Audio 5">
            <a:hlinkClick r:id="" action="ppaction://media"/>
            <a:extLst>
              <a:ext uri="{FF2B5EF4-FFF2-40B4-BE49-F238E27FC236}">
                <a16:creationId xmlns:a16="http://schemas.microsoft.com/office/drawing/2014/main" id="{6C4869D9-33EC-47A5-A292-A58F26D163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01210613"/>
      </p:ext>
    </p:extLst>
  </p:cSld>
  <p:clrMapOvr>
    <a:masterClrMapping/>
  </p:clrMapOvr>
  <mc:AlternateContent xmlns:mc="http://schemas.openxmlformats.org/markup-compatibility/2006" xmlns:p14="http://schemas.microsoft.com/office/powerpoint/2010/main">
    <mc:Choice Requires="p14">
      <p:transition spd="slow" p14:dur="2000" advTm="12421"/>
    </mc:Choice>
    <mc:Fallback xmlns="">
      <p:transition spd="slow" advTm="12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B2F8-DD64-4E57-A6E4-FF37685F05A3}"/>
              </a:ext>
            </a:extLst>
          </p:cNvPr>
          <p:cNvSpPr>
            <a:spLocks noGrp="1"/>
          </p:cNvSpPr>
          <p:nvPr>
            <p:ph type="title"/>
          </p:nvPr>
        </p:nvSpPr>
        <p:spPr/>
        <p:txBody>
          <a:bodyPr/>
          <a:lstStyle/>
          <a:p>
            <a:r>
              <a:rPr lang="en-US" dirty="0"/>
              <a:t>Returning to covered employment</a:t>
            </a:r>
          </a:p>
        </p:txBody>
      </p:sp>
      <p:sp>
        <p:nvSpPr>
          <p:cNvPr id="3" name="Content Placeholder 2">
            <a:extLst>
              <a:ext uri="{FF2B5EF4-FFF2-40B4-BE49-F238E27FC236}">
                <a16:creationId xmlns:a16="http://schemas.microsoft.com/office/drawing/2014/main" id="{2AE5B7F9-0FB1-42A0-83D3-4FC08589DC8C}"/>
              </a:ext>
            </a:extLst>
          </p:cNvPr>
          <p:cNvSpPr>
            <a:spLocks noGrp="1"/>
          </p:cNvSpPr>
          <p:nvPr>
            <p:ph idx="1"/>
          </p:nvPr>
        </p:nvSpPr>
        <p:spPr/>
        <p:txBody>
          <a:bodyPr/>
          <a:lstStyle/>
          <a:p>
            <a:r>
              <a:rPr lang="en-US" dirty="0"/>
              <a:t>You must have a complete, bona fide severance or termination from covered employment to retire under SCRS or PORS.</a:t>
            </a:r>
          </a:p>
          <a:p>
            <a:r>
              <a:rPr lang="en-US" dirty="0"/>
              <a:t>Your SCRS or PORS retirement benefit will be suspended if you return to covered employment sooner than 30 consecutive calendar days after your retirement date.</a:t>
            </a:r>
          </a:p>
          <a:p>
            <a:r>
              <a:rPr lang="en-US" dirty="0"/>
              <a:t>You will contribute the same percentage of earnable compensation as active members. </a:t>
            </a:r>
          </a:p>
          <a:p>
            <a:r>
              <a:rPr lang="en-US" dirty="0"/>
              <a:t>Return-to-work state employees are at-will. </a:t>
            </a:r>
          </a:p>
          <a:p>
            <a:endParaRPr lang="en-US" dirty="0"/>
          </a:p>
        </p:txBody>
      </p:sp>
      <p:sp>
        <p:nvSpPr>
          <p:cNvPr id="4" name="Slide Number Placeholder 3">
            <a:extLst>
              <a:ext uri="{FF2B5EF4-FFF2-40B4-BE49-F238E27FC236}">
                <a16:creationId xmlns:a16="http://schemas.microsoft.com/office/drawing/2014/main" id="{F385EC27-2C8C-4EEA-AF32-E1DAD3688C91}"/>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7" name="Audio 6">
            <a:hlinkClick r:id="" action="ppaction://media"/>
            <a:extLst>
              <a:ext uri="{FF2B5EF4-FFF2-40B4-BE49-F238E27FC236}">
                <a16:creationId xmlns:a16="http://schemas.microsoft.com/office/drawing/2014/main" id="{4BA13883-E5B0-46D9-8E97-2E3323E51E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07046067"/>
      </p:ext>
    </p:extLst>
  </p:cSld>
  <p:clrMapOvr>
    <a:masterClrMapping/>
  </p:clrMapOvr>
  <mc:AlternateContent xmlns:mc="http://schemas.openxmlformats.org/markup-compatibility/2006" xmlns:p14="http://schemas.microsoft.com/office/powerpoint/2010/main">
    <mc:Choice Requires="p14">
      <p:transition spd="slow" p14:dur="2000" advTm="45589"/>
    </mc:Choice>
    <mc:Fallback xmlns="">
      <p:transition spd="slow" advTm="45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1C45-DF51-45A9-AE77-19E2852CF391}"/>
              </a:ext>
            </a:extLst>
          </p:cNvPr>
          <p:cNvSpPr>
            <a:spLocks noGrp="1"/>
          </p:cNvSpPr>
          <p:nvPr>
            <p:ph type="title"/>
          </p:nvPr>
        </p:nvSpPr>
        <p:spPr>
          <a:xfrm>
            <a:off x="457198" y="228600"/>
            <a:ext cx="8229599" cy="804672"/>
          </a:xfrm>
        </p:spPr>
        <p:txBody>
          <a:bodyPr/>
          <a:lstStyle/>
          <a:p>
            <a:r>
              <a:rPr lang="en-US" dirty="0"/>
              <a:t>SCRS, PORS service retirement earnings limitation</a:t>
            </a:r>
          </a:p>
        </p:txBody>
      </p:sp>
      <p:sp>
        <p:nvSpPr>
          <p:cNvPr id="3" name="Content Placeholder 2">
            <a:extLst>
              <a:ext uri="{FF2B5EF4-FFF2-40B4-BE49-F238E27FC236}">
                <a16:creationId xmlns:a16="http://schemas.microsoft.com/office/drawing/2014/main" id="{528FB6EB-CDEC-45F6-96A4-3E6E72C1264B}"/>
              </a:ext>
            </a:extLst>
          </p:cNvPr>
          <p:cNvSpPr>
            <a:spLocks noGrp="1"/>
          </p:cNvSpPr>
          <p:nvPr>
            <p:ph idx="1"/>
          </p:nvPr>
        </p:nvSpPr>
        <p:spPr>
          <a:xfrm>
            <a:off x="457200" y="1261872"/>
            <a:ext cx="8229600" cy="5029200"/>
          </a:xfrm>
        </p:spPr>
        <p:txBody>
          <a:bodyPr>
            <a:normAutofit/>
          </a:bodyPr>
          <a:lstStyle/>
          <a:p>
            <a:r>
              <a:rPr lang="en-US" dirty="0"/>
              <a:t>Once you earn more than $10,000 in a calendar year from covered employment, your retirement benefit stops for the remainder of the year.</a:t>
            </a:r>
          </a:p>
          <a:p>
            <a:pPr lvl="1"/>
            <a:r>
              <a:rPr lang="en-US" dirty="0"/>
              <a:t>The annual earnings limitation is increased to $50,000 for some retired SCRS members who retired on or before April 1, 2019, and return to covered employment in the K-12 public education system. If a retired member is otherwise subject to the earnings limitation, all other employment remains subject to the regular $10,000 earnings limitation. A retiree may only qualify for this increased earnings limitation for a maximum period of 36 consecutive months of employment.</a:t>
            </a:r>
          </a:p>
          <a:p>
            <a:r>
              <a:rPr lang="en-US" dirty="0"/>
              <a:t>Your retirement benefit will be reinstated the </a:t>
            </a:r>
            <a:r>
              <a:rPr lang="en-US"/>
              <a:t>next January or upon termination of covered employment, whichever occurs first.</a:t>
            </a:r>
            <a:endParaRPr lang="en-US" dirty="0"/>
          </a:p>
        </p:txBody>
      </p:sp>
      <p:sp>
        <p:nvSpPr>
          <p:cNvPr id="4" name="Slide Number Placeholder 3">
            <a:extLst>
              <a:ext uri="{FF2B5EF4-FFF2-40B4-BE49-F238E27FC236}">
                <a16:creationId xmlns:a16="http://schemas.microsoft.com/office/drawing/2014/main" id="{352FC9E6-6265-45BE-B640-11E8CBD0B292}"/>
              </a:ext>
            </a:extLst>
          </p:cNvPr>
          <p:cNvSpPr>
            <a:spLocks noGrp="1"/>
          </p:cNvSpPr>
          <p:nvPr>
            <p:ph type="sldNum" sz="quarter" idx="12"/>
          </p:nvPr>
        </p:nvSpPr>
        <p:spPr>
          <a:xfrm>
            <a:off x="8339328" y="6400800"/>
            <a:ext cx="804672" cy="457200"/>
          </a:xfrm>
        </p:spPr>
        <p:txBody>
          <a:bodyPr/>
          <a:lstStyle/>
          <a:p>
            <a:fld id="{28024367-D536-4F59-B2ED-0E7825EDA9AF}" type="slidenum">
              <a:rPr lang="en-US" smtClean="0"/>
              <a:pPr/>
              <a:t>5</a:t>
            </a:fld>
            <a:endParaRPr lang="en-US" dirty="0"/>
          </a:p>
        </p:txBody>
      </p:sp>
      <p:pic>
        <p:nvPicPr>
          <p:cNvPr id="8" name="Audio 7">
            <a:hlinkClick r:id="" action="ppaction://media"/>
            <a:extLst>
              <a:ext uri="{FF2B5EF4-FFF2-40B4-BE49-F238E27FC236}">
                <a16:creationId xmlns:a16="http://schemas.microsoft.com/office/drawing/2014/main" id="{C7A2F8E7-B79A-49CB-9908-ACDC68A594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790939643"/>
      </p:ext>
    </p:extLst>
  </p:cSld>
  <p:clrMapOvr>
    <a:masterClrMapping/>
  </p:clrMapOvr>
  <mc:AlternateContent xmlns:mc="http://schemas.openxmlformats.org/markup-compatibility/2006" xmlns:p14="http://schemas.microsoft.com/office/powerpoint/2010/main">
    <mc:Choice Requires="p14">
      <p:transition spd="slow" p14:dur="2000" advTm="63287"/>
    </mc:Choice>
    <mc:Fallback xmlns="">
      <p:transition spd="slow" advTm="63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C653-3CBE-423A-95C2-7EC16F88DE3F}"/>
              </a:ext>
            </a:extLst>
          </p:cNvPr>
          <p:cNvSpPr>
            <a:spLocks noGrp="1"/>
          </p:cNvSpPr>
          <p:nvPr>
            <p:ph type="title"/>
          </p:nvPr>
        </p:nvSpPr>
        <p:spPr/>
        <p:txBody>
          <a:bodyPr>
            <a:normAutofit fontScale="90000"/>
          </a:bodyPr>
          <a:lstStyle/>
          <a:p>
            <a:r>
              <a:rPr lang="en-US" dirty="0"/>
              <a:t>SCRS, PORS service retirement earnings limitation exceptions</a:t>
            </a:r>
          </a:p>
        </p:txBody>
      </p:sp>
      <p:sp>
        <p:nvSpPr>
          <p:cNvPr id="3" name="Content Placeholder 2">
            <a:extLst>
              <a:ext uri="{FF2B5EF4-FFF2-40B4-BE49-F238E27FC236}">
                <a16:creationId xmlns:a16="http://schemas.microsoft.com/office/drawing/2014/main" id="{4D3F564F-A259-4BB7-82BF-A8E04493C3AC}"/>
              </a:ext>
            </a:extLst>
          </p:cNvPr>
          <p:cNvSpPr>
            <a:spLocks noGrp="1"/>
          </p:cNvSpPr>
          <p:nvPr>
            <p:ph idx="1"/>
          </p:nvPr>
        </p:nvSpPr>
        <p:spPr/>
        <p:txBody>
          <a:bodyPr/>
          <a:lstStyle/>
          <a:p>
            <a:r>
              <a:rPr lang="en-US" dirty="0"/>
              <a:t>Earnings limitation does not apply to:</a:t>
            </a:r>
          </a:p>
          <a:p>
            <a:pPr lvl="1"/>
            <a:r>
              <a:rPr lang="en-US" dirty="0"/>
              <a:t>Members who retired after age 62 (SCRS) or age 57 (PORS);</a:t>
            </a:r>
          </a:p>
          <a:p>
            <a:pPr lvl="1"/>
            <a:r>
              <a:rPr lang="en-US" dirty="0"/>
              <a:t>Members who retired before January 2, 2013;</a:t>
            </a:r>
          </a:p>
          <a:p>
            <a:pPr lvl="1"/>
            <a:r>
              <a:rPr lang="en-US" dirty="0"/>
              <a:t>Teachers who meet critical needs exemption as determined by the S.C. Department of Education;</a:t>
            </a:r>
          </a:p>
          <a:p>
            <a:pPr lvl="1"/>
            <a:r>
              <a:rPr lang="en-US" dirty="0"/>
              <a:t>Certain appointed or elected officials;</a:t>
            </a:r>
          </a:p>
          <a:p>
            <a:pPr lvl="1"/>
            <a:r>
              <a:rPr lang="en-US" dirty="0"/>
              <a:t>Certain PORS retirees who return to work as critical needs school resource officers; and</a:t>
            </a:r>
          </a:p>
          <a:p>
            <a:pPr lvl="1"/>
            <a:r>
              <a:rPr lang="en-US" dirty="0"/>
              <a:t>Members who had a period of at least 12 consecutive months after retirement during which the member did not work for any covered employer in any capacity. </a:t>
            </a:r>
          </a:p>
          <a:p>
            <a:endParaRPr lang="en-US" dirty="0"/>
          </a:p>
        </p:txBody>
      </p:sp>
      <p:sp>
        <p:nvSpPr>
          <p:cNvPr id="4" name="Slide Number Placeholder 3">
            <a:extLst>
              <a:ext uri="{FF2B5EF4-FFF2-40B4-BE49-F238E27FC236}">
                <a16:creationId xmlns:a16="http://schemas.microsoft.com/office/drawing/2014/main" id="{4F4165E0-B636-4905-9073-5A1F28E548D4}"/>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9" name="Audio 8">
            <a:hlinkClick r:id="" action="ppaction://media"/>
            <a:extLst>
              <a:ext uri="{FF2B5EF4-FFF2-40B4-BE49-F238E27FC236}">
                <a16:creationId xmlns:a16="http://schemas.microsoft.com/office/drawing/2014/main" id="{8398D7E7-FC84-FEE1-670D-9A24B5675B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65849825"/>
      </p:ext>
    </p:extLst>
  </p:cSld>
  <p:clrMapOvr>
    <a:masterClrMapping/>
  </p:clrMapOvr>
  <mc:AlternateContent xmlns:mc="http://schemas.openxmlformats.org/markup-compatibility/2006">
    <mc:Choice xmlns:p14="http://schemas.microsoft.com/office/powerpoint/2010/main" Requires="p14">
      <p:transition spd="slow" p14:dur="2000" advTm="69915"/>
    </mc:Choice>
    <mc:Fallback>
      <p:transition spd="slow" advTm="69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6124</TotalTime>
  <Words>425</Words>
  <Application>Microsoft Office PowerPoint</Application>
  <PresentationFormat>On-screen Show (4:3)</PresentationFormat>
  <Paragraphs>44</Paragraphs>
  <Slides>8</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Post-retirement information</vt:lpstr>
      <vt:lpstr>SCRS, PORS benefit adjustments</vt:lpstr>
      <vt:lpstr>Retiree incidental death benefit</vt:lpstr>
      <vt:lpstr>Returning to covered employment</vt:lpstr>
      <vt:lpstr>SCRS, PORS service retirement earnings limitation</vt:lpstr>
      <vt:lpstr>SCRS, PORS service retirement earnings limitation exceptions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Karen Rawl</cp:lastModifiedBy>
  <cp:revision>76</cp:revision>
  <cp:lastPrinted>2019-12-11T18:59:44Z</cp:lastPrinted>
  <dcterms:created xsi:type="dcterms:W3CDTF">2020-02-04T21:24:40Z</dcterms:created>
  <dcterms:modified xsi:type="dcterms:W3CDTF">2023-05-25T16:10:27Z</dcterms:modified>
</cp:coreProperties>
</file>