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6" r:id="rId3"/>
    <p:sldId id="462" r:id="rId4"/>
    <p:sldId id="416"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Prescription coverage</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Medicare Part D drug program</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Most subscribers covered by PEBA should remain enrolled in Express Scripts Medicare, which is the State Health Plan’s Medicare Part D drug program.</a:t>
            </a:r>
          </a:p>
          <a:p>
            <a:pPr lvl="1"/>
            <a:r>
              <a:rPr lang="en-US" dirty="0"/>
              <a:t>Express Scripts will send you a letter about how to opt out and remain covered by the State Health Plan Prescription Drug Program. </a:t>
            </a:r>
          </a:p>
          <a:p>
            <a:pPr lvl="1"/>
            <a:r>
              <a:rPr lang="en-US" dirty="0"/>
              <a:t>Express Scripts is required to give you 21 days to opt out.</a:t>
            </a:r>
          </a:p>
          <a:p>
            <a:r>
              <a:rPr lang="en-US" dirty="0"/>
              <a:t>Subscribers can have only one Part D plan.</a:t>
            </a:r>
          </a:p>
          <a:p>
            <a:r>
              <a:rPr lang="en-US" dirty="0"/>
              <a:t>If you enroll in a separate Part D program, you lose PEBA prescription benefits, but your PEBA premiums will not be reduced.</a:t>
            </a:r>
          </a:p>
          <a:p>
            <a:r>
              <a:rPr lang="en-US" dirty="0"/>
              <a:t>Learn more in the </a:t>
            </a:r>
            <a:r>
              <a:rPr lang="en-US" i="1" dirty="0">
                <a:hlinkClick r:id="rId2"/>
              </a:rPr>
              <a:t>Insurance Benefits Guide</a:t>
            </a:r>
            <a:r>
              <a:rPr lang="en-US" dirty="0"/>
              <a:t> or contact Express Scripts, the pharmacy benefits manager.</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A9C3313-D1EE-45EB-93E5-17018690A04D}"/>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42AB18B2-B8C0-40F6-B45E-A05311158894}"/>
              </a:ext>
            </a:extLst>
          </p:cNvPr>
          <p:cNvSpPr>
            <a:spLocks noGrp="1"/>
          </p:cNvSpPr>
          <p:nvPr>
            <p:ph sz="half" idx="1"/>
          </p:nvPr>
        </p:nvSpPr>
        <p:spPr/>
        <p:txBody>
          <a:bodyPr/>
          <a:lstStyle/>
          <a:p>
            <a:pPr marL="0" indent="0">
              <a:buNone/>
            </a:pPr>
            <a:r>
              <a:rPr lang="en-US" dirty="0"/>
              <a:t>You pay up to $3,000 per person in prescription drug copayments. Then, you pay nothing.</a:t>
            </a:r>
            <a:r>
              <a:rPr lang="en-US" baseline="30000" dirty="0"/>
              <a:t>1, 2</a:t>
            </a:r>
          </a:p>
          <a:p>
            <a:endParaRPr lang="en-US" dirty="0"/>
          </a:p>
        </p:txBody>
      </p:sp>
      <p:sp>
        <p:nvSpPr>
          <p:cNvPr id="2" name="Title 1">
            <a:extLst>
              <a:ext uri="{FF2B5EF4-FFF2-40B4-BE49-F238E27FC236}">
                <a16:creationId xmlns:a16="http://schemas.microsoft.com/office/drawing/2014/main" id="{DDDC9EBD-6750-4367-9E29-D700BEEE5F7D}"/>
              </a:ext>
            </a:extLst>
          </p:cNvPr>
          <p:cNvSpPr>
            <a:spLocks noGrp="1"/>
          </p:cNvSpPr>
          <p:nvPr>
            <p:ph type="title"/>
          </p:nvPr>
        </p:nvSpPr>
        <p:spPr/>
        <p:txBody>
          <a:bodyPr>
            <a:normAutofit/>
          </a:bodyPr>
          <a:lstStyle/>
          <a:p>
            <a:r>
              <a:rPr lang="en-US" dirty="0"/>
              <a:t>Medicare Supplemental Plan and Carve-Out Plan prescription benefits</a:t>
            </a:r>
          </a:p>
        </p:txBody>
      </p:sp>
      <p:graphicFrame>
        <p:nvGraphicFramePr>
          <p:cNvPr id="5" name="Content Placeholder 5">
            <a:extLst>
              <a:ext uri="{FF2B5EF4-FFF2-40B4-BE49-F238E27FC236}">
                <a16:creationId xmlns:a16="http://schemas.microsoft.com/office/drawing/2014/main" id="{E891C551-463B-45B8-B368-C40AF56D67FA}"/>
              </a:ext>
            </a:extLst>
          </p:cNvPr>
          <p:cNvGraphicFramePr>
            <a:graphicFrameLocks/>
          </p:cNvGraphicFramePr>
          <p:nvPr>
            <p:extLst>
              <p:ext uri="{D42A27DB-BD31-4B8C-83A1-F6EECF244321}">
                <p14:modId xmlns:p14="http://schemas.microsoft.com/office/powerpoint/2010/main" val="2050026711"/>
              </p:ext>
            </p:extLst>
          </p:nvPr>
        </p:nvGraphicFramePr>
        <p:xfrm>
          <a:off x="609599" y="2256602"/>
          <a:ext cx="10058400" cy="2316560"/>
        </p:xfrm>
        <a:graphic>
          <a:graphicData uri="http://schemas.openxmlformats.org/drawingml/2006/table">
            <a:tbl>
              <a:tblPr firstRow="1" bandRow="1">
                <a:tableStyleId>{073A0DAA-6AF3-43AB-8588-CEC1D06C72B9}</a:tableStyleId>
              </a:tblPr>
              <a:tblGrid>
                <a:gridCol w="50292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640188">
                <a:tc>
                  <a:txBody>
                    <a:bodyPr/>
                    <a:lstStyle/>
                    <a:p>
                      <a:pPr algn="l"/>
                      <a:r>
                        <a:rPr lang="en-US" sz="2000" dirty="0">
                          <a:solidFill>
                            <a:schemeClr val="tx2"/>
                          </a:solidFill>
                          <a:latin typeface="Times New Roman" panose="02020603050405020304" pitchFamily="18" charset="0"/>
                          <a:cs typeface="Times New Roman" panose="02020603050405020304" pitchFamily="18" charset="0"/>
                        </a:rPr>
                        <a:t>30-day supply</a:t>
                      </a:r>
                      <a:r>
                        <a:rPr lang="en-US" sz="2000" baseline="0" dirty="0">
                          <a:solidFill>
                            <a:schemeClr val="tx2"/>
                          </a:solidFill>
                          <a:latin typeface="Times New Roman" panose="02020603050405020304" pitchFamily="18" charset="0"/>
                          <a:cs typeface="Times New Roman" panose="02020603050405020304" pitchFamily="18" charset="0"/>
                        </a:rPr>
                        <a:t> at network pharmacy</a:t>
                      </a:r>
                      <a:endParaRPr lang="en-US" sz="2000" dirty="0">
                        <a:solidFill>
                          <a:schemeClr val="tx2"/>
                        </a:solidFill>
                        <a:latin typeface="Times New Roman" panose="02020603050405020304" pitchFamily="18" charset="0"/>
                        <a:cs typeface="Times New Roman" panose="02020603050405020304" pitchFamily="18" charset="0"/>
                      </a:endParaRPr>
                    </a:p>
                  </a:txBody>
                  <a:tcPr marL="91429" marR="91429" marT="45740" marB="45740"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l"/>
                      <a:r>
                        <a:rPr lang="en-US" sz="2000" dirty="0">
                          <a:solidFill>
                            <a:schemeClr val="tx2"/>
                          </a:solidFill>
                          <a:latin typeface="Times New Roman" panose="02020603050405020304" pitchFamily="18" charset="0"/>
                          <a:cs typeface="Times New Roman" panose="02020603050405020304" pitchFamily="18" charset="0"/>
                        </a:rPr>
                        <a:t>90-day supply</a:t>
                      </a:r>
                      <a:r>
                        <a:rPr lang="en-US" sz="2000" baseline="0" dirty="0">
                          <a:solidFill>
                            <a:schemeClr val="tx2"/>
                          </a:solidFill>
                          <a:latin typeface="Times New Roman" panose="02020603050405020304" pitchFamily="18" charset="0"/>
                          <a:cs typeface="Times New Roman" panose="02020603050405020304" pitchFamily="18" charset="0"/>
                        </a:rPr>
                        <a:t> at network pharmacy or mail-order pharmacy</a:t>
                      </a:r>
                      <a:endParaRPr lang="en-US" sz="2000" dirty="0">
                        <a:solidFill>
                          <a:schemeClr val="tx2"/>
                        </a:solidFill>
                        <a:latin typeface="Times New Roman" panose="02020603050405020304" pitchFamily="18" charset="0"/>
                        <a:cs typeface="Times New Roman" panose="02020603050405020304" pitchFamily="18" charset="0"/>
                      </a:endParaRPr>
                    </a:p>
                  </a:txBody>
                  <a:tcPr marL="91429" marR="91429" marT="45740" marB="45740"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1463250">
                <a:tc>
                  <a:txBody>
                    <a:bodyPr/>
                    <a:lstStyle/>
                    <a:p>
                      <a:pPr marL="0" indent="0">
                        <a:buFont typeface="Arial" panose="020B0604020202020204" pitchFamily="34" charset="0"/>
                        <a:buNone/>
                      </a:pPr>
                      <a:r>
                        <a:rPr lang="en-US" sz="2000" dirty="0">
                          <a:solidFill>
                            <a:schemeClr val="tx2"/>
                          </a:solidFill>
                        </a:rPr>
                        <a:t>Tier 1 (generic): </a:t>
                      </a:r>
                      <a:r>
                        <a:rPr lang="en-US" sz="2000" b="1" dirty="0">
                          <a:solidFill>
                            <a:schemeClr val="tx2"/>
                          </a:solidFill>
                        </a:rPr>
                        <a:t>$13</a:t>
                      </a: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2</a:t>
                      </a:r>
                      <a:r>
                        <a:rPr lang="en-US" sz="2000" baseline="0" dirty="0">
                          <a:solidFill>
                            <a:schemeClr val="tx2"/>
                          </a:solidFill>
                        </a:rPr>
                        <a:t> (preferred </a:t>
                      </a:r>
                      <a:r>
                        <a:rPr lang="en-US" sz="2000" dirty="0">
                          <a:solidFill>
                            <a:schemeClr val="tx2"/>
                          </a:solidFill>
                        </a:rPr>
                        <a:t>brand):</a:t>
                      </a:r>
                      <a:r>
                        <a:rPr lang="en-US" sz="2000" baseline="0" dirty="0">
                          <a:solidFill>
                            <a:schemeClr val="tx2"/>
                          </a:solidFill>
                        </a:rPr>
                        <a:t> </a:t>
                      </a:r>
                      <a:r>
                        <a:rPr lang="en-US" sz="2000" b="1" baseline="0" dirty="0">
                          <a:solidFill>
                            <a:schemeClr val="tx2"/>
                          </a:solidFill>
                        </a:rPr>
                        <a:t>$46</a:t>
                      </a:r>
                      <a:endParaRPr lang="en-US" sz="2000" b="1" dirty="0">
                        <a:solidFill>
                          <a:schemeClr val="tx2"/>
                        </a:solidFill>
                      </a:endParaRP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3 (non-preferred brand): </a:t>
                      </a:r>
                      <a:r>
                        <a:rPr lang="en-US" sz="2000" b="1" dirty="0">
                          <a:solidFill>
                            <a:schemeClr val="tx2"/>
                          </a:solidFill>
                        </a:rPr>
                        <a:t>$77</a:t>
                      </a:r>
                    </a:p>
                  </a:txBody>
                  <a:tcPr marL="91429" marR="91429" marT="45740" marB="45740">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indent="0">
                        <a:buFont typeface="Arial" panose="020B0604020202020204" pitchFamily="34" charset="0"/>
                        <a:buNone/>
                      </a:pPr>
                      <a:r>
                        <a:rPr lang="en-US" sz="2000" dirty="0">
                          <a:solidFill>
                            <a:schemeClr val="tx2"/>
                          </a:solidFill>
                        </a:rPr>
                        <a:t>Tier 1 (generic): </a:t>
                      </a:r>
                      <a:r>
                        <a:rPr lang="en-US" sz="2000" b="1" dirty="0">
                          <a:solidFill>
                            <a:schemeClr val="tx2"/>
                          </a:solidFill>
                        </a:rPr>
                        <a:t>$32</a:t>
                      </a:r>
                      <a:endParaRPr lang="en-US" sz="2000" b="1" baseline="0" dirty="0">
                        <a:solidFill>
                          <a:schemeClr val="tx2"/>
                        </a:solidFill>
                      </a:endParaRPr>
                    </a:p>
                    <a:p>
                      <a:pPr marL="0" indent="0">
                        <a:buFont typeface="Arial" panose="020B0604020202020204" pitchFamily="34" charset="0"/>
                        <a:buNone/>
                      </a:pPr>
                      <a:endParaRPr lang="en-US" sz="2000" dirty="0">
                        <a:solidFill>
                          <a:schemeClr val="tx2"/>
                        </a:solidFill>
                      </a:endParaRPr>
                    </a:p>
                    <a:p>
                      <a:pPr marL="0" indent="0">
                        <a:buFont typeface="Arial" panose="020B0604020202020204" pitchFamily="34" charset="0"/>
                        <a:buNone/>
                      </a:pPr>
                      <a:r>
                        <a:rPr lang="en-US" sz="2000" dirty="0">
                          <a:solidFill>
                            <a:schemeClr val="tx2"/>
                          </a:solidFill>
                        </a:rPr>
                        <a:t>Tier 2 (preferred brand): </a:t>
                      </a:r>
                      <a:r>
                        <a:rPr lang="en-US" sz="2000" b="1" dirty="0">
                          <a:solidFill>
                            <a:schemeClr val="tx2"/>
                          </a:solidFill>
                        </a:rPr>
                        <a:t>$115</a:t>
                      </a:r>
                      <a:endParaRPr lang="en-US" sz="2000" b="1" baseline="0" dirty="0">
                        <a:solidFill>
                          <a:schemeClr val="tx2"/>
                        </a:solidFill>
                      </a:endParaRPr>
                    </a:p>
                    <a:p>
                      <a:pPr marL="0" indent="0">
                        <a:buFont typeface="Arial" panose="020B0604020202020204" pitchFamily="34" charset="0"/>
                        <a:buNone/>
                      </a:pPr>
                      <a:endParaRPr lang="en-US" sz="2000" baseline="0" dirty="0">
                        <a:solidFill>
                          <a:schemeClr val="tx2"/>
                        </a:solidFill>
                      </a:endParaRPr>
                    </a:p>
                    <a:p>
                      <a:pPr marL="0" indent="0">
                        <a:buFont typeface="Arial" panose="020B0604020202020204" pitchFamily="34" charset="0"/>
                        <a:buNone/>
                      </a:pPr>
                      <a:r>
                        <a:rPr lang="en-US" sz="2000" baseline="0" dirty="0">
                          <a:solidFill>
                            <a:schemeClr val="tx2"/>
                          </a:solidFill>
                        </a:rPr>
                        <a:t>Tier 3 (non-preferred brand): </a:t>
                      </a:r>
                      <a:r>
                        <a:rPr lang="en-US" sz="2000" b="1" baseline="0" dirty="0">
                          <a:solidFill>
                            <a:schemeClr val="tx2"/>
                          </a:solidFill>
                        </a:rPr>
                        <a:t>$192</a:t>
                      </a:r>
                      <a:endParaRPr lang="en-US" sz="2000" b="1" dirty="0">
                        <a:solidFill>
                          <a:schemeClr val="tx2"/>
                        </a:solidFill>
                      </a:endParaRPr>
                    </a:p>
                  </a:txBody>
                  <a:tcPr marL="91429" marR="91429" marT="45740" marB="45740">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0B6E34CD-604F-062D-9A58-64DF183D0DF5}"/>
              </a:ext>
            </a:extLst>
          </p:cNvPr>
          <p:cNvSpPr txBox="1"/>
          <p:nvPr/>
        </p:nvSpPr>
        <p:spPr>
          <a:xfrm>
            <a:off x="609600" y="5593158"/>
            <a:ext cx="10972798" cy="707886"/>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Starting in 2025, out-of-pocket drug costs will be capped at $2,000 by Medicare. PEBA has determined that the prescription drug coverage offered through the Carve-out Plan or the Medicare Supplemental Plan is considered creditable coverage. Because your existing coverage is creditable coverage, you can keep it and not pay a higher premium (a penalty) if you later decide to join a Medicare prescription drug plan.</a:t>
            </a:r>
          </a:p>
          <a:p>
            <a:r>
              <a:rPr lang="en-US" sz="1000" baseline="30000" dirty="0">
                <a:solidFill>
                  <a:schemeClr val="tx2"/>
                </a:solidFill>
              </a:rPr>
              <a:t>2</a:t>
            </a:r>
            <a:r>
              <a:rPr lang="en-US" sz="1000" dirty="0">
                <a:solidFill>
                  <a:schemeClr val="tx2"/>
                </a:solidFill>
              </a:rPr>
              <a:t>Some prescriptions are limited to a 30-day supply per fill.</a:t>
            </a:r>
          </a:p>
        </p:txBody>
      </p:sp>
    </p:spTree>
    <p:extLst>
      <p:ext uri="{BB962C8B-B14F-4D97-AF65-F5344CB8AC3E}">
        <p14:creationId xmlns:p14="http://schemas.microsoft.com/office/powerpoint/2010/main" val="1409011755"/>
      </p:ext>
    </p:extLst>
  </p:cSld>
  <p:clrMapOvr>
    <a:masterClrMapping/>
  </p:clrMapOvr>
  <mc:AlternateContent xmlns:mc="http://schemas.openxmlformats.org/markup-compatibility/2006" xmlns:p14="http://schemas.microsoft.com/office/powerpoint/2010/main">
    <mc:Choice Requires="p14">
      <p:transition spd="slow" p14:dur="2000" advTm="16260"/>
    </mc:Choice>
    <mc:Fallback xmlns="">
      <p:transition spd="slow" advTm="1626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23918</TotalTime>
  <Words>340</Words>
  <Application>Microsoft Office PowerPoint</Application>
  <PresentationFormat>Widescreen</PresentationFormat>
  <Paragraphs>37</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Prescription coverage</vt:lpstr>
      <vt:lpstr>Important information</vt:lpstr>
      <vt:lpstr>Medicare Part D drug program</vt:lpstr>
      <vt:lpstr>Medicare Supplemental Plan and Carve-Out Plan prescription benefits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532</cp:revision>
  <cp:lastPrinted>2020-01-10T14:41:31Z</cp:lastPrinted>
  <dcterms:created xsi:type="dcterms:W3CDTF">2019-11-01T12:34:11Z</dcterms:created>
  <dcterms:modified xsi:type="dcterms:W3CDTF">2024-10-30T18:30:24Z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