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4.xml" ContentType="application/vnd.openxmlformats-officedocument.presentationml.tags+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6"/>
  </p:notesMasterIdLst>
  <p:handoutMasterIdLst>
    <p:handoutMasterId r:id="rId7"/>
  </p:handoutMasterIdLst>
  <p:sldIdLst>
    <p:sldId id="256" r:id="rId2"/>
    <p:sldId id="456" r:id="rId3"/>
    <p:sldId id="447" r:id="rId4"/>
    <p:sldId id="263" r:id="rId5"/>
  </p:sldIdLst>
  <p:sldSz cx="12192000" cy="6858000"/>
  <p:notesSz cx="7023100" cy="9309100"/>
  <p:custDataLst>
    <p:tags r:id="rId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26" autoAdjust="0"/>
    <p:restoredTop sz="94125" autoAdjust="0"/>
  </p:normalViewPr>
  <p:slideViewPr>
    <p:cSldViewPr snapToGrid="0">
      <p:cViewPr varScale="1">
        <p:scale>
          <a:sx n="75" d="100"/>
          <a:sy n="75" d="100"/>
        </p:scale>
        <p:origin x="869" y="5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5/5/2025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5/5/2025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2</a:t>
            </a:fld>
            <a:endParaRPr lang="en-US"/>
          </a:p>
        </p:txBody>
      </p:sp>
    </p:spTree>
    <p:extLst>
      <p:ext uri="{BB962C8B-B14F-4D97-AF65-F5344CB8AC3E}">
        <p14:creationId xmlns:p14="http://schemas.microsoft.com/office/powerpoint/2010/main" val="342672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pPr>
              <a:lnSpc>
                <a:spcPct val="107000"/>
              </a:lnSpc>
            </a:pPr>
            <a:endParaRPr lang="en-US" dirty="0"/>
          </a:p>
        </p:txBody>
      </p:sp>
      <p:sp>
        <p:nvSpPr>
          <p:cNvPr id="4" name="Slide Number Placeholder 3"/>
          <p:cNvSpPr>
            <a:spLocks noGrp="1"/>
          </p:cNvSpPr>
          <p:nvPr>
            <p:ph type="sldNum" sz="quarter" idx="5"/>
          </p:nvPr>
        </p:nvSpPr>
        <p:spPr/>
        <p:txBody>
          <a:bodyPr/>
          <a:lstStyle/>
          <a:p>
            <a:fld id="{036C5A97-FE1B-4EFC-9C73-B1258035E011}" type="slidenum">
              <a:rPr lang="en-US" smtClean="0"/>
              <a:t>3</a:t>
            </a:fld>
            <a:endParaRPr lang="en-US"/>
          </a:p>
        </p:txBody>
      </p:sp>
    </p:spTree>
    <p:extLst>
      <p:ext uri="{BB962C8B-B14F-4D97-AF65-F5344CB8AC3E}">
        <p14:creationId xmlns:p14="http://schemas.microsoft.com/office/powerpoint/2010/main" val="13788564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4</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5" y="0"/>
            <a:ext cx="12191994"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4652556"/>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1" dirty="0">
                <a:solidFill>
                  <a:schemeClr val="tx2"/>
                </a:solidFill>
              </a:rPr>
              <a:t>Financial disclaimer</a:t>
            </a:r>
            <a:r>
              <a:rPr lang="en-US" sz="2000" dirty="0">
                <a:solidFill>
                  <a:schemeClr val="tx2"/>
                </a:solidFill>
              </a:rPr>
              <a:t> Personal finance, as the name implies, is a highly individualized and personal matter. The information provided in these presentations is general educational information provided to illustrate certain financial ideas and concepts. This information does not take into account your personal situation and should not be considered personal financial or investment advice. In reviewing this video, you should consider whether the information presented is appropriate for your particular needs and, where appropriate, you may wish to seek advice from a financial professional to determine what is best for your individual financial circumstances. PEBA does not make any guarantee or other promise as to any results that may be obtained from using the content of this presentation.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Disclaimers</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online.retirement.sc.gov/MemberAccess/welcome"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550" y="2011680"/>
            <a:ext cx="5759450" cy="2310938"/>
          </a:xfrm>
        </p:spPr>
        <p:txBody>
          <a:bodyPr/>
          <a:lstStyle/>
          <a:p>
            <a:r>
              <a:rPr lang="en-US" dirty="0"/>
              <a:t>Purchasing service</a:t>
            </a:r>
          </a:p>
        </p:txBody>
      </p:sp>
      <p:sp>
        <p:nvSpPr>
          <p:cNvPr id="3" name="Subtitle 2"/>
          <p:cNvSpPr>
            <a:spLocks noGrp="1"/>
          </p:cNvSpPr>
          <p:nvPr>
            <p:ph type="subTitle" idx="1"/>
          </p:nvPr>
        </p:nvSpPr>
        <p:spPr>
          <a:xfrm>
            <a:off x="336550" y="4663456"/>
            <a:ext cx="3304425" cy="1803862"/>
          </a:xfrm>
        </p:spPr>
        <p:txBody>
          <a:bodyPr/>
          <a:lstStyle/>
          <a:p>
            <a:r>
              <a:rPr lang="en-US" dirty="0"/>
              <a:t>Get Set for Retirement</a:t>
            </a:r>
          </a:p>
          <a:p>
            <a:r>
              <a:rPr lang="en-US" dirty="0"/>
              <a:t>Preretirement</a:t>
            </a:r>
          </a:p>
          <a:p>
            <a:r>
              <a:rPr lang="en-US" dirty="0"/>
              <a:t>Fiscal year 2026</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p:txBody>
          <a:bodyPr/>
          <a:lstStyle/>
          <a:p>
            <a:r>
              <a:rPr lang="en-US" altLang="en-US" dirty="0"/>
              <a:t>Purchasing service credit</a:t>
            </a:r>
            <a:endParaRPr lang="en-US" dirty="0"/>
          </a:p>
        </p:txBody>
      </p:sp>
      <p:sp>
        <p:nvSpPr>
          <p:cNvPr id="4" name="Slide Number Placeholder 3"/>
          <p:cNvSpPr>
            <a:spLocks noGrp="1"/>
          </p:cNvSpPr>
          <p:nvPr>
            <p:ph type="sldNum" sz="quarter" idx="12"/>
          </p:nvPr>
        </p:nvSpPr>
        <p:spPr/>
        <p:txBody>
          <a:bodyPr/>
          <a:lstStyle/>
          <a:p>
            <a:fld id="{28024367-D536-4F59-B2ED-0E7825EDA9AF}" type="slidenum">
              <a:rPr lang="en-US" smtClean="0"/>
              <a:pPr/>
              <a:t>2</a:t>
            </a:fld>
            <a:endParaRPr lang="en-US" dirty="0"/>
          </a:p>
        </p:txBody>
      </p:sp>
      <p:sp>
        <p:nvSpPr>
          <p:cNvPr id="8" name="Content Placeholder 7">
            <a:extLst>
              <a:ext uri="{FF2B5EF4-FFF2-40B4-BE49-F238E27FC236}">
                <a16:creationId xmlns:a16="http://schemas.microsoft.com/office/drawing/2014/main" id="{BD81589F-F5DF-D76A-19E8-2B07307AA152}"/>
              </a:ext>
            </a:extLst>
          </p:cNvPr>
          <p:cNvSpPr>
            <a:spLocks noGrp="1"/>
          </p:cNvSpPr>
          <p:nvPr>
            <p:ph sz="half" idx="13"/>
          </p:nvPr>
        </p:nvSpPr>
        <p:spPr/>
        <p:txBody>
          <a:bodyPr/>
          <a:lstStyle/>
          <a:p>
            <a:r>
              <a:rPr lang="en-US" altLang="en-US" dirty="0"/>
              <a:t>Active members may be eligible to establish additional service credit by:</a:t>
            </a:r>
          </a:p>
          <a:p>
            <a:pPr lvl="1"/>
            <a:r>
              <a:rPr lang="en-US" altLang="en-US" dirty="0"/>
              <a:t>Purchasing qualified service; </a:t>
            </a:r>
          </a:p>
          <a:p>
            <a:pPr lvl="1"/>
            <a:r>
              <a:rPr lang="en-US" altLang="en-US" dirty="0"/>
              <a:t>Restoring previously withdrawn service or transferring eligible SCRS service to PORS service; and</a:t>
            </a:r>
          </a:p>
          <a:p>
            <a:pPr lvl="1"/>
            <a:r>
              <a:rPr lang="en-US" altLang="en-US" dirty="0"/>
              <a:t>Buying up to five years of non-qualified service. </a:t>
            </a:r>
          </a:p>
          <a:p>
            <a:r>
              <a:rPr lang="en-US" altLang="en-US" dirty="0"/>
              <a:t>May establish each type of service credit once within a fiscal year.</a:t>
            </a:r>
          </a:p>
          <a:p>
            <a:r>
              <a:rPr lang="en-US" dirty="0"/>
              <a:t>Must meet eligibility requirements for each type.</a:t>
            </a:r>
          </a:p>
        </p:txBody>
      </p:sp>
      <p:sp>
        <p:nvSpPr>
          <p:cNvPr id="6" name="Content Placeholder 5">
            <a:extLst>
              <a:ext uri="{FF2B5EF4-FFF2-40B4-BE49-F238E27FC236}">
                <a16:creationId xmlns:a16="http://schemas.microsoft.com/office/drawing/2014/main" id="{56A69BCA-0A9B-3E80-2344-BC60E382F65E}"/>
              </a:ext>
            </a:extLst>
          </p:cNvPr>
          <p:cNvSpPr>
            <a:spLocks noGrp="1"/>
          </p:cNvSpPr>
          <p:nvPr>
            <p:ph sz="half" idx="2"/>
          </p:nvPr>
        </p:nvSpPr>
        <p:spPr/>
        <p:txBody>
          <a:bodyPr>
            <a:normAutofit/>
          </a:bodyPr>
          <a:lstStyle/>
          <a:p>
            <a:pPr lvl="0"/>
            <a:r>
              <a:rPr lang="en-US" dirty="0"/>
              <a:t>Cost is actuarially-neutral based on your age, service credit, and current or career highest fiscal year salary.</a:t>
            </a:r>
          </a:p>
          <a:p>
            <a:pPr lvl="1"/>
            <a:r>
              <a:rPr lang="en-US" dirty="0"/>
              <a:t>Three payment options available.</a:t>
            </a:r>
          </a:p>
          <a:p>
            <a:pPr lvl="1"/>
            <a:r>
              <a:rPr lang="en-US" dirty="0"/>
              <a:t>Cost is different for withdrawn service and transfers.</a:t>
            </a:r>
          </a:p>
          <a:p>
            <a:r>
              <a:rPr lang="en-US" dirty="0"/>
              <a:t>All service purchases must be completed before leaving employment.</a:t>
            </a:r>
            <a:r>
              <a:rPr lang="en-US" baseline="30000" dirty="0"/>
              <a:t>1</a:t>
            </a:r>
          </a:p>
          <a:p>
            <a:r>
              <a:rPr lang="en-US" dirty="0"/>
              <a:t>Apply for and manage service credit purchases in </a:t>
            </a:r>
            <a:r>
              <a:rPr lang="en-US" dirty="0">
                <a:hlinkClick r:id="rId3"/>
              </a:rPr>
              <a:t>Member Access</a:t>
            </a:r>
            <a:r>
              <a:rPr lang="en-US" dirty="0"/>
              <a:t>. </a:t>
            </a:r>
          </a:p>
        </p:txBody>
      </p:sp>
      <p:sp>
        <p:nvSpPr>
          <p:cNvPr id="2" name="TextBox 1">
            <a:extLst>
              <a:ext uri="{FF2B5EF4-FFF2-40B4-BE49-F238E27FC236}">
                <a16:creationId xmlns:a16="http://schemas.microsoft.com/office/drawing/2014/main" id="{F76BB70A-3A25-4BEC-9494-0845CDF02FC7}"/>
              </a:ext>
            </a:extLst>
          </p:cNvPr>
          <p:cNvSpPr txBox="1"/>
          <p:nvPr/>
        </p:nvSpPr>
        <p:spPr>
          <a:xfrm>
            <a:off x="6400800" y="5747046"/>
            <a:ext cx="5181600" cy="553998"/>
          </a:xfrm>
          <a:prstGeom prst="rect">
            <a:avLst/>
          </a:prstGeom>
          <a:noFill/>
        </p:spPr>
        <p:txBody>
          <a:bodyPr wrap="square">
            <a:spAutoFit/>
          </a:bodyPr>
          <a:lstStyle/>
          <a:p>
            <a:r>
              <a:rPr lang="en-US" sz="1000" baseline="30000" dirty="0">
                <a:solidFill>
                  <a:schemeClr val="tx2"/>
                </a:solidFill>
              </a:rPr>
              <a:t>1</a:t>
            </a:r>
            <a:r>
              <a:rPr lang="en-US" sz="1000" dirty="0">
                <a:solidFill>
                  <a:schemeClr val="tx2"/>
                </a:solidFill>
              </a:rPr>
              <a:t>If you are terminated from covered employment within one year of retirement eligibility, you have five business days after the termination date to purchase any service credit you are otherwise eligible to purchase.</a:t>
            </a:r>
          </a:p>
        </p:txBody>
      </p:sp>
    </p:spTree>
    <p:extLst>
      <p:ext uri="{BB962C8B-B14F-4D97-AF65-F5344CB8AC3E}">
        <p14:creationId xmlns:p14="http://schemas.microsoft.com/office/powerpoint/2010/main" val="3968392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3FBFB32-057B-FA57-64D7-35738833D5EA}"/>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
        <p:nvSpPr>
          <p:cNvPr id="15" name="Title 14">
            <a:extLst>
              <a:ext uri="{FF2B5EF4-FFF2-40B4-BE49-F238E27FC236}">
                <a16:creationId xmlns:a16="http://schemas.microsoft.com/office/drawing/2014/main" id="{0F3931AE-3A23-9FD5-56EC-36D2495B1482}"/>
              </a:ext>
            </a:extLst>
          </p:cNvPr>
          <p:cNvSpPr>
            <a:spLocks noGrp="1"/>
          </p:cNvSpPr>
          <p:nvPr>
            <p:ph type="title"/>
          </p:nvPr>
        </p:nvSpPr>
        <p:spPr/>
        <p:txBody>
          <a:bodyPr/>
          <a:lstStyle/>
          <a:p>
            <a:r>
              <a:rPr lang="en-US" dirty="0"/>
              <a:t>Service types</a:t>
            </a:r>
          </a:p>
        </p:txBody>
      </p:sp>
      <p:grpSp>
        <p:nvGrpSpPr>
          <p:cNvPr id="43" name="Group 42">
            <a:extLst>
              <a:ext uri="{FF2B5EF4-FFF2-40B4-BE49-F238E27FC236}">
                <a16:creationId xmlns:a16="http://schemas.microsoft.com/office/drawing/2014/main" id="{C98205BE-82B3-80CC-0E89-BE6A217A9937}"/>
              </a:ext>
            </a:extLst>
          </p:cNvPr>
          <p:cNvGrpSpPr/>
          <p:nvPr/>
        </p:nvGrpSpPr>
        <p:grpSpPr>
          <a:xfrm>
            <a:off x="609596" y="1607953"/>
            <a:ext cx="9309850" cy="736976"/>
            <a:chOff x="609596" y="1607953"/>
            <a:chExt cx="9309850" cy="736976"/>
          </a:xfrm>
        </p:grpSpPr>
        <p:grpSp>
          <p:nvGrpSpPr>
            <p:cNvPr id="5" name="Group 4">
              <a:extLst>
                <a:ext uri="{FF2B5EF4-FFF2-40B4-BE49-F238E27FC236}">
                  <a16:creationId xmlns:a16="http://schemas.microsoft.com/office/drawing/2014/main" id="{D77ADF12-7186-AC1A-6A70-7BDD6B990CBC}"/>
                </a:ext>
              </a:extLst>
            </p:cNvPr>
            <p:cNvGrpSpPr/>
            <p:nvPr/>
          </p:nvGrpSpPr>
          <p:grpSpPr>
            <a:xfrm>
              <a:off x="609596" y="1614173"/>
              <a:ext cx="2514600" cy="730756"/>
              <a:chOff x="457198" y="2641808"/>
              <a:chExt cx="2286000" cy="730756"/>
            </a:xfrm>
          </p:grpSpPr>
          <p:sp>
            <p:nvSpPr>
              <p:cNvPr id="6" name="TextBox 5">
                <a:extLst>
                  <a:ext uri="{FF2B5EF4-FFF2-40B4-BE49-F238E27FC236}">
                    <a16:creationId xmlns:a16="http://schemas.microsoft.com/office/drawing/2014/main" id="{9E20614C-3C24-18C6-B1E8-4D4758B6CAA8}"/>
                  </a:ext>
                </a:extLst>
              </p:cNvPr>
              <p:cNvSpPr txBox="1"/>
              <p:nvPr/>
            </p:nvSpPr>
            <p:spPr>
              <a:xfrm>
                <a:off x="457198" y="2668476"/>
                <a:ext cx="2286000" cy="704088"/>
              </a:xfrm>
              <a:prstGeom prst="rect">
                <a:avLst/>
              </a:prstGeom>
              <a:noFill/>
            </p:spPr>
            <p:txBody>
              <a:bodyPr wrap="square">
                <a:spAutoFit/>
              </a:bodyPr>
              <a:lstStyle/>
              <a:p>
                <a:r>
                  <a:rPr lang="en-US" sz="2000" dirty="0">
                    <a:solidFill>
                      <a:schemeClr val="tx2"/>
                    </a:solidFill>
                  </a:rPr>
                  <a:t>Public service</a:t>
                </a:r>
              </a:p>
            </p:txBody>
          </p:sp>
          <p:cxnSp>
            <p:nvCxnSpPr>
              <p:cNvPr id="7" name="Straight Connector 6">
                <a:extLst>
                  <a:ext uri="{FF2B5EF4-FFF2-40B4-BE49-F238E27FC236}">
                    <a16:creationId xmlns:a16="http://schemas.microsoft.com/office/drawing/2014/main" id="{B4F8FCF7-C932-B6C9-0171-4DAC1E53A50E}"/>
                  </a:ext>
                </a:extLst>
              </p:cNvPr>
              <p:cNvCxnSpPr>
                <a:cxnSpLocks/>
              </p:cNvCxnSpPr>
              <p:nvPr/>
            </p:nvCxnSpPr>
            <p:spPr>
              <a:xfrm>
                <a:off x="457198" y="2641808"/>
                <a:ext cx="22860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grpSp>
        <p:grpSp>
          <p:nvGrpSpPr>
            <p:cNvPr id="8" name="Group 7">
              <a:extLst>
                <a:ext uri="{FF2B5EF4-FFF2-40B4-BE49-F238E27FC236}">
                  <a16:creationId xmlns:a16="http://schemas.microsoft.com/office/drawing/2014/main" id="{CD049893-3FD3-CACD-F2F4-4FB10F59BB48}"/>
                </a:ext>
              </a:extLst>
            </p:cNvPr>
            <p:cNvGrpSpPr/>
            <p:nvPr/>
          </p:nvGrpSpPr>
          <p:grpSpPr>
            <a:xfrm>
              <a:off x="4007221" y="1607953"/>
              <a:ext cx="2514600" cy="707886"/>
              <a:chOff x="3428997" y="2635588"/>
              <a:chExt cx="2286000" cy="707886"/>
            </a:xfrm>
          </p:grpSpPr>
          <p:sp>
            <p:nvSpPr>
              <p:cNvPr id="9" name="TextBox 8">
                <a:extLst>
                  <a:ext uri="{FF2B5EF4-FFF2-40B4-BE49-F238E27FC236}">
                    <a16:creationId xmlns:a16="http://schemas.microsoft.com/office/drawing/2014/main" id="{3FCA7235-E71B-2B36-A27E-67E02EF1CB61}"/>
                  </a:ext>
                </a:extLst>
              </p:cNvPr>
              <p:cNvSpPr txBox="1"/>
              <p:nvPr/>
            </p:nvSpPr>
            <p:spPr>
              <a:xfrm>
                <a:off x="3428997" y="2635588"/>
                <a:ext cx="2286000" cy="707886"/>
              </a:xfrm>
              <a:prstGeom prst="rect">
                <a:avLst/>
              </a:prstGeom>
              <a:noFill/>
            </p:spPr>
            <p:txBody>
              <a:bodyPr wrap="square">
                <a:spAutoFit/>
              </a:bodyPr>
              <a:lstStyle/>
              <a:p>
                <a:r>
                  <a:rPr lang="en-US" sz="2000" dirty="0">
                    <a:solidFill>
                      <a:schemeClr val="tx2"/>
                    </a:solidFill>
                  </a:rPr>
                  <a:t>Educational service (K-12)</a:t>
                </a:r>
              </a:p>
            </p:txBody>
          </p:sp>
          <p:cxnSp>
            <p:nvCxnSpPr>
              <p:cNvPr id="10" name="Straight Connector 9">
                <a:extLst>
                  <a:ext uri="{FF2B5EF4-FFF2-40B4-BE49-F238E27FC236}">
                    <a16:creationId xmlns:a16="http://schemas.microsoft.com/office/drawing/2014/main" id="{F78E84C6-86A9-C868-8C4A-4CC992A7029E}"/>
                  </a:ext>
                </a:extLst>
              </p:cNvPr>
              <p:cNvCxnSpPr>
                <a:cxnSpLocks/>
              </p:cNvCxnSpPr>
              <p:nvPr/>
            </p:nvCxnSpPr>
            <p:spPr>
              <a:xfrm>
                <a:off x="3428997" y="2641808"/>
                <a:ext cx="22860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grpSp>
        <p:grpSp>
          <p:nvGrpSpPr>
            <p:cNvPr id="11" name="Group 10">
              <a:extLst>
                <a:ext uri="{FF2B5EF4-FFF2-40B4-BE49-F238E27FC236}">
                  <a16:creationId xmlns:a16="http://schemas.microsoft.com/office/drawing/2014/main" id="{5388DE47-D380-8932-5425-077798EE0F0A}"/>
                </a:ext>
              </a:extLst>
            </p:cNvPr>
            <p:cNvGrpSpPr/>
            <p:nvPr/>
          </p:nvGrpSpPr>
          <p:grpSpPr>
            <a:xfrm>
              <a:off x="7404846" y="1614173"/>
              <a:ext cx="2514600" cy="730756"/>
              <a:chOff x="6400796" y="2641808"/>
              <a:chExt cx="2286000" cy="730756"/>
            </a:xfrm>
          </p:grpSpPr>
          <p:sp>
            <p:nvSpPr>
              <p:cNvPr id="12" name="TextBox 11">
                <a:extLst>
                  <a:ext uri="{FF2B5EF4-FFF2-40B4-BE49-F238E27FC236}">
                    <a16:creationId xmlns:a16="http://schemas.microsoft.com/office/drawing/2014/main" id="{48AF3EE7-1E37-C270-87F4-8974E4F6F71D}"/>
                  </a:ext>
                </a:extLst>
              </p:cNvPr>
              <p:cNvSpPr txBox="1"/>
              <p:nvPr/>
            </p:nvSpPr>
            <p:spPr>
              <a:xfrm>
                <a:off x="6400796" y="2668476"/>
                <a:ext cx="2286000" cy="704088"/>
              </a:xfrm>
              <a:prstGeom prst="rect">
                <a:avLst/>
              </a:prstGeom>
              <a:noFill/>
            </p:spPr>
            <p:txBody>
              <a:bodyPr wrap="square">
                <a:spAutoFit/>
              </a:bodyPr>
              <a:lstStyle/>
              <a:p>
                <a:r>
                  <a:rPr lang="en-US" sz="2000" dirty="0">
                    <a:solidFill>
                      <a:schemeClr val="tx2"/>
                    </a:solidFill>
                  </a:rPr>
                  <a:t>Military service</a:t>
                </a:r>
              </a:p>
            </p:txBody>
          </p:sp>
          <p:cxnSp>
            <p:nvCxnSpPr>
              <p:cNvPr id="13" name="Straight Connector 12">
                <a:extLst>
                  <a:ext uri="{FF2B5EF4-FFF2-40B4-BE49-F238E27FC236}">
                    <a16:creationId xmlns:a16="http://schemas.microsoft.com/office/drawing/2014/main" id="{0AB38647-A7E4-DA6A-623E-671D520D0255}"/>
                  </a:ext>
                </a:extLst>
              </p:cNvPr>
              <p:cNvCxnSpPr>
                <a:cxnSpLocks/>
              </p:cNvCxnSpPr>
              <p:nvPr/>
            </p:nvCxnSpPr>
            <p:spPr>
              <a:xfrm>
                <a:off x="6400796" y="2641808"/>
                <a:ext cx="22860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grpSp>
      </p:grpSp>
      <p:grpSp>
        <p:nvGrpSpPr>
          <p:cNvPr id="42" name="Group 41">
            <a:extLst>
              <a:ext uri="{FF2B5EF4-FFF2-40B4-BE49-F238E27FC236}">
                <a16:creationId xmlns:a16="http://schemas.microsoft.com/office/drawing/2014/main" id="{FAA09746-F108-2329-CA79-79B9D0AEDD2C}"/>
              </a:ext>
            </a:extLst>
          </p:cNvPr>
          <p:cNvGrpSpPr/>
          <p:nvPr/>
        </p:nvGrpSpPr>
        <p:grpSpPr>
          <a:xfrm>
            <a:off x="609596" y="2930655"/>
            <a:ext cx="9309850" cy="733503"/>
            <a:chOff x="609596" y="2848643"/>
            <a:chExt cx="9309850" cy="733503"/>
          </a:xfrm>
        </p:grpSpPr>
        <p:grpSp>
          <p:nvGrpSpPr>
            <p:cNvPr id="41" name="Group 40">
              <a:extLst>
                <a:ext uri="{FF2B5EF4-FFF2-40B4-BE49-F238E27FC236}">
                  <a16:creationId xmlns:a16="http://schemas.microsoft.com/office/drawing/2014/main" id="{AAB2A16B-72E6-2A10-2F80-A3191B17A77F}"/>
                </a:ext>
              </a:extLst>
            </p:cNvPr>
            <p:cNvGrpSpPr/>
            <p:nvPr/>
          </p:nvGrpSpPr>
          <p:grpSpPr>
            <a:xfrm>
              <a:off x="609596" y="2848643"/>
              <a:ext cx="2514600" cy="730756"/>
              <a:chOff x="609596" y="2848643"/>
              <a:chExt cx="2514600" cy="730756"/>
            </a:xfrm>
          </p:grpSpPr>
          <p:sp>
            <p:nvSpPr>
              <p:cNvPr id="23" name="TextBox 22">
                <a:extLst>
                  <a:ext uri="{FF2B5EF4-FFF2-40B4-BE49-F238E27FC236}">
                    <a16:creationId xmlns:a16="http://schemas.microsoft.com/office/drawing/2014/main" id="{156D9726-D4CE-0A06-38C8-F146A29A03EA}"/>
                  </a:ext>
                </a:extLst>
              </p:cNvPr>
              <p:cNvSpPr txBox="1"/>
              <p:nvPr/>
            </p:nvSpPr>
            <p:spPr>
              <a:xfrm>
                <a:off x="609596" y="2875311"/>
                <a:ext cx="2514600" cy="704088"/>
              </a:xfrm>
              <a:prstGeom prst="rect">
                <a:avLst/>
              </a:prstGeom>
              <a:noFill/>
            </p:spPr>
            <p:txBody>
              <a:bodyPr wrap="square">
                <a:spAutoFit/>
              </a:bodyPr>
              <a:lstStyle/>
              <a:p>
                <a:r>
                  <a:rPr lang="en-US" sz="2000" dirty="0">
                    <a:solidFill>
                      <a:schemeClr val="tx2"/>
                    </a:solidFill>
                  </a:rPr>
                  <a:t>Employer-approved leave of absence.</a:t>
                </a:r>
              </a:p>
            </p:txBody>
          </p:sp>
          <p:cxnSp>
            <p:nvCxnSpPr>
              <p:cNvPr id="24" name="Straight Connector 23">
                <a:extLst>
                  <a:ext uri="{FF2B5EF4-FFF2-40B4-BE49-F238E27FC236}">
                    <a16:creationId xmlns:a16="http://schemas.microsoft.com/office/drawing/2014/main" id="{C50BE634-6B9C-C287-AFDF-132BDFB61ABB}"/>
                  </a:ext>
                </a:extLst>
              </p:cNvPr>
              <p:cNvCxnSpPr>
                <a:cxnSpLocks/>
              </p:cNvCxnSpPr>
              <p:nvPr/>
            </p:nvCxnSpPr>
            <p:spPr>
              <a:xfrm>
                <a:off x="609596" y="2848643"/>
                <a:ext cx="25146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grpSp>
        <p:grpSp>
          <p:nvGrpSpPr>
            <p:cNvPr id="25" name="Group 24">
              <a:extLst>
                <a:ext uri="{FF2B5EF4-FFF2-40B4-BE49-F238E27FC236}">
                  <a16:creationId xmlns:a16="http://schemas.microsoft.com/office/drawing/2014/main" id="{EF0E427B-2537-7AE4-6560-DE0F184EBA02}"/>
                </a:ext>
              </a:extLst>
            </p:cNvPr>
            <p:cNvGrpSpPr/>
            <p:nvPr/>
          </p:nvGrpSpPr>
          <p:grpSpPr>
            <a:xfrm>
              <a:off x="4007221" y="2851390"/>
              <a:ext cx="2514600" cy="730756"/>
              <a:chOff x="6400796" y="2641808"/>
              <a:chExt cx="2286000" cy="730756"/>
            </a:xfrm>
          </p:grpSpPr>
          <p:sp>
            <p:nvSpPr>
              <p:cNvPr id="26" name="TextBox 25">
                <a:extLst>
                  <a:ext uri="{FF2B5EF4-FFF2-40B4-BE49-F238E27FC236}">
                    <a16:creationId xmlns:a16="http://schemas.microsoft.com/office/drawing/2014/main" id="{98CE3743-9091-04B9-E50F-2C27E7AF55EC}"/>
                  </a:ext>
                </a:extLst>
              </p:cNvPr>
              <p:cNvSpPr txBox="1"/>
              <p:nvPr/>
            </p:nvSpPr>
            <p:spPr>
              <a:xfrm>
                <a:off x="6400796" y="2668476"/>
                <a:ext cx="2286000" cy="704088"/>
              </a:xfrm>
              <a:prstGeom prst="rect">
                <a:avLst/>
              </a:prstGeom>
              <a:noFill/>
            </p:spPr>
            <p:txBody>
              <a:bodyPr wrap="square">
                <a:spAutoFit/>
              </a:bodyPr>
              <a:lstStyle/>
              <a:p>
                <a:r>
                  <a:rPr lang="en-US" sz="2000" dirty="0">
                    <a:solidFill>
                      <a:schemeClr val="tx2"/>
                    </a:solidFill>
                  </a:rPr>
                  <a:t>State ORP service</a:t>
                </a:r>
              </a:p>
            </p:txBody>
          </p:sp>
          <p:cxnSp>
            <p:nvCxnSpPr>
              <p:cNvPr id="27" name="Straight Connector 26">
                <a:extLst>
                  <a:ext uri="{FF2B5EF4-FFF2-40B4-BE49-F238E27FC236}">
                    <a16:creationId xmlns:a16="http://schemas.microsoft.com/office/drawing/2014/main" id="{DA6A965F-0FCE-09E3-EDD4-4D9A2491E1C6}"/>
                  </a:ext>
                </a:extLst>
              </p:cNvPr>
              <p:cNvCxnSpPr>
                <a:cxnSpLocks/>
              </p:cNvCxnSpPr>
              <p:nvPr/>
            </p:nvCxnSpPr>
            <p:spPr>
              <a:xfrm>
                <a:off x="6400796" y="2641808"/>
                <a:ext cx="22860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grpSp>
        <p:grpSp>
          <p:nvGrpSpPr>
            <p:cNvPr id="2" name="Group 1">
              <a:extLst>
                <a:ext uri="{FF2B5EF4-FFF2-40B4-BE49-F238E27FC236}">
                  <a16:creationId xmlns:a16="http://schemas.microsoft.com/office/drawing/2014/main" id="{04D7C688-0591-D72D-B424-EE807174A771}"/>
                </a:ext>
              </a:extLst>
            </p:cNvPr>
            <p:cNvGrpSpPr/>
            <p:nvPr/>
          </p:nvGrpSpPr>
          <p:grpSpPr>
            <a:xfrm>
              <a:off x="7404846" y="2851390"/>
              <a:ext cx="2514600" cy="707886"/>
              <a:chOff x="3428997" y="2635588"/>
              <a:chExt cx="2286000" cy="707886"/>
            </a:xfrm>
          </p:grpSpPr>
          <p:sp>
            <p:nvSpPr>
              <p:cNvPr id="3" name="TextBox 2">
                <a:extLst>
                  <a:ext uri="{FF2B5EF4-FFF2-40B4-BE49-F238E27FC236}">
                    <a16:creationId xmlns:a16="http://schemas.microsoft.com/office/drawing/2014/main" id="{054441F3-8DB2-36B6-DCEA-39D82E78034C}"/>
                  </a:ext>
                </a:extLst>
              </p:cNvPr>
              <p:cNvSpPr txBox="1"/>
              <p:nvPr/>
            </p:nvSpPr>
            <p:spPr>
              <a:xfrm>
                <a:off x="3428997" y="2635588"/>
                <a:ext cx="2286000" cy="707886"/>
              </a:xfrm>
              <a:prstGeom prst="rect">
                <a:avLst/>
              </a:prstGeom>
              <a:noFill/>
            </p:spPr>
            <p:txBody>
              <a:bodyPr wrap="square">
                <a:spAutoFit/>
              </a:bodyPr>
              <a:lstStyle/>
              <a:p>
                <a:r>
                  <a:rPr lang="en-US" sz="2000" dirty="0">
                    <a:solidFill>
                      <a:schemeClr val="tx2"/>
                    </a:solidFill>
                  </a:rPr>
                  <a:t>Previously withdrawn service</a:t>
                </a:r>
              </a:p>
            </p:txBody>
          </p:sp>
          <p:cxnSp>
            <p:nvCxnSpPr>
              <p:cNvPr id="14" name="Straight Connector 13">
                <a:extLst>
                  <a:ext uri="{FF2B5EF4-FFF2-40B4-BE49-F238E27FC236}">
                    <a16:creationId xmlns:a16="http://schemas.microsoft.com/office/drawing/2014/main" id="{91B16ED2-ACE5-B7D7-2568-65B724947624}"/>
                  </a:ext>
                </a:extLst>
              </p:cNvPr>
              <p:cNvCxnSpPr>
                <a:cxnSpLocks/>
              </p:cNvCxnSpPr>
              <p:nvPr/>
            </p:nvCxnSpPr>
            <p:spPr>
              <a:xfrm>
                <a:off x="3428997" y="2641808"/>
                <a:ext cx="22860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grpSp>
      </p:grpSp>
      <p:grpSp>
        <p:nvGrpSpPr>
          <p:cNvPr id="40" name="Group 39">
            <a:extLst>
              <a:ext uri="{FF2B5EF4-FFF2-40B4-BE49-F238E27FC236}">
                <a16:creationId xmlns:a16="http://schemas.microsoft.com/office/drawing/2014/main" id="{B961DA89-7D36-FE08-909A-1187FEDC2FD9}"/>
              </a:ext>
            </a:extLst>
          </p:cNvPr>
          <p:cNvGrpSpPr/>
          <p:nvPr/>
        </p:nvGrpSpPr>
        <p:grpSpPr>
          <a:xfrm>
            <a:off x="609596" y="4249884"/>
            <a:ext cx="9309850" cy="759489"/>
            <a:chOff x="609596" y="4249884"/>
            <a:chExt cx="9309850" cy="759489"/>
          </a:xfrm>
        </p:grpSpPr>
        <p:grpSp>
          <p:nvGrpSpPr>
            <p:cNvPr id="16" name="Group 15">
              <a:extLst>
                <a:ext uri="{FF2B5EF4-FFF2-40B4-BE49-F238E27FC236}">
                  <a16:creationId xmlns:a16="http://schemas.microsoft.com/office/drawing/2014/main" id="{6F7DB159-1093-5884-5533-0B049AEB6E6C}"/>
                </a:ext>
              </a:extLst>
            </p:cNvPr>
            <p:cNvGrpSpPr/>
            <p:nvPr/>
          </p:nvGrpSpPr>
          <p:grpSpPr>
            <a:xfrm>
              <a:off x="609596" y="4249884"/>
              <a:ext cx="2514600" cy="734554"/>
              <a:chOff x="6400796" y="2641808"/>
              <a:chExt cx="2286000" cy="734554"/>
            </a:xfrm>
          </p:grpSpPr>
          <p:sp>
            <p:nvSpPr>
              <p:cNvPr id="17" name="TextBox 16">
                <a:extLst>
                  <a:ext uri="{FF2B5EF4-FFF2-40B4-BE49-F238E27FC236}">
                    <a16:creationId xmlns:a16="http://schemas.microsoft.com/office/drawing/2014/main" id="{E17C12F8-2543-7BCF-2EE3-30F278F9CD03}"/>
                  </a:ext>
                </a:extLst>
              </p:cNvPr>
              <p:cNvSpPr txBox="1"/>
              <p:nvPr/>
            </p:nvSpPr>
            <p:spPr>
              <a:xfrm>
                <a:off x="6400796" y="2668476"/>
                <a:ext cx="2286000" cy="707886"/>
              </a:xfrm>
              <a:prstGeom prst="rect">
                <a:avLst/>
              </a:prstGeom>
              <a:noFill/>
            </p:spPr>
            <p:txBody>
              <a:bodyPr wrap="square">
                <a:spAutoFit/>
              </a:bodyPr>
              <a:lstStyle/>
              <a:p>
                <a:r>
                  <a:rPr lang="en-US" sz="2000" dirty="0">
                    <a:solidFill>
                      <a:schemeClr val="tx2"/>
                    </a:solidFill>
                  </a:rPr>
                  <a:t>Transfer from SCRS to PORS</a:t>
                </a:r>
              </a:p>
            </p:txBody>
          </p:sp>
          <p:cxnSp>
            <p:nvCxnSpPr>
              <p:cNvPr id="18" name="Straight Connector 17">
                <a:extLst>
                  <a:ext uri="{FF2B5EF4-FFF2-40B4-BE49-F238E27FC236}">
                    <a16:creationId xmlns:a16="http://schemas.microsoft.com/office/drawing/2014/main" id="{2076370B-96CD-E621-E374-FAF5A99033CE}"/>
                  </a:ext>
                </a:extLst>
              </p:cNvPr>
              <p:cNvCxnSpPr>
                <a:cxnSpLocks/>
              </p:cNvCxnSpPr>
              <p:nvPr/>
            </p:nvCxnSpPr>
            <p:spPr>
              <a:xfrm>
                <a:off x="6400796" y="2641808"/>
                <a:ext cx="22860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7577D108-DFC4-DBAA-4A70-EFA07E37E1BB}"/>
                </a:ext>
              </a:extLst>
            </p:cNvPr>
            <p:cNvGrpSpPr/>
            <p:nvPr/>
          </p:nvGrpSpPr>
          <p:grpSpPr>
            <a:xfrm>
              <a:off x="4007221" y="4249884"/>
              <a:ext cx="2514600" cy="734554"/>
              <a:chOff x="3428997" y="2641808"/>
              <a:chExt cx="2286000" cy="734554"/>
            </a:xfrm>
          </p:grpSpPr>
          <p:sp>
            <p:nvSpPr>
              <p:cNvPr id="20" name="TextBox 19">
                <a:extLst>
                  <a:ext uri="{FF2B5EF4-FFF2-40B4-BE49-F238E27FC236}">
                    <a16:creationId xmlns:a16="http://schemas.microsoft.com/office/drawing/2014/main" id="{D8C6F6D2-2CD1-0DBB-9E87-CC9D27D69625}"/>
                  </a:ext>
                </a:extLst>
              </p:cNvPr>
              <p:cNvSpPr txBox="1"/>
              <p:nvPr/>
            </p:nvSpPr>
            <p:spPr>
              <a:xfrm>
                <a:off x="3428997" y="2668476"/>
                <a:ext cx="2286000" cy="707886"/>
              </a:xfrm>
              <a:prstGeom prst="rect">
                <a:avLst/>
              </a:prstGeom>
              <a:noFill/>
            </p:spPr>
            <p:txBody>
              <a:bodyPr wrap="square">
                <a:spAutoFit/>
              </a:bodyPr>
              <a:lstStyle/>
              <a:p>
                <a:r>
                  <a:rPr lang="en-US" sz="2000" dirty="0">
                    <a:solidFill>
                      <a:schemeClr val="tx2"/>
                    </a:solidFill>
                  </a:rPr>
                  <a:t>Workers’ compensation</a:t>
                </a:r>
              </a:p>
            </p:txBody>
          </p:sp>
          <p:cxnSp>
            <p:nvCxnSpPr>
              <p:cNvPr id="21" name="Straight Connector 20">
                <a:extLst>
                  <a:ext uri="{FF2B5EF4-FFF2-40B4-BE49-F238E27FC236}">
                    <a16:creationId xmlns:a16="http://schemas.microsoft.com/office/drawing/2014/main" id="{69E7ED69-7A2C-49EB-3682-02847D644470}"/>
                  </a:ext>
                </a:extLst>
              </p:cNvPr>
              <p:cNvCxnSpPr>
                <a:cxnSpLocks/>
              </p:cNvCxnSpPr>
              <p:nvPr/>
            </p:nvCxnSpPr>
            <p:spPr>
              <a:xfrm>
                <a:off x="3428997" y="2641808"/>
                <a:ext cx="22860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grpSp>
        <p:grpSp>
          <p:nvGrpSpPr>
            <p:cNvPr id="37" name="Group 36">
              <a:extLst>
                <a:ext uri="{FF2B5EF4-FFF2-40B4-BE49-F238E27FC236}">
                  <a16:creationId xmlns:a16="http://schemas.microsoft.com/office/drawing/2014/main" id="{E32BC1A8-F318-6282-454A-A264DDF9FDED}"/>
                </a:ext>
              </a:extLst>
            </p:cNvPr>
            <p:cNvGrpSpPr/>
            <p:nvPr/>
          </p:nvGrpSpPr>
          <p:grpSpPr>
            <a:xfrm>
              <a:off x="7404846" y="4278617"/>
              <a:ext cx="2514600" cy="730756"/>
              <a:chOff x="3428997" y="2641808"/>
              <a:chExt cx="2286000" cy="730756"/>
            </a:xfrm>
          </p:grpSpPr>
          <p:sp>
            <p:nvSpPr>
              <p:cNvPr id="38" name="TextBox 37">
                <a:extLst>
                  <a:ext uri="{FF2B5EF4-FFF2-40B4-BE49-F238E27FC236}">
                    <a16:creationId xmlns:a16="http://schemas.microsoft.com/office/drawing/2014/main" id="{3B709903-4B0A-9073-B1F3-A7B70E24A13D}"/>
                  </a:ext>
                </a:extLst>
              </p:cNvPr>
              <p:cNvSpPr txBox="1"/>
              <p:nvPr/>
            </p:nvSpPr>
            <p:spPr>
              <a:xfrm>
                <a:off x="3428997" y="2668476"/>
                <a:ext cx="2286000" cy="704088"/>
              </a:xfrm>
              <a:prstGeom prst="rect">
                <a:avLst/>
              </a:prstGeom>
              <a:noFill/>
            </p:spPr>
            <p:txBody>
              <a:bodyPr wrap="square">
                <a:spAutoFit/>
              </a:bodyPr>
              <a:lstStyle/>
              <a:p>
                <a:r>
                  <a:rPr lang="en-US" sz="2000" dirty="0">
                    <a:solidFill>
                      <a:schemeClr val="tx2"/>
                    </a:solidFill>
                  </a:rPr>
                  <a:t>Non-qualified service (up to five years)</a:t>
                </a:r>
              </a:p>
            </p:txBody>
          </p:sp>
          <p:cxnSp>
            <p:nvCxnSpPr>
              <p:cNvPr id="39" name="Straight Connector 38">
                <a:extLst>
                  <a:ext uri="{FF2B5EF4-FFF2-40B4-BE49-F238E27FC236}">
                    <a16:creationId xmlns:a16="http://schemas.microsoft.com/office/drawing/2014/main" id="{6C487880-EACD-51F1-4DE9-10734433C06A}"/>
                  </a:ext>
                </a:extLst>
              </p:cNvPr>
              <p:cNvCxnSpPr>
                <a:cxnSpLocks/>
              </p:cNvCxnSpPr>
              <p:nvPr/>
            </p:nvCxnSpPr>
            <p:spPr>
              <a:xfrm>
                <a:off x="3428997" y="2641808"/>
                <a:ext cx="22860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1657495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23664</TotalTime>
  <Words>210</Words>
  <Application>Microsoft Office PowerPoint</Application>
  <PresentationFormat>Widescreen</PresentationFormat>
  <Paragraphs>35</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Times New Roman</vt:lpstr>
      <vt:lpstr>Tw Cen MT Condensed</vt:lpstr>
      <vt:lpstr>2_Office Theme</vt:lpstr>
      <vt:lpstr>Purchasing service</vt:lpstr>
      <vt:lpstr>Purchasing service credit</vt:lpstr>
      <vt:lpstr>Service types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524</cp:revision>
  <cp:lastPrinted>2020-01-10T14:41:31Z</cp:lastPrinted>
  <dcterms:created xsi:type="dcterms:W3CDTF">2019-11-01T12:34:11Z</dcterms:created>
  <dcterms:modified xsi:type="dcterms:W3CDTF">2025-05-05T15:32:42Z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