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6"/>
  </p:notesMasterIdLst>
  <p:handoutMasterIdLst>
    <p:handoutMasterId r:id="rId7"/>
  </p:handoutMasterIdLst>
  <p:sldIdLst>
    <p:sldId id="256" r:id="rId2"/>
    <p:sldId id="456" r:id="rId3"/>
    <p:sldId id="447" r:id="rId4"/>
    <p:sldId id="263" r:id="rId5"/>
  </p:sldIdLst>
  <p:sldSz cx="12192000" cy="6858000"/>
  <p:notesSz cx="7023100" cy="93091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1" clrIdx="0">
    <p:extLst>
      <p:ext uri="{19B8F6BF-5375-455C-9EA6-DF929625EA0E}">
        <p15:presenceInfo xmlns:p15="http://schemas.microsoft.com/office/powerpoint/2012/main" userId="S-1-5-21-1712835577-1554845858-232277807-10008" providerId="AD"/>
      </p:ext>
    </p:extLst>
  </p:cmAuthor>
  <p:cmAuthor id="2" name="Justin Werner" initials="JW" lastIdx="18" clrIdx="1">
    <p:extLst>
      <p:ext uri="{19B8F6BF-5375-455C-9EA6-DF929625EA0E}">
        <p15:presenceInfo xmlns:p15="http://schemas.microsoft.com/office/powerpoint/2012/main" userId="S-1-5-21-1712835577-1554845858-232277807-14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showScrollbar="0"/>
    <p:sldAll/>
    <p:penClr>
      <a:prstClr val="red"/>
    </p:penClr>
    <p:extLst>
      <p:ext uri="{F99C55AA-B7CB-42B0-86F8-08522FDF87E8}">
        <p14:browseMode xmlns:p14="http://schemas.microsoft.com/office/powerpoint/2010/main" showStatus="0"/>
      </p:ex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B81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6" autoAdjust="0"/>
    <p:restoredTop sz="94125" autoAdjust="0"/>
  </p:normalViewPr>
  <p:slideViewPr>
    <p:cSldViewPr snapToGrid="0">
      <p:cViewPr varScale="1">
        <p:scale>
          <a:sx n="107" d="100"/>
          <a:sy n="107" d="100"/>
        </p:scale>
        <p:origin x="708" y="108"/>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6" d="100"/>
          <a:sy n="86"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C20F16F-8811-4B51-BB31-320552CC85AF}" type="datetimeFigureOut">
              <a:rPr lang="en-US" smtClean="0"/>
              <a:t>6/7/2024</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B005CDC-F66A-4EA3-93A4-41602AB21081}" type="datetimeFigureOut">
              <a:rPr lang="en-US" smtClean="0"/>
              <a:t>6/7/2024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custDataLst>
              <p:tags r:id="rId1"/>
            </p:custDataLst>
          </p:nvPr>
        </p:nvSpPr>
        <p:spPr/>
        <p:txBody>
          <a:bodyPr/>
          <a:lstStyle/>
          <a:p>
            <a:pPr>
              <a:lnSpc>
                <a:spcPct val="107000"/>
              </a:lnSpc>
            </a:pPr>
            <a:r>
              <a:rPr lang="en-US" dirty="0">
                <a:latin typeface="Calibri" panose="020F0502020204030204" pitchFamily="34" charset="0"/>
                <a:ea typeface="Times New Roman" panose="02020603050405020304" pitchFamily="18" charset="0"/>
                <a:cs typeface="Calibri" panose="020F0502020204030204" pitchFamily="34" charset="0"/>
              </a:rPr>
              <a:t> </a:t>
            </a:r>
            <a:endParaRPr lang="en-US" sz="11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036C5A97-FE1B-4EFC-9C73-B1258035E011}" type="slidenum">
              <a:rPr lang="en-US" smtClean="0"/>
              <a:t>1</a:t>
            </a:fld>
            <a:endParaRPr lang="en-US"/>
          </a:p>
        </p:txBody>
      </p:sp>
    </p:spTree>
    <p:extLst>
      <p:ext uri="{BB962C8B-B14F-4D97-AF65-F5344CB8AC3E}">
        <p14:creationId xmlns:p14="http://schemas.microsoft.com/office/powerpoint/2010/main" val="2061197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endParaRPr lang="en-US" u="none" dirty="0"/>
          </a:p>
        </p:txBody>
      </p:sp>
      <p:sp>
        <p:nvSpPr>
          <p:cNvPr id="4" name="Slide Number Placeholder 3"/>
          <p:cNvSpPr>
            <a:spLocks noGrp="1"/>
          </p:cNvSpPr>
          <p:nvPr>
            <p:ph type="sldNum" sz="quarter" idx="5"/>
          </p:nvPr>
        </p:nvSpPr>
        <p:spPr/>
        <p:txBody>
          <a:bodyPr/>
          <a:lstStyle/>
          <a:p>
            <a:fld id="{036C5A97-FE1B-4EFC-9C73-B1258035E011}" type="slidenum">
              <a:rPr lang="en-US" smtClean="0"/>
              <a:t>2</a:t>
            </a:fld>
            <a:endParaRPr lang="en-US"/>
          </a:p>
        </p:txBody>
      </p:sp>
    </p:spTree>
    <p:extLst>
      <p:ext uri="{BB962C8B-B14F-4D97-AF65-F5344CB8AC3E}">
        <p14:creationId xmlns:p14="http://schemas.microsoft.com/office/powerpoint/2010/main" val="342672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pPr>
              <a:lnSpc>
                <a:spcPct val="107000"/>
              </a:lnSpc>
            </a:pPr>
            <a:endParaRPr lang="en-US" dirty="0"/>
          </a:p>
        </p:txBody>
      </p:sp>
      <p:sp>
        <p:nvSpPr>
          <p:cNvPr id="4" name="Slide Number Placeholder 3"/>
          <p:cNvSpPr>
            <a:spLocks noGrp="1"/>
          </p:cNvSpPr>
          <p:nvPr>
            <p:ph type="sldNum" sz="quarter" idx="5"/>
          </p:nvPr>
        </p:nvSpPr>
        <p:spPr/>
        <p:txBody>
          <a:bodyPr/>
          <a:lstStyle/>
          <a:p>
            <a:fld id="{036C5A97-FE1B-4EFC-9C73-B1258035E011}" type="slidenum">
              <a:rPr lang="en-US" smtClean="0"/>
              <a:t>3</a:t>
            </a:fld>
            <a:endParaRPr lang="en-US"/>
          </a:p>
        </p:txBody>
      </p:sp>
    </p:spTree>
    <p:extLst>
      <p:ext uri="{BB962C8B-B14F-4D97-AF65-F5344CB8AC3E}">
        <p14:creationId xmlns:p14="http://schemas.microsoft.com/office/powerpoint/2010/main" val="1378856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36C5A97-FE1B-4EFC-9C73-B1258035E011}" type="slidenum">
              <a:rPr lang="en-US" smtClean="0"/>
              <a:t>4</a:t>
            </a:fld>
            <a:endParaRPr lang="en-US"/>
          </a:p>
        </p:txBody>
      </p:sp>
    </p:spTree>
    <p:extLst>
      <p:ext uri="{BB962C8B-B14F-4D97-AF65-F5344CB8AC3E}">
        <p14:creationId xmlns:p14="http://schemas.microsoft.com/office/powerpoint/2010/main" val="9679540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 Id="rId9" Type="http://schemas.openxmlformats.org/officeDocument/2006/relationships/hyperlink" Target="http://www.peba.sc.gov/contact" TargetMode="External"/></Relationships>
</file>

<file path=ppt/slideLayouts/_rels/slideLayout13.xml.rels><?xml version="1.0" encoding="UTF-8" standalone="yes"?>
<Relationships xmlns="http://schemas.openxmlformats.org/package/2006/relationships"><Relationship Id="rId8" Type="http://schemas.openxmlformats.org/officeDocument/2006/relationships/hyperlink" Target="http://www.youtube.com/c/pebatv" TargetMode="External"/><Relationship Id="rId3" Type="http://schemas.openxmlformats.org/officeDocument/2006/relationships/image" Target="../media/image14.png"/><Relationship Id="rId7" Type="http://schemas.openxmlformats.org/officeDocument/2006/relationships/image" Target="../media/image16.png"/><Relationship Id="rId12" Type="http://schemas.openxmlformats.org/officeDocument/2006/relationships/hyperlink" Target="https://www.instagram.com/s.c.peba/" TargetMode="External"/><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hyperlink" Target="http://www.facebook.com/scpeba" TargetMode="External"/><Relationship Id="rId11" Type="http://schemas.openxmlformats.org/officeDocument/2006/relationships/image" Target="../media/image18.png"/><Relationship Id="rId5" Type="http://schemas.openxmlformats.org/officeDocument/2006/relationships/image" Target="../media/image15.png"/><Relationship Id="rId10" Type="http://schemas.openxmlformats.org/officeDocument/2006/relationships/hyperlink" Target="http://www.linkedin.com/company/south-carolina-public-employee-benefit-authority/" TargetMode="External"/><Relationship Id="rId4" Type="http://schemas.openxmlformats.org/officeDocument/2006/relationships/hyperlink" Target="http://www.twitter.com/scpeba" TargetMode="External"/><Relationship Id="rId9" Type="http://schemas.openxmlformats.org/officeDocument/2006/relationships/image" Target="../media/image17.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5" y="0"/>
            <a:ext cx="12191994" cy="6857997"/>
          </a:xfrm>
          <a:prstGeom prst="rect">
            <a:avLst/>
          </a:prstGeom>
        </p:spPr>
      </p:pic>
      <p:sp>
        <p:nvSpPr>
          <p:cNvPr id="2" name="Title 1"/>
          <p:cNvSpPr>
            <a:spLocks noGrp="1"/>
          </p:cNvSpPr>
          <p:nvPr>
            <p:ph type="ctrTitle" hasCustomPrompt="1"/>
          </p:nvPr>
        </p:nvSpPr>
        <p:spPr>
          <a:xfrm>
            <a:off x="336550" y="2011680"/>
            <a:ext cx="5759450" cy="2310938"/>
          </a:xfrm>
        </p:spPr>
        <p:txBody>
          <a:bodyPr anchor="ctr" anchorCtr="0">
            <a:normAutofit/>
          </a:bodyPr>
          <a:lstStyle>
            <a:lvl1pPr algn="l">
              <a:defRPr sz="4000" b="1">
                <a:solidFill>
                  <a:schemeClr val="bg1"/>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336550" y="4663456"/>
            <a:ext cx="3304425" cy="1803862"/>
          </a:xfrm>
        </p:spPr>
        <p:txBody>
          <a:bodyPr anchor="t" anchorCtr="0">
            <a:normAutofit/>
          </a:bodyPr>
          <a:lstStyle>
            <a:lvl1pPr marL="0" indent="0" algn="l">
              <a:buNone/>
              <a:defRPr sz="20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3241699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_Title only">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2" name="Slide Number Placeholder 5">
            <a:extLst>
              <a:ext uri="{FF2B5EF4-FFF2-40B4-BE49-F238E27FC236}">
                <a16:creationId xmlns:a16="http://schemas.microsoft.com/office/drawing/2014/main" id="{26571F65-A9A5-4040-F1EB-909282DC42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10" name="Title 1">
            <a:extLst>
              <a:ext uri="{FF2B5EF4-FFF2-40B4-BE49-F238E27FC236}">
                <a16:creationId xmlns:a16="http://schemas.microsoft.com/office/drawing/2014/main" id="{8FB323F1-D632-3DE0-82DF-692C19B63F40}"/>
              </a:ext>
            </a:extLst>
          </p:cNvPr>
          <p:cNvSpPr>
            <a:spLocks noGrp="1"/>
          </p:cNvSpPr>
          <p:nvPr>
            <p:ph type="title" hasCustomPrompt="1"/>
          </p:nvPr>
        </p:nvSpPr>
        <p:spPr>
          <a:xfrm>
            <a:off x="609599" y="228600"/>
            <a:ext cx="10972799"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284315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3" name="Slide Number Placeholder 5">
            <a:extLst>
              <a:ext uri="{FF2B5EF4-FFF2-40B4-BE49-F238E27FC236}">
                <a16:creationId xmlns:a16="http://schemas.microsoft.com/office/drawing/2014/main" id="{D19FC374-0225-08E2-22A8-245F54F23F20}"/>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387680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 y="3"/>
            <a:ext cx="12191994" cy="6857997"/>
          </a:xfrm>
          <a:prstGeom prst="rect">
            <a:avLst/>
          </a:prstGeom>
        </p:spPr>
      </p:pic>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 name="TextBox 2">
            <a:extLst>
              <a:ext uri="{FF2B5EF4-FFF2-40B4-BE49-F238E27FC236}">
                <a16:creationId xmlns:a16="http://schemas.microsoft.com/office/drawing/2014/main" id="{B255D452-DA75-2E7E-44A8-E277EAF9991D}"/>
              </a:ext>
            </a:extLst>
          </p:cNvPr>
          <p:cNvSpPr txBox="1"/>
          <p:nvPr userDrawn="1"/>
        </p:nvSpPr>
        <p:spPr>
          <a:xfrm>
            <a:off x="609600" y="1063427"/>
            <a:ext cx="5051367" cy="553998"/>
          </a:xfrm>
          <a:prstGeom prst="rect">
            <a:avLst/>
          </a:prstGeom>
          <a:noFill/>
        </p:spPr>
        <p:txBody>
          <a:bodyPr wrap="square" rtlCol="0" anchor="ctr">
            <a:spAutoFit/>
          </a:bodyPr>
          <a:lstStyle/>
          <a:p>
            <a:r>
              <a:rPr lang="en-US" sz="3000" b="1" dirty="0">
                <a:solidFill>
                  <a:schemeClr val="tx2"/>
                </a:solidFill>
                <a:latin typeface="Times New Roman" panose="02020603050405020304" pitchFamily="18" charset="0"/>
                <a:cs typeface="Times New Roman" panose="02020603050405020304" pitchFamily="18" charset="0"/>
              </a:rPr>
              <a:t>Get in touch with PEBA</a:t>
            </a:r>
          </a:p>
        </p:txBody>
      </p:sp>
      <p:grpSp>
        <p:nvGrpSpPr>
          <p:cNvPr id="35" name="Group 34">
            <a:extLst>
              <a:ext uri="{FF2B5EF4-FFF2-40B4-BE49-F238E27FC236}">
                <a16:creationId xmlns:a16="http://schemas.microsoft.com/office/drawing/2014/main" id="{7BAE45A9-1E10-2324-1C48-DEC69947A1AE}"/>
              </a:ext>
            </a:extLst>
          </p:cNvPr>
          <p:cNvGrpSpPr/>
          <p:nvPr userDrawn="1"/>
        </p:nvGrpSpPr>
        <p:grpSpPr>
          <a:xfrm>
            <a:off x="609599" y="4751755"/>
            <a:ext cx="548640" cy="548640"/>
            <a:chOff x="1611007" y="1820931"/>
            <a:chExt cx="548640" cy="548640"/>
          </a:xfrm>
        </p:grpSpPr>
        <p:sp>
          <p:nvSpPr>
            <p:cNvPr id="28" name="Oval 27">
              <a:extLst>
                <a:ext uri="{FF2B5EF4-FFF2-40B4-BE49-F238E27FC236}">
                  <a16:creationId xmlns:a16="http://schemas.microsoft.com/office/drawing/2014/main" id="{0C39B635-A1C7-2442-EB5F-1281039C12D2}"/>
                </a:ext>
              </a:extLst>
            </p:cNvPr>
            <p:cNvSpPr/>
            <p:nvPr userDrawn="1"/>
          </p:nvSpPr>
          <p:spPr>
            <a:xfrm>
              <a:off x="1611007" y="1820931"/>
              <a:ext cx="548640" cy="54864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Graphic 26" descr="Marker with solid fill">
              <a:extLst>
                <a:ext uri="{FF2B5EF4-FFF2-40B4-BE49-F238E27FC236}">
                  <a16:creationId xmlns:a16="http://schemas.microsoft.com/office/drawing/2014/main" id="{017DED7C-594F-3285-FE3D-9910DB8F1F80}"/>
                </a:ext>
              </a:extLst>
            </p:cNvPr>
            <p:cNvPicPr>
              <a:picLocks noChangeAspect="1"/>
            </p:cNvPicPr>
            <p:nvPr userDrawn="1"/>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702447" y="1912371"/>
              <a:ext cx="365760" cy="365760"/>
            </a:xfrm>
            <a:prstGeom prst="rect">
              <a:avLst/>
            </a:prstGeom>
          </p:spPr>
        </p:pic>
      </p:grpSp>
      <p:grpSp>
        <p:nvGrpSpPr>
          <p:cNvPr id="31" name="Group 30">
            <a:extLst>
              <a:ext uri="{FF2B5EF4-FFF2-40B4-BE49-F238E27FC236}">
                <a16:creationId xmlns:a16="http://schemas.microsoft.com/office/drawing/2014/main" id="{93326E63-B470-4A18-B3CB-2DF63B058EF9}"/>
              </a:ext>
            </a:extLst>
          </p:cNvPr>
          <p:cNvGrpSpPr/>
          <p:nvPr userDrawn="1"/>
        </p:nvGrpSpPr>
        <p:grpSpPr>
          <a:xfrm>
            <a:off x="608766" y="2911352"/>
            <a:ext cx="548640" cy="548640"/>
            <a:chOff x="3896627" y="1861027"/>
            <a:chExt cx="548640" cy="548640"/>
          </a:xfrm>
        </p:grpSpPr>
        <p:sp>
          <p:nvSpPr>
            <p:cNvPr id="29" name="Oval 28">
              <a:extLst>
                <a:ext uri="{FF2B5EF4-FFF2-40B4-BE49-F238E27FC236}">
                  <a16:creationId xmlns:a16="http://schemas.microsoft.com/office/drawing/2014/main" id="{207615F0-89CA-AF3E-D5D7-CDC91266AA40}"/>
                </a:ext>
              </a:extLst>
            </p:cNvPr>
            <p:cNvSpPr/>
            <p:nvPr userDrawn="1"/>
          </p:nvSpPr>
          <p:spPr>
            <a:xfrm>
              <a:off x="3896627" y="1861027"/>
              <a:ext cx="548640" cy="54864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Graphic 22" descr="Laptop with solid fill">
              <a:extLst>
                <a:ext uri="{FF2B5EF4-FFF2-40B4-BE49-F238E27FC236}">
                  <a16:creationId xmlns:a16="http://schemas.microsoft.com/office/drawing/2014/main" id="{587848DD-07DE-D556-4C45-04F493E29248}"/>
                </a:ext>
              </a:extLst>
            </p:cNvPr>
            <p:cNvPicPr>
              <a:picLocks noChangeAspect="1"/>
            </p:cNvPicPr>
            <p:nvPr userDrawn="1"/>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988067" y="1952467"/>
              <a:ext cx="365760" cy="365760"/>
            </a:xfrm>
            <a:prstGeom prst="rect">
              <a:avLst/>
            </a:prstGeom>
          </p:spPr>
        </p:pic>
      </p:grpSp>
      <p:grpSp>
        <p:nvGrpSpPr>
          <p:cNvPr id="36" name="Group 35">
            <a:extLst>
              <a:ext uri="{FF2B5EF4-FFF2-40B4-BE49-F238E27FC236}">
                <a16:creationId xmlns:a16="http://schemas.microsoft.com/office/drawing/2014/main" id="{5B2F7134-D53E-20B6-CB0A-F920F29DEE97}"/>
              </a:ext>
            </a:extLst>
          </p:cNvPr>
          <p:cNvGrpSpPr/>
          <p:nvPr userDrawn="1"/>
        </p:nvGrpSpPr>
        <p:grpSpPr>
          <a:xfrm>
            <a:off x="608766" y="3834767"/>
            <a:ext cx="548640" cy="548640"/>
            <a:chOff x="4089773" y="2423139"/>
            <a:chExt cx="548640" cy="548640"/>
          </a:xfrm>
        </p:grpSpPr>
        <p:sp>
          <p:nvSpPr>
            <p:cNvPr id="33" name="Oval 32">
              <a:extLst>
                <a:ext uri="{FF2B5EF4-FFF2-40B4-BE49-F238E27FC236}">
                  <a16:creationId xmlns:a16="http://schemas.microsoft.com/office/drawing/2014/main" id="{5D1952BF-E3D5-1BAE-4CF7-C01F55EC7402}"/>
                </a:ext>
              </a:extLst>
            </p:cNvPr>
            <p:cNvSpPr/>
            <p:nvPr userDrawn="1"/>
          </p:nvSpPr>
          <p:spPr>
            <a:xfrm>
              <a:off x="4089773" y="2423139"/>
              <a:ext cx="548640" cy="54864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Graphic 24" descr="Phone Vibration with solid fill">
              <a:extLst>
                <a:ext uri="{FF2B5EF4-FFF2-40B4-BE49-F238E27FC236}">
                  <a16:creationId xmlns:a16="http://schemas.microsoft.com/office/drawing/2014/main" id="{0C1550BA-3C59-E9A0-63A4-C9681800B7A9}"/>
                </a:ext>
              </a:extLst>
            </p:cNvPr>
            <p:cNvPicPr>
              <a:picLocks noChangeAspect="1"/>
            </p:cNvPicPr>
            <p:nvPr userDrawn="1"/>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181213" y="2514579"/>
              <a:ext cx="365760" cy="365760"/>
            </a:xfrm>
            <a:prstGeom prst="rect">
              <a:avLst/>
            </a:prstGeom>
          </p:spPr>
        </p:pic>
      </p:grpSp>
      <p:sp>
        <p:nvSpPr>
          <p:cNvPr id="38" name="TextBox 37">
            <a:extLst>
              <a:ext uri="{FF2B5EF4-FFF2-40B4-BE49-F238E27FC236}">
                <a16:creationId xmlns:a16="http://schemas.microsoft.com/office/drawing/2014/main" id="{5B359F0F-F848-7602-A3EC-895BEE0E5E27}"/>
              </a:ext>
            </a:extLst>
          </p:cNvPr>
          <p:cNvSpPr txBox="1"/>
          <p:nvPr userDrawn="1"/>
        </p:nvSpPr>
        <p:spPr>
          <a:xfrm>
            <a:off x="1157406" y="2958053"/>
            <a:ext cx="4377120" cy="461665"/>
          </a:xfrm>
          <a:prstGeom prst="rect">
            <a:avLst/>
          </a:prstGeom>
          <a:noFill/>
        </p:spPr>
        <p:txBody>
          <a:bodyPr wrap="square">
            <a:spAutoFit/>
          </a:bodyPr>
          <a:lstStyle/>
          <a:p>
            <a:r>
              <a:rPr kumimoji="0" lang="en-US" sz="2400" b="0" i="0" u="none" strike="noStrike" kern="1200" cap="none" spc="0" normalizeH="0" baseline="0" noProof="0" dirty="0">
                <a:ln>
                  <a:noFill/>
                </a:ln>
                <a:solidFill>
                  <a:schemeClr val="tx2"/>
                </a:solidFill>
                <a:effectLst/>
                <a:uLnTx/>
                <a:uFillTx/>
                <a:latin typeface="+mn-lt"/>
                <a:ea typeface="+mn-ea"/>
                <a:cs typeface="+mn-cs"/>
                <a:hlinkClick r:id="rId9"/>
              </a:rPr>
              <a:t>www.peba.sc.gov/contact</a:t>
            </a:r>
            <a:endParaRPr lang="en-US" sz="2400" dirty="0"/>
          </a:p>
        </p:txBody>
      </p:sp>
      <p:sp>
        <p:nvSpPr>
          <p:cNvPr id="43" name="TextBox 42">
            <a:extLst>
              <a:ext uri="{FF2B5EF4-FFF2-40B4-BE49-F238E27FC236}">
                <a16:creationId xmlns:a16="http://schemas.microsoft.com/office/drawing/2014/main" id="{374D8916-C00E-7C44-0EEB-EBDB9D27619E}"/>
              </a:ext>
            </a:extLst>
          </p:cNvPr>
          <p:cNvSpPr txBox="1"/>
          <p:nvPr userDrawn="1"/>
        </p:nvSpPr>
        <p:spPr>
          <a:xfrm>
            <a:off x="1157406" y="3875041"/>
            <a:ext cx="4503561" cy="461665"/>
          </a:xfrm>
          <a:prstGeom prst="rect">
            <a:avLst/>
          </a:prstGeom>
          <a:noFill/>
        </p:spPr>
        <p:txBody>
          <a:bodyPr wrap="square" rtlCol="0">
            <a:spAutoFit/>
          </a:bodyPr>
          <a:lstStyle/>
          <a:p>
            <a:r>
              <a:rPr lang="en-US" sz="2400" dirty="0">
                <a:solidFill>
                  <a:schemeClr val="tx2"/>
                </a:solidFill>
              </a:rPr>
              <a:t>803.737.6800 or 888.260.9430</a:t>
            </a:r>
          </a:p>
        </p:txBody>
      </p:sp>
      <p:sp>
        <p:nvSpPr>
          <p:cNvPr id="44" name="TextBox 43">
            <a:extLst>
              <a:ext uri="{FF2B5EF4-FFF2-40B4-BE49-F238E27FC236}">
                <a16:creationId xmlns:a16="http://schemas.microsoft.com/office/drawing/2014/main" id="{24FEE14D-9A9F-CEFF-8F19-A69B323DAEB3}"/>
              </a:ext>
            </a:extLst>
          </p:cNvPr>
          <p:cNvSpPr txBox="1"/>
          <p:nvPr userDrawn="1"/>
        </p:nvSpPr>
        <p:spPr>
          <a:xfrm>
            <a:off x="1157405" y="4792029"/>
            <a:ext cx="5700595" cy="461665"/>
          </a:xfrm>
          <a:prstGeom prst="rect">
            <a:avLst/>
          </a:prstGeom>
          <a:noFill/>
        </p:spPr>
        <p:txBody>
          <a:bodyPr wrap="square" rtlCol="0">
            <a:spAutoFit/>
          </a:bodyPr>
          <a:lstStyle/>
          <a:p>
            <a:r>
              <a:rPr lang="en-US" sz="2400" dirty="0">
                <a:solidFill>
                  <a:schemeClr val="tx2"/>
                </a:solidFill>
              </a:rPr>
              <a:t>202 Arbor Lake Drive, Columbia, SC 29223</a:t>
            </a:r>
          </a:p>
        </p:txBody>
      </p:sp>
    </p:spTree>
    <p:extLst>
      <p:ext uri="{BB962C8B-B14F-4D97-AF65-F5344CB8AC3E}">
        <p14:creationId xmlns:p14="http://schemas.microsoft.com/office/powerpoint/2010/main" val="2833846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 y="3"/>
            <a:ext cx="12191994" cy="6857997"/>
          </a:xfrm>
          <a:prstGeom prst="rect">
            <a:avLst/>
          </a:prstGeom>
        </p:spPr>
      </p:pic>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 name="TextBox 2">
            <a:extLst>
              <a:ext uri="{FF2B5EF4-FFF2-40B4-BE49-F238E27FC236}">
                <a16:creationId xmlns:a16="http://schemas.microsoft.com/office/drawing/2014/main" id="{B255D452-DA75-2E7E-44A8-E277EAF9991D}"/>
              </a:ext>
            </a:extLst>
          </p:cNvPr>
          <p:cNvSpPr txBox="1"/>
          <p:nvPr userDrawn="1"/>
        </p:nvSpPr>
        <p:spPr>
          <a:xfrm>
            <a:off x="609600" y="1063427"/>
            <a:ext cx="5051367" cy="553998"/>
          </a:xfrm>
          <a:prstGeom prst="rect">
            <a:avLst/>
          </a:prstGeom>
          <a:noFill/>
        </p:spPr>
        <p:txBody>
          <a:bodyPr wrap="square" rtlCol="0" anchor="ctr">
            <a:spAutoFit/>
          </a:bodyPr>
          <a:lstStyle/>
          <a:p>
            <a:r>
              <a:rPr lang="en-US" sz="3000" b="1" dirty="0">
                <a:solidFill>
                  <a:schemeClr val="tx2"/>
                </a:solidFill>
                <a:latin typeface="Times New Roman" panose="02020603050405020304" pitchFamily="18" charset="0"/>
                <a:cs typeface="Times New Roman" panose="02020603050405020304" pitchFamily="18" charset="0"/>
              </a:rPr>
              <a:t>Connect with PEBA</a:t>
            </a:r>
          </a:p>
        </p:txBody>
      </p:sp>
      <p:grpSp>
        <p:nvGrpSpPr>
          <p:cNvPr id="22" name="Group 21">
            <a:extLst>
              <a:ext uri="{FF2B5EF4-FFF2-40B4-BE49-F238E27FC236}">
                <a16:creationId xmlns:a16="http://schemas.microsoft.com/office/drawing/2014/main" id="{ED637F19-361B-8D8C-0D0E-6931E68173FE}"/>
              </a:ext>
            </a:extLst>
          </p:cNvPr>
          <p:cNvGrpSpPr/>
          <p:nvPr userDrawn="1"/>
        </p:nvGrpSpPr>
        <p:grpSpPr>
          <a:xfrm>
            <a:off x="609599" y="3834767"/>
            <a:ext cx="1796717" cy="548640"/>
            <a:chOff x="609599" y="3834767"/>
            <a:chExt cx="1796717" cy="548640"/>
          </a:xfrm>
        </p:grpSpPr>
        <p:pic>
          <p:nvPicPr>
            <p:cNvPr id="11" name="Picture 10" descr="Icon&#10;&#10;Description automatically generated">
              <a:extLst>
                <a:ext uri="{FF2B5EF4-FFF2-40B4-BE49-F238E27FC236}">
                  <a16:creationId xmlns:a16="http://schemas.microsoft.com/office/drawing/2014/main" id="{8FB2D970-7171-4BCC-F2E6-8F54029C5AD1}"/>
                </a:ext>
              </a:extLst>
            </p:cNvPr>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609599" y="3834767"/>
              <a:ext cx="548640" cy="548640"/>
            </a:xfrm>
            <a:prstGeom prst="rect">
              <a:avLst/>
            </a:prstGeom>
          </p:spPr>
        </p:pic>
        <p:sp>
          <p:nvSpPr>
            <p:cNvPr id="13" name="TextBox 12">
              <a:extLst>
                <a:ext uri="{FF2B5EF4-FFF2-40B4-BE49-F238E27FC236}">
                  <a16:creationId xmlns:a16="http://schemas.microsoft.com/office/drawing/2014/main" id="{3764F6DD-F21A-5D3D-3346-F67984A0F2B3}"/>
                </a:ext>
              </a:extLst>
            </p:cNvPr>
            <p:cNvSpPr txBox="1"/>
            <p:nvPr userDrawn="1"/>
          </p:nvSpPr>
          <p:spPr>
            <a:xfrm>
              <a:off x="1158239" y="3878255"/>
              <a:ext cx="1248077" cy="461665"/>
            </a:xfrm>
            <a:prstGeom prst="rect">
              <a:avLst/>
            </a:prstGeom>
            <a:noFill/>
          </p:spPr>
          <p:txBody>
            <a:bodyPr wrap="square" rtlCol="0">
              <a:spAutoFit/>
            </a:bodyPr>
            <a:lstStyle/>
            <a:p>
              <a:r>
                <a:rPr lang="en-US" sz="2400" dirty="0">
                  <a:hlinkClick r:id="rId4"/>
                </a:rPr>
                <a:t>SCPEBA</a:t>
              </a:r>
              <a:endParaRPr lang="en-US" sz="2400" dirty="0"/>
            </a:p>
          </p:txBody>
        </p:sp>
      </p:grpSp>
      <p:grpSp>
        <p:nvGrpSpPr>
          <p:cNvPr id="21" name="Group 20">
            <a:extLst>
              <a:ext uri="{FF2B5EF4-FFF2-40B4-BE49-F238E27FC236}">
                <a16:creationId xmlns:a16="http://schemas.microsoft.com/office/drawing/2014/main" id="{66331960-63D7-7C80-8823-3E20AB32D8EE}"/>
              </a:ext>
            </a:extLst>
          </p:cNvPr>
          <p:cNvGrpSpPr/>
          <p:nvPr userDrawn="1"/>
        </p:nvGrpSpPr>
        <p:grpSpPr>
          <a:xfrm>
            <a:off x="609599" y="2917779"/>
            <a:ext cx="1914583" cy="548640"/>
            <a:chOff x="609599" y="2917779"/>
            <a:chExt cx="1914583" cy="548640"/>
          </a:xfrm>
        </p:grpSpPr>
        <p:pic>
          <p:nvPicPr>
            <p:cNvPr id="9" name="Picture 8">
              <a:extLst>
                <a:ext uri="{FF2B5EF4-FFF2-40B4-BE49-F238E27FC236}">
                  <a16:creationId xmlns:a16="http://schemas.microsoft.com/office/drawing/2014/main" id="{1B210F30-3E2D-B701-8C1D-315C141D7268}"/>
                </a:ext>
              </a:extLst>
            </p:cNvPr>
            <p:cNvPicPr>
              <a:picLocks/>
            </p:cNvPicPr>
            <p:nvPr userDrawn="1"/>
          </p:nvPicPr>
          <p:blipFill>
            <a:blip r:embed="rId5" cstate="print">
              <a:extLst>
                <a:ext uri="{28A0092B-C50C-407E-A947-70E740481C1C}">
                  <a14:useLocalDpi xmlns:a14="http://schemas.microsoft.com/office/drawing/2010/main" val="0"/>
                </a:ext>
              </a:extLst>
            </a:blip>
            <a:stretch>
              <a:fillRect/>
            </a:stretch>
          </p:blipFill>
          <p:spPr>
            <a:xfrm>
              <a:off x="609599" y="2917779"/>
              <a:ext cx="548640" cy="548640"/>
            </a:xfrm>
            <a:prstGeom prst="rect">
              <a:avLst/>
            </a:prstGeom>
          </p:spPr>
        </p:pic>
        <p:sp>
          <p:nvSpPr>
            <p:cNvPr id="14" name="TextBox 13">
              <a:extLst>
                <a:ext uri="{FF2B5EF4-FFF2-40B4-BE49-F238E27FC236}">
                  <a16:creationId xmlns:a16="http://schemas.microsoft.com/office/drawing/2014/main" id="{8419043F-D8F6-65E7-2638-2E63400C032D}"/>
                </a:ext>
              </a:extLst>
            </p:cNvPr>
            <p:cNvSpPr txBox="1"/>
            <p:nvPr userDrawn="1"/>
          </p:nvSpPr>
          <p:spPr>
            <a:xfrm>
              <a:off x="1158240" y="2961267"/>
              <a:ext cx="1365942" cy="461665"/>
            </a:xfrm>
            <a:prstGeom prst="rect">
              <a:avLst/>
            </a:prstGeom>
            <a:noFill/>
          </p:spPr>
          <p:txBody>
            <a:bodyPr wrap="square" rtlCol="0">
              <a:spAutoFit/>
            </a:bodyPr>
            <a:lstStyle/>
            <a:p>
              <a:r>
                <a:rPr lang="en-US" sz="2400" dirty="0">
                  <a:hlinkClick r:id="rId6"/>
                </a:rPr>
                <a:t>SCPEBA</a:t>
              </a:r>
              <a:endParaRPr lang="en-US" sz="2400" dirty="0"/>
            </a:p>
          </p:txBody>
        </p:sp>
      </p:grpSp>
      <p:grpSp>
        <p:nvGrpSpPr>
          <p:cNvPr id="19" name="Group 18">
            <a:extLst>
              <a:ext uri="{FF2B5EF4-FFF2-40B4-BE49-F238E27FC236}">
                <a16:creationId xmlns:a16="http://schemas.microsoft.com/office/drawing/2014/main" id="{45C8B557-1A2D-4D8F-EFF4-FCEC736BC666}"/>
              </a:ext>
            </a:extLst>
          </p:cNvPr>
          <p:cNvGrpSpPr/>
          <p:nvPr userDrawn="1"/>
        </p:nvGrpSpPr>
        <p:grpSpPr>
          <a:xfrm>
            <a:off x="3135283" y="2911735"/>
            <a:ext cx="2647532" cy="548640"/>
            <a:chOff x="4330395" y="3832865"/>
            <a:chExt cx="2647532" cy="548640"/>
          </a:xfrm>
        </p:grpSpPr>
        <p:pic>
          <p:nvPicPr>
            <p:cNvPr id="6" name="Picture 5">
              <a:extLst>
                <a:ext uri="{FF2B5EF4-FFF2-40B4-BE49-F238E27FC236}">
                  <a16:creationId xmlns:a16="http://schemas.microsoft.com/office/drawing/2014/main" id="{FBD0927B-5968-1F64-1681-83FEF03BCBC0}"/>
                </a:ext>
              </a:extLst>
            </p:cNvPr>
            <p:cNvPicPr>
              <a:picLocks/>
            </p:cNvPicPr>
            <p:nvPr userDrawn="1"/>
          </p:nvPicPr>
          <p:blipFill>
            <a:blip r:embed="rId7" cstate="print">
              <a:extLst>
                <a:ext uri="{28A0092B-C50C-407E-A947-70E740481C1C}">
                  <a14:useLocalDpi xmlns:a14="http://schemas.microsoft.com/office/drawing/2010/main" val="0"/>
                </a:ext>
              </a:extLst>
            </a:blip>
            <a:stretch>
              <a:fillRect/>
            </a:stretch>
          </p:blipFill>
          <p:spPr>
            <a:xfrm>
              <a:off x="4330395" y="3832865"/>
              <a:ext cx="548640" cy="548640"/>
            </a:xfrm>
            <a:prstGeom prst="rect">
              <a:avLst/>
            </a:prstGeom>
          </p:spPr>
        </p:pic>
        <p:sp>
          <p:nvSpPr>
            <p:cNvPr id="15" name="TextBox 14">
              <a:extLst>
                <a:ext uri="{FF2B5EF4-FFF2-40B4-BE49-F238E27FC236}">
                  <a16:creationId xmlns:a16="http://schemas.microsoft.com/office/drawing/2014/main" id="{4CC6851E-6881-3DBA-B315-07B72363F2AA}"/>
                </a:ext>
              </a:extLst>
            </p:cNvPr>
            <p:cNvSpPr txBox="1"/>
            <p:nvPr userDrawn="1"/>
          </p:nvSpPr>
          <p:spPr>
            <a:xfrm>
              <a:off x="4878202" y="3876353"/>
              <a:ext cx="2099725" cy="461665"/>
            </a:xfrm>
            <a:prstGeom prst="rect">
              <a:avLst/>
            </a:prstGeom>
            <a:noFill/>
          </p:spPr>
          <p:txBody>
            <a:bodyPr wrap="square" rtlCol="0">
              <a:spAutoFit/>
            </a:bodyPr>
            <a:lstStyle/>
            <a:p>
              <a:r>
                <a:rPr lang="en-US" sz="2400" u="sng" dirty="0">
                  <a:hlinkClick r:id="rId8"/>
                </a:rPr>
                <a:t>PEBA TV</a:t>
              </a:r>
              <a:endParaRPr lang="en-US" sz="2400" dirty="0"/>
            </a:p>
          </p:txBody>
        </p:sp>
      </p:grpSp>
      <p:grpSp>
        <p:nvGrpSpPr>
          <p:cNvPr id="18" name="Group 17">
            <a:extLst>
              <a:ext uri="{FF2B5EF4-FFF2-40B4-BE49-F238E27FC236}">
                <a16:creationId xmlns:a16="http://schemas.microsoft.com/office/drawing/2014/main" id="{1D064ED5-2112-8741-00D0-2E5DAB9051EA}"/>
              </a:ext>
            </a:extLst>
          </p:cNvPr>
          <p:cNvGrpSpPr/>
          <p:nvPr userDrawn="1"/>
        </p:nvGrpSpPr>
        <p:grpSpPr>
          <a:xfrm>
            <a:off x="3135283" y="3834767"/>
            <a:ext cx="5486401" cy="830997"/>
            <a:chOff x="609599" y="4768934"/>
            <a:chExt cx="5486401" cy="830997"/>
          </a:xfrm>
        </p:grpSpPr>
        <p:pic>
          <p:nvPicPr>
            <p:cNvPr id="10" name="Picture 9">
              <a:extLst>
                <a:ext uri="{FF2B5EF4-FFF2-40B4-BE49-F238E27FC236}">
                  <a16:creationId xmlns:a16="http://schemas.microsoft.com/office/drawing/2014/main" id="{82157BB8-7988-D2E8-0DB4-18AB1E0070B5}"/>
                </a:ext>
              </a:extLst>
            </p:cNvPr>
            <p:cNvPicPr>
              <a:picLocks/>
            </p:cNvPicPr>
            <p:nvPr userDrawn="1"/>
          </p:nvPicPr>
          <p:blipFill>
            <a:blip r:embed="rId9" cstate="print">
              <a:extLst>
                <a:ext uri="{28A0092B-C50C-407E-A947-70E740481C1C}">
                  <a14:useLocalDpi xmlns:a14="http://schemas.microsoft.com/office/drawing/2010/main" val="0"/>
                </a:ext>
              </a:extLst>
            </a:blip>
            <a:stretch>
              <a:fillRect/>
            </a:stretch>
          </p:blipFill>
          <p:spPr>
            <a:xfrm>
              <a:off x="609599" y="4910112"/>
              <a:ext cx="548640" cy="548640"/>
            </a:xfrm>
            <a:prstGeom prst="rect">
              <a:avLst/>
            </a:prstGeom>
          </p:spPr>
        </p:pic>
        <p:sp>
          <p:nvSpPr>
            <p:cNvPr id="16" name="TextBox 15">
              <a:extLst>
                <a:ext uri="{FF2B5EF4-FFF2-40B4-BE49-F238E27FC236}">
                  <a16:creationId xmlns:a16="http://schemas.microsoft.com/office/drawing/2014/main" id="{F940E506-B7C5-7D05-3D7E-826C1BA055E8}"/>
                </a:ext>
              </a:extLst>
            </p:cNvPr>
            <p:cNvSpPr txBox="1"/>
            <p:nvPr userDrawn="1"/>
          </p:nvSpPr>
          <p:spPr>
            <a:xfrm>
              <a:off x="1158239" y="4768934"/>
              <a:ext cx="4937761" cy="830997"/>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0"/>
                </a:rPr>
                <a:t>South Carolina Public </a:t>
              </a:r>
              <a:br>
                <a:rPr lang="en-US" sz="2400" u="sng" kern="1200" dirty="0">
                  <a:solidFill>
                    <a:schemeClr val="tx1"/>
                  </a:solidFill>
                  <a:effectLst/>
                  <a:latin typeface="+mn-lt"/>
                  <a:ea typeface="+mn-ea"/>
                  <a:cs typeface="+mn-cs"/>
                  <a:hlinkClick r:id="rId10"/>
                </a:rPr>
              </a:br>
              <a:r>
                <a:rPr lang="en-US" sz="2400" u="sng" kern="1200" dirty="0">
                  <a:solidFill>
                    <a:schemeClr val="tx1"/>
                  </a:solidFill>
                  <a:effectLst/>
                  <a:latin typeface="+mn-lt"/>
                  <a:ea typeface="+mn-ea"/>
                  <a:cs typeface="+mn-cs"/>
                  <a:hlinkClick r:id="rId10"/>
                </a:rPr>
                <a:t>Employee Benefit Authority</a:t>
              </a:r>
              <a:endParaRPr lang="en-US" sz="3600" dirty="0"/>
            </a:p>
          </p:txBody>
        </p:sp>
      </p:grpSp>
      <p:grpSp>
        <p:nvGrpSpPr>
          <p:cNvPr id="20" name="Group 19">
            <a:extLst>
              <a:ext uri="{FF2B5EF4-FFF2-40B4-BE49-F238E27FC236}">
                <a16:creationId xmlns:a16="http://schemas.microsoft.com/office/drawing/2014/main" id="{08B3C213-180E-2382-47A3-3C00933B761F}"/>
              </a:ext>
            </a:extLst>
          </p:cNvPr>
          <p:cNvGrpSpPr/>
          <p:nvPr userDrawn="1"/>
        </p:nvGrpSpPr>
        <p:grpSpPr>
          <a:xfrm>
            <a:off x="609599" y="4751755"/>
            <a:ext cx="2354022" cy="548640"/>
            <a:chOff x="4329563" y="2917779"/>
            <a:chExt cx="2354022" cy="548640"/>
          </a:xfrm>
        </p:grpSpPr>
        <p:pic>
          <p:nvPicPr>
            <p:cNvPr id="5" name="Picture 4">
              <a:extLst>
                <a:ext uri="{FF2B5EF4-FFF2-40B4-BE49-F238E27FC236}">
                  <a16:creationId xmlns:a16="http://schemas.microsoft.com/office/drawing/2014/main" id="{7D03A7D1-CB11-93B8-F179-11F9137165C8}"/>
                </a:ext>
              </a:extLst>
            </p:cNvPr>
            <p:cNvPicPr>
              <a:picLocks/>
            </p:cNvPicPr>
            <p:nvPr userDrawn="1"/>
          </p:nvPicPr>
          <p:blipFill>
            <a:blip r:embed="rId11" cstate="print">
              <a:extLst>
                <a:ext uri="{28A0092B-C50C-407E-A947-70E740481C1C}">
                  <a14:useLocalDpi xmlns:a14="http://schemas.microsoft.com/office/drawing/2010/main" val="0"/>
                </a:ext>
              </a:extLst>
            </a:blip>
            <a:stretch>
              <a:fillRect/>
            </a:stretch>
          </p:blipFill>
          <p:spPr>
            <a:xfrm>
              <a:off x="4329563" y="2917779"/>
              <a:ext cx="548640" cy="548640"/>
            </a:xfrm>
            <a:prstGeom prst="rect">
              <a:avLst/>
            </a:prstGeom>
          </p:spPr>
        </p:pic>
        <p:sp>
          <p:nvSpPr>
            <p:cNvPr id="17" name="TextBox 16">
              <a:extLst>
                <a:ext uri="{FF2B5EF4-FFF2-40B4-BE49-F238E27FC236}">
                  <a16:creationId xmlns:a16="http://schemas.microsoft.com/office/drawing/2014/main" id="{C23DDA84-0906-A535-3352-873978273A84}"/>
                </a:ext>
              </a:extLst>
            </p:cNvPr>
            <p:cNvSpPr txBox="1"/>
            <p:nvPr userDrawn="1"/>
          </p:nvSpPr>
          <p:spPr>
            <a:xfrm>
              <a:off x="4877370" y="2961267"/>
              <a:ext cx="1806215" cy="461665"/>
            </a:xfrm>
            <a:prstGeom prst="rect">
              <a:avLst/>
            </a:prstGeom>
            <a:noFill/>
          </p:spPr>
          <p:txBody>
            <a:bodyPr wrap="square" rtlCol="0">
              <a:spAutoFit/>
            </a:bodyPr>
            <a:lstStyle/>
            <a:p>
              <a:r>
                <a:rPr lang="en-US" sz="2400" dirty="0">
                  <a:hlinkClick r:id="rId12"/>
                </a:rPr>
                <a:t>s.c.peba</a:t>
              </a:r>
              <a:endParaRPr lang="en-US" sz="2400" dirty="0"/>
            </a:p>
          </p:txBody>
        </p:sp>
      </p:grpSp>
    </p:spTree>
    <p:extLst>
      <p:ext uri="{BB962C8B-B14F-4D97-AF65-F5344CB8AC3E}">
        <p14:creationId xmlns:p14="http://schemas.microsoft.com/office/powerpoint/2010/main" val="929183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3" name="Slide Number Placeholder 5">
            <a:extLst>
              <a:ext uri="{FF2B5EF4-FFF2-40B4-BE49-F238E27FC236}">
                <a16:creationId xmlns:a16="http://schemas.microsoft.com/office/drawing/2014/main" id="{D19FC374-0225-08E2-22A8-245F54F23F20}"/>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Rectangle 5">
            <a:extLst>
              <a:ext uri="{FF2B5EF4-FFF2-40B4-BE49-F238E27FC236}">
                <a16:creationId xmlns:a16="http://schemas.microsoft.com/office/drawing/2014/main" id="{27F27499-80F4-9839-56AF-E21DB87CC464}"/>
              </a:ext>
            </a:extLst>
          </p:cNvPr>
          <p:cNvSpPr/>
          <p:nvPr userDrawn="1"/>
        </p:nvSpPr>
        <p:spPr>
          <a:xfrm>
            <a:off x="609599" y="1611018"/>
            <a:ext cx="10972800" cy="4652556"/>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b="1" dirty="0">
                <a:solidFill>
                  <a:schemeClr val="tx2"/>
                </a:solidFill>
              </a:rPr>
              <a:t>Financial disclaimer</a:t>
            </a:r>
            <a:r>
              <a:rPr lang="en-US" sz="2000" dirty="0">
                <a:solidFill>
                  <a:schemeClr val="tx2"/>
                </a:solidFill>
              </a:rPr>
              <a:t> Personal finance, as the name implies, is a highly individualized and personal matter. The information provided in these presentations is general educational information provided to illustrate certain financial ideas and concepts. This information does not take into account your personal situation and should not be considered personal financial or investment advice. In reviewing this video, you should consider whether the information presented is appropriate for your particular needs and, where appropriate, you may wish to seek advice from a financial professional to determine what is best for your individual financial circumstances. PEBA does not make any guarantee or other promise as to any results that may be obtained from using the content of this presentation.</a:t>
            </a:r>
          </a:p>
        </p:txBody>
      </p:sp>
      <p:sp>
        <p:nvSpPr>
          <p:cNvPr id="7" name="TextBox 6">
            <a:extLst>
              <a:ext uri="{FF2B5EF4-FFF2-40B4-BE49-F238E27FC236}">
                <a16:creationId xmlns:a16="http://schemas.microsoft.com/office/drawing/2014/main" id="{84ECC850-B988-E399-A6DC-BFF24914A774}"/>
              </a:ext>
            </a:extLst>
          </p:cNvPr>
          <p:cNvSpPr txBox="1"/>
          <p:nvPr userDrawn="1"/>
        </p:nvSpPr>
        <p:spPr>
          <a:xfrm>
            <a:off x="609599" y="476550"/>
            <a:ext cx="4433455" cy="553998"/>
          </a:xfrm>
          <a:prstGeom prst="rect">
            <a:avLst/>
          </a:prstGeom>
          <a:noFill/>
        </p:spPr>
        <p:txBody>
          <a:bodyPr wrap="square" rtlCol="0" anchor="ctr">
            <a:spAutoFit/>
          </a:bodyPr>
          <a:lstStyle/>
          <a:p>
            <a:r>
              <a:rPr lang="en-US" sz="3000" b="1" dirty="0">
                <a:solidFill>
                  <a:schemeClr val="tx2"/>
                </a:solidFill>
                <a:latin typeface="Times New Roman" panose="02020603050405020304" pitchFamily="18" charset="0"/>
                <a:cs typeface="Times New Roman" panose="02020603050405020304" pitchFamily="18" charset="0"/>
              </a:rPr>
              <a:t>Disclaimers</a:t>
            </a:r>
          </a:p>
        </p:txBody>
      </p:sp>
    </p:spTree>
    <p:extLst>
      <p:ext uri="{BB962C8B-B14F-4D97-AF65-F5344CB8AC3E}">
        <p14:creationId xmlns:p14="http://schemas.microsoft.com/office/powerpoint/2010/main" val="815621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2" name="Title 1"/>
          <p:cNvSpPr>
            <a:spLocks noGrp="1"/>
          </p:cNvSpPr>
          <p:nvPr>
            <p:ph type="title" hasCustomPrompt="1"/>
          </p:nvPr>
        </p:nvSpPr>
        <p:spPr>
          <a:xfrm>
            <a:off x="336550" y="2626822"/>
            <a:ext cx="6363508" cy="2335876"/>
          </a:xfrm>
        </p:spPr>
        <p:txBody>
          <a:bodyPr anchor="ctr">
            <a:normAutofit/>
          </a:bodyPr>
          <a:lstStyle>
            <a:lvl1pPr>
              <a:defRPr sz="3000" b="1" baseline="0">
                <a:solidFill>
                  <a:schemeClr val="bg1"/>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336550" y="5311838"/>
            <a:ext cx="6105814" cy="689951"/>
          </a:xfrm>
        </p:spPr>
        <p:txBody>
          <a:bodyPr anchor="t" anchorCtr="0">
            <a:normAutofit/>
          </a:bodyPr>
          <a:lstStyle>
            <a:lvl1pPr marL="0" indent="0" algn="l">
              <a:buNone/>
              <a:defRPr sz="20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section subtitle</a:t>
            </a:r>
          </a:p>
        </p:txBody>
      </p:sp>
    </p:spTree>
    <p:extLst>
      <p:ext uri="{BB962C8B-B14F-4D97-AF65-F5344CB8AC3E}">
        <p14:creationId xmlns:p14="http://schemas.microsoft.com/office/powerpoint/2010/main" val="690754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e column_simpl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3" name="Slide Number Placeholder 5">
            <a:extLst>
              <a:ext uri="{FF2B5EF4-FFF2-40B4-BE49-F238E27FC236}">
                <a16:creationId xmlns:a16="http://schemas.microsoft.com/office/drawing/2014/main" id="{D19FC374-0225-08E2-22A8-245F54F23F20}"/>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2" name="Content Placeholder 2">
            <a:extLst>
              <a:ext uri="{FF2B5EF4-FFF2-40B4-BE49-F238E27FC236}">
                <a16:creationId xmlns:a16="http://schemas.microsoft.com/office/drawing/2014/main" id="{4707B9D8-B732-E833-79CA-2CF10BB91622}"/>
              </a:ext>
            </a:extLst>
          </p:cNvPr>
          <p:cNvSpPr>
            <a:spLocks noGrp="1"/>
          </p:cNvSpPr>
          <p:nvPr>
            <p:ph sz="half" idx="1" hasCustomPrompt="1"/>
          </p:nvPr>
        </p:nvSpPr>
        <p:spPr>
          <a:xfrm>
            <a:off x="609600" y="1611018"/>
            <a:ext cx="10972798" cy="4690026"/>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1">
            <a:extLst>
              <a:ext uri="{FF2B5EF4-FFF2-40B4-BE49-F238E27FC236}">
                <a16:creationId xmlns:a16="http://schemas.microsoft.com/office/drawing/2014/main" id="{4D828966-E531-9197-F0E1-3A79B5C315E2}"/>
              </a:ext>
            </a:extLst>
          </p:cNvPr>
          <p:cNvSpPr>
            <a:spLocks noGrp="1"/>
          </p:cNvSpPr>
          <p:nvPr>
            <p:ph type="title" hasCustomPrompt="1"/>
          </p:nvPr>
        </p:nvSpPr>
        <p:spPr>
          <a:xfrm>
            <a:off x="609599" y="228600"/>
            <a:ext cx="10972799"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4291985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_simpl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3" name="Content Placeholder 2"/>
          <p:cNvSpPr>
            <a:spLocks noGrp="1"/>
          </p:cNvSpPr>
          <p:nvPr>
            <p:ph sz="half" idx="1" hasCustomPrompt="1"/>
          </p:nvPr>
        </p:nvSpPr>
        <p:spPr>
          <a:xfrm>
            <a:off x="609600" y="1601044"/>
            <a:ext cx="5181600" cy="4690027"/>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400800" y="1611018"/>
            <a:ext cx="5181600" cy="4680054"/>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5">
            <a:extLst>
              <a:ext uri="{FF2B5EF4-FFF2-40B4-BE49-F238E27FC236}">
                <a16:creationId xmlns:a16="http://schemas.microsoft.com/office/drawing/2014/main" id="{26571F65-A9A5-4040-F1EB-909282DC42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10" name="Title 1">
            <a:extLst>
              <a:ext uri="{FF2B5EF4-FFF2-40B4-BE49-F238E27FC236}">
                <a16:creationId xmlns:a16="http://schemas.microsoft.com/office/drawing/2014/main" id="{8FB323F1-D632-3DE0-82DF-692C19B63F40}"/>
              </a:ext>
            </a:extLst>
          </p:cNvPr>
          <p:cNvSpPr>
            <a:spLocks noGrp="1"/>
          </p:cNvSpPr>
          <p:nvPr>
            <p:ph type="title" hasCustomPrompt="1"/>
          </p:nvPr>
        </p:nvSpPr>
        <p:spPr>
          <a:xfrm>
            <a:off x="609599" y="228600"/>
            <a:ext cx="10972799"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14096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One column_block titl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2" name="Title 1"/>
          <p:cNvSpPr>
            <a:spLocks noGrp="1"/>
          </p:cNvSpPr>
          <p:nvPr>
            <p:ph type="title" hasCustomPrompt="1"/>
          </p:nvPr>
        </p:nvSpPr>
        <p:spPr>
          <a:xfrm>
            <a:off x="609600" y="228599"/>
            <a:ext cx="9598430" cy="1724899"/>
          </a:xfrm>
        </p:spPr>
        <p:txBody>
          <a:bodyPr anchor="ctr" anchorCtr="0">
            <a:normAutofit/>
          </a:bodyPr>
          <a:lstStyle>
            <a:lvl1pPr>
              <a:defRPr sz="3000" b="1">
                <a:solidFill>
                  <a:schemeClr val="bg1"/>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609600" y="2510455"/>
            <a:ext cx="10972800" cy="3790590"/>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a:extLst>
              <a:ext uri="{FF2B5EF4-FFF2-40B4-BE49-F238E27FC236}">
                <a16:creationId xmlns:a16="http://schemas.microsoft.com/office/drawing/2014/main" id="{D36BA443-4CAB-85FE-83E0-3C6B8B3565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183230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_block titl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2" name="Title 1"/>
          <p:cNvSpPr>
            <a:spLocks noGrp="1"/>
          </p:cNvSpPr>
          <p:nvPr>
            <p:ph type="title" hasCustomPrompt="1"/>
          </p:nvPr>
        </p:nvSpPr>
        <p:spPr>
          <a:xfrm>
            <a:off x="609600" y="228599"/>
            <a:ext cx="9598430" cy="1724899"/>
          </a:xfrm>
        </p:spPr>
        <p:txBody>
          <a:bodyPr anchor="ctr" anchorCtr="0">
            <a:normAutofit/>
          </a:bodyPr>
          <a:lstStyle>
            <a:lvl1pPr>
              <a:defRPr sz="3000" b="1">
                <a:solidFill>
                  <a:schemeClr val="bg1"/>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5" name="Slide Number Placeholder 5">
            <a:extLst>
              <a:ext uri="{FF2B5EF4-FFF2-40B4-BE49-F238E27FC236}">
                <a16:creationId xmlns:a16="http://schemas.microsoft.com/office/drawing/2014/main" id="{D36BA443-4CAB-85FE-83E0-3C6B8B3565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4" name="Content Placeholder 2">
            <a:extLst>
              <a:ext uri="{FF2B5EF4-FFF2-40B4-BE49-F238E27FC236}">
                <a16:creationId xmlns:a16="http://schemas.microsoft.com/office/drawing/2014/main" id="{E0F5FC08-2CC4-B3F1-36DF-75318075EDE8}"/>
              </a:ext>
            </a:extLst>
          </p:cNvPr>
          <p:cNvSpPr>
            <a:spLocks noGrp="1"/>
          </p:cNvSpPr>
          <p:nvPr>
            <p:ph sz="half" idx="13" hasCustomPrompt="1"/>
          </p:nvPr>
        </p:nvSpPr>
        <p:spPr>
          <a:xfrm>
            <a:off x="609600" y="2500481"/>
            <a:ext cx="5181600" cy="3790590"/>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3">
            <a:extLst>
              <a:ext uri="{FF2B5EF4-FFF2-40B4-BE49-F238E27FC236}">
                <a16:creationId xmlns:a16="http://schemas.microsoft.com/office/drawing/2014/main" id="{8762C4BE-86E3-D6D0-9618-3212B82DB396}"/>
              </a:ext>
            </a:extLst>
          </p:cNvPr>
          <p:cNvSpPr>
            <a:spLocks noGrp="1"/>
          </p:cNvSpPr>
          <p:nvPr>
            <p:ph sz="half" idx="2" hasCustomPrompt="1"/>
          </p:nvPr>
        </p:nvSpPr>
        <p:spPr>
          <a:xfrm>
            <a:off x="6400800" y="2508542"/>
            <a:ext cx="5181600" cy="3782530"/>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01443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_blue and gra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2" name="Content Placeholder 2">
            <a:extLst>
              <a:ext uri="{FF2B5EF4-FFF2-40B4-BE49-F238E27FC236}">
                <a16:creationId xmlns:a16="http://schemas.microsoft.com/office/drawing/2014/main" id="{C105F7CB-9D49-5498-E69E-2AA19D8C387B}"/>
              </a:ext>
            </a:extLst>
          </p:cNvPr>
          <p:cNvSpPr>
            <a:spLocks noGrp="1"/>
          </p:cNvSpPr>
          <p:nvPr>
            <p:ph sz="half" idx="1" hasCustomPrompt="1"/>
          </p:nvPr>
        </p:nvSpPr>
        <p:spPr>
          <a:xfrm>
            <a:off x="609600" y="2917779"/>
            <a:ext cx="3912524" cy="3373294"/>
          </a:xfrm>
        </p:spPr>
        <p:txBody>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Content Placeholder 3">
            <a:extLst>
              <a:ext uri="{FF2B5EF4-FFF2-40B4-BE49-F238E27FC236}">
                <a16:creationId xmlns:a16="http://schemas.microsoft.com/office/drawing/2014/main" id="{14645053-EEB2-1C18-C990-1381BD23596C}"/>
              </a:ext>
            </a:extLst>
          </p:cNvPr>
          <p:cNvSpPr>
            <a:spLocks noGrp="1"/>
          </p:cNvSpPr>
          <p:nvPr>
            <p:ph sz="half" idx="2" hasCustomPrompt="1"/>
          </p:nvPr>
        </p:nvSpPr>
        <p:spPr>
          <a:xfrm>
            <a:off x="6096000" y="2917776"/>
            <a:ext cx="5486400" cy="3373295"/>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F09D25B9-7A5D-1DC6-CAB7-1D483B095A39}"/>
              </a:ext>
            </a:extLst>
          </p:cNvPr>
          <p:cNvSpPr>
            <a:spLocks noGrp="1"/>
          </p:cNvSpPr>
          <p:nvPr>
            <p:ph type="title" hasCustomPrompt="1"/>
          </p:nvPr>
        </p:nvSpPr>
        <p:spPr>
          <a:xfrm>
            <a:off x="609599" y="228600"/>
            <a:ext cx="10972799" cy="2122246"/>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761738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e column_blue and gra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 y="3"/>
            <a:ext cx="12191994" cy="6857997"/>
          </a:xfrm>
          <a:prstGeom prst="rect">
            <a:avLst/>
          </a:prstGeom>
        </p:spPr>
      </p:pic>
      <p:sp>
        <p:nvSpPr>
          <p:cNvPr id="2" name="Content Placeholder 2">
            <a:extLst>
              <a:ext uri="{FF2B5EF4-FFF2-40B4-BE49-F238E27FC236}">
                <a16:creationId xmlns:a16="http://schemas.microsoft.com/office/drawing/2014/main" id="{C105F7CB-9D49-5498-E69E-2AA19D8C387B}"/>
              </a:ext>
            </a:extLst>
          </p:cNvPr>
          <p:cNvSpPr>
            <a:spLocks noGrp="1"/>
          </p:cNvSpPr>
          <p:nvPr>
            <p:ph sz="half" idx="1" hasCustomPrompt="1"/>
          </p:nvPr>
        </p:nvSpPr>
        <p:spPr>
          <a:xfrm>
            <a:off x="609599" y="2917779"/>
            <a:ext cx="5866015" cy="3373294"/>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F09D25B9-7A5D-1DC6-CAB7-1D483B095A39}"/>
              </a:ext>
            </a:extLst>
          </p:cNvPr>
          <p:cNvSpPr>
            <a:spLocks noGrp="1"/>
          </p:cNvSpPr>
          <p:nvPr>
            <p:ph type="title" hasCustomPrompt="1"/>
          </p:nvPr>
        </p:nvSpPr>
        <p:spPr>
          <a:xfrm>
            <a:off x="609600" y="228599"/>
            <a:ext cx="4702234" cy="2223655"/>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4107756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_block on righ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 y="3"/>
            <a:ext cx="12191994" cy="6857997"/>
          </a:xfrm>
          <a:prstGeom prst="rect">
            <a:avLst/>
          </a:prstGeom>
        </p:spPr>
      </p:pic>
      <p:sp>
        <p:nvSpPr>
          <p:cNvPr id="5" name="Slide Number Placeholder 5">
            <a:extLst>
              <a:ext uri="{FF2B5EF4-FFF2-40B4-BE49-F238E27FC236}">
                <a16:creationId xmlns:a16="http://schemas.microsoft.com/office/drawing/2014/main" id="{D36BA443-4CAB-85FE-83E0-3C6B8B3565C9}"/>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 name="Content Placeholder 2">
            <a:extLst>
              <a:ext uri="{FF2B5EF4-FFF2-40B4-BE49-F238E27FC236}">
                <a16:creationId xmlns:a16="http://schemas.microsoft.com/office/drawing/2014/main" id="{F14DD24C-DE62-2304-D00B-211117A25BAA}"/>
              </a:ext>
            </a:extLst>
          </p:cNvPr>
          <p:cNvSpPr>
            <a:spLocks noGrp="1"/>
          </p:cNvSpPr>
          <p:nvPr>
            <p:ph sz="half" idx="1" hasCustomPrompt="1"/>
          </p:nvPr>
        </p:nvSpPr>
        <p:spPr>
          <a:xfrm>
            <a:off x="609600" y="1601044"/>
            <a:ext cx="3338945" cy="4690027"/>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81CEE227-37E8-DD22-6A0F-391DF07240AA}"/>
              </a:ext>
            </a:extLst>
          </p:cNvPr>
          <p:cNvSpPr>
            <a:spLocks noGrp="1"/>
          </p:cNvSpPr>
          <p:nvPr>
            <p:ph sz="half" idx="2" hasCustomPrompt="1"/>
          </p:nvPr>
        </p:nvSpPr>
        <p:spPr>
          <a:xfrm>
            <a:off x="9277004" y="228600"/>
            <a:ext cx="2305396" cy="6062472"/>
          </a:xfrm>
        </p:spPr>
        <p:txBody>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edit body text</a:t>
            </a:r>
          </a:p>
          <a:p>
            <a:pPr lvl="1"/>
            <a:r>
              <a:rPr lang="en-US" dirty="0"/>
              <a:t>Second level</a:t>
            </a:r>
          </a:p>
        </p:txBody>
      </p:sp>
      <p:sp>
        <p:nvSpPr>
          <p:cNvPr id="9" name="Title 1">
            <a:extLst>
              <a:ext uri="{FF2B5EF4-FFF2-40B4-BE49-F238E27FC236}">
                <a16:creationId xmlns:a16="http://schemas.microsoft.com/office/drawing/2014/main" id="{E64B4BAA-0DDE-4E86-7FB5-9C1C55E20744}"/>
              </a:ext>
            </a:extLst>
          </p:cNvPr>
          <p:cNvSpPr>
            <a:spLocks noGrp="1"/>
          </p:cNvSpPr>
          <p:nvPr>
            <p:ph type="title" hasCustomPrompt="1"/>
          </p:nvPr>
        </p:nvSpPr>
        <p:spPr>
          <a:xfrm>
            <a:off x="609599" y="228600"/>
            <a:ext cx="5181601"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4057943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681711764"/>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92" r:id="rId3"/>
    <p:sldLayoutId id="2147483686" r:id="rId4"/>
    <p:sldLayoutId id="2147483685" r:id="rId5"/>
    <p:sldLayoutId id="2147483693" r:id="rId6"/>
    <p:sldLayoutId id="2147483687" r:id="rId7"/>
    <p:sldLayoutId id="2147483696" r:id="rId8"/>
    <p:sldLayoutId id="2147483694" r:id="rId9"/>
    <p:sldLayoutId id="2147483695" r:id="rId10"/>
    <p:sldLayoutId id="2147483688" r:id="rId11"/>
    <p:sldLayoutId id="2147483699" r:id="rId12"/>
    <p:sldLayoutId id="2147483698" r:id="rId13"/>
    <p:sldLayoutId id="2147483697" r:id="rId14"/>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hyperlink" Target="https://online.retirement.sc.gov/MemberAccess/welcome"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4.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Purchasing service</a:t>
            </a:r>
          </a:p>
        </p:txBody>
      </p:sp>
      <p:sp>
        <p:nvSpPr>
          <p:cNvPr id="3" name="Subtitle 2"/>
          <p:cNvSpPr>
            <a:spLocks noGrp="1"/>
          </p:cNvSpPr>
          <p:nvPr>
            <p:ph type="subTitle" idx="1"/>
          </p:nvPr>
        </p:nvSpPr>
        <p:spPr/>
        <p:txBody>
          <a:bodyPr/>
          <a:lstStyle/>
          <a:p>
            <a:r>
              <a:rPr lang="en-US" dirty="0"/>
              <a:t>Get Set for Retirement</a:t>
            </a:r>
          </a:p>
          <a:p>
            <a:r>
              <a:rPr lang="en-US" dirty="0"/>
              <a:t>Preretirement</a:t>
            </a:r>
          </a:p>
          <a:p>
            <a:r>
              <a:rPr lang="en-US" dirty="0"/>
              <a:t>Fiscal year 2025</a:t>
            </a:r>
          </a:p>
        </p:txBody>
      </p:sp>
    </p:spTree>
    <p:custDataLst>
      <p:tags r:id="rId1"/>
    </p:custDataLst>
    <p:extLst>
      <p:ext uri="{BB962C8B-B14F-4D97-AF65-F5344CB8AC3E}">
        <p14:creationId xmlns:p14="http://schemas.microsoft.com/office/powerpoint/2010/main" val="3567362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28D603E-0FFE-5982-4B68-942BBFA5AA1E}"/>
              </a:ext>
            </a:extLst>
          </p:cNvPr>
          <p:cNvSpPr>
            <a:spLocks noGrp="1"/>
          </p:cNvSpPr>
          <p:nvPr>
            <p:ph type="title"/>
          </p:nvPr>
        </p:nvSpPr>
        <p:spPr/>
        <p:txBody>
          <a:bodyPr/>
          <a:lstStyle/>
          <a:p>
            <a:r>
              <a:rPr lang="en-US" altLang="en-US" dirty="0"/>
              <a:t>Purchasing service credit</a:t>
            </a:r>
            <a:endParaRPr lang="en-US" dirty="0"/>
          </a:p>
        </p:txBody>
      </p:sp>
      <p:sp>
        <p:nvSpPr>
          <p:cNvPr id="4" name="Slide Number Placeholder 3"/>
          <p:cNvSpPr>
            <a:spLocks noGrp="1"/>
          </p:cNvSpPr>
          <p:nvPr>
            <p:ph type="sldNum" sz="quarter" idx="12"/>
          </p:nvPr>
        </p:nvSpPr>
        <p:spPr/>
        <p:txBody>
          <a:bodyPr/>
          <a:lstStyle/>
          <a:p>
            <a:fld id="{28024367-D536-4F59-B2ED-0E7825EDA9AF}" type="slidenum">
              <a:rPr lang="en-US" smtClean="0"/>
              <a:pPr/>
              <a:t>2</a:t>
            </a:fld>
            <a:endParaRPr lang="en-US" dirty="0"/>
          </a:p>
        </p:txBody>
      </p:sp>
      <p:sp>
        <p:nvSpPr>
          <p:cNvPr id="8" name="Content Placeholder 7">
            <a:extLst>
              <a:ext uri="{FF2B5EF4-FFF2-40B4-BE49-F238E27FC236}">
                <a16:creationId xmlns:a16="http://schemas.microsoft.com/office/drawing/2014/main" id="{BD81589F-F5DF-D76A-19E8-2B07307AA152}"/>
              </a:ext>
            </a:extLst>
          </p:cNvPr>
          <p:cNvSpPr>
            <a:spLocks noGrp="1"/>
          </p:cNvSpPr>
          <p:nvPr>
            <p:ph sz="half" idx="13"/>
          </p:nvPr>
        </p:nvSpPr>
        <p:spPr/>
        <p:txBody>
          <a:bodyPr/>
          <a:lstStyle/>
          <a:p>
            <a:r>
              <a:rPr lang="en-US" altLang="en-US" dirty="0"/>
              <a:t>Active members may be eligible to establish additional service credit by:</a:t>
            </a:r>
          </a:p>
          <a:p>
            <a:pPr lvl="1"/>
            <a:r>
              <a:rPr lang="en-US" altLang="en-US" dirty="0"/>
              <a:t>Purchasing qualified service; </a:t>
            </a:r>
          </a:p>
          <a:p>
            <a:pPr lvl="1"/>
            <a:r>
              <a:rPr lang="en-US" altLang="en-US" dirty="0"/>
              <a:t>Restoring previously withdrawn service or transferring eligible SCRS service to PORS service; and</a:t>
            </a:r>
          </a:p>
          <a:p>
            <a:pPr lvl="1"/>
            <a:r>
              <a:rPr lang="en-US" altLang="en-US" dirty="0"/>
              <a:t>Buying up to five years of non-qualified service. </a:t>
            </a:r>
          </a:p>
          <a:p>
            <a:r>
              <a:rPr lang="en-US" altLang="en-US" dirty="0"/>
              <a:t>May establish each type of service credit once within a fiscal year.</a:t>
            </a:r>
          </a:p>
          <a:p>
            <a:r>
              <a:rPr lang="en-US" dirty="0"/>
              <a:t>Must meet eligibility requirements for each type.</a:t>
            </a:r>
          </a:p>
        </p:txBody>
      </p:sp>
      <p:sp>
        <p:nvSpPr>
          <p:cNvPr id="6" name="Content Placeholder 5">
            <a:extLst>
              <a:ext uri="{FF2B5EF4-FFF2-40B4-BE49-F238E27FC236}">
                <a16:creationId xmlns:a16="http://schemas.microsoft.com/office/drawing/2014/main" id="{56A69BCA-0A9B-3E80-2344-BC60E382F65E}"/>
              </a:ext>
            </a:extLst>
          </p:cNvPr>
          <p:cNvSpPr>
            <a:spLocks noGrp="1"/>
          </p:cNvSpPr>
          <p:nvPr>
            <p:ph sz="half" idx="2"/>
          </p:nvPr>
        </p:nvSpPr>
        <p:spPr/>
        <p:txBody>
          <a:bodyPr>
            <a:normAutofit/>
          </a:bodyPr>
          <a:lstStyle/>
          <a:p>
            <a:pPr lvl="0"/>
            <a:r>
              <a:rPr lang="en-US" dirty="0"/>
              <a:t>Cost is actuarially-neutral based on your age, service credit, and current or career highest fiscal year salary.</a:t>
            </a:r>
          </a:p>
          <a:p>
            <a:pPr lvl="1"/>
            <a:r>
              <a:rPr lang="en-US" dirty="0"/>
              <a:t>Three payment options available.</a:t>
            </a:r>
          </a:p>
          <a:p>
            <a:pPr lvl="1"/>
            <a:r>
              <a:rPr lang="en-US" dirty="0"/>
              <a:t>Cost is different for withdrawn service and transfers.</a:t>
            </a:r>
          </a:p>
          <a:p>
            <a:r>
              <a:rPr lang="en-US" dirty="0"/>
              <a:t>All service purchases must be completed before leaving employment.</a:t>
            </a:r>
            <a:r>
              <a:rPr lang="en-US" baseline="30000" dirty="0"/>
              <a:t>1</a:t>
            </a:r>
          </a:p>
          <a:p>
            <a:r>
              <a:rPr lang="en-US" dirty="0"/>
              <a:t>Apply for and manage service credit purchases in </a:t>
            </a:r>
            <a:r>
              <a:rPr lang="en-US" dirty="0">
                <a:hlinkClick r:id="rId3"/>
              </a:rPr>
              <a:t>Member Access</a:t>
            </a:r>
            <a:r>
              <a:rPr lang="en-US" dirty="0"/>
              <a:t>. </a:t>
            </a:r>
          </a:p>
        </p:txBody>
      </p:sp>
      <p:sp>
        <p:nvSpPr>
          <p:cNvPr id="2" name="TextBox 1">
            <a:extLst>
              <a:ext uri="{FF2B5EF4-FFF2-40B4-BE49-F238E27FC236}">
                <a16:creationId xmlns:a16="http://schemas.microsoft.com/office/drawing/2014/main" id="{F76BB70A-3A25-4BEC-9494-0845CDF02FC7}"/>
              </a:ext>
            </a:extLst>
          </p:cNvPr>
          <p:cNvSpPr txBox="1"/>
          <p:nvPr/>
        </p:nvSpPr>
        <p:spPr>
          <a:xfrm>
            <a:off x="6400800" y="5747046"/>
            <a:ext cx="5181600" cy="553998"/>
          </a:xfrm>
          <a:prstGeom prst="rect">
            <a:avLst/>
          </a:prstGeom>
          <a:noFill/>
        </p:spPr>
        <p:txBody>
          <a:bodyPr wrap="square">
            <a:spAutoFit/>
          </a:bodyPr>
          <a:lstStyle/>
          <a:p>
            <a:r>
              <a:rPr lang="en-US" sz="1000" baseline="30000" dirty="0">
                <a:solidFill>
                  <a:schemeClr val="tx2"/>
                </a:solidFill>
              </a:rPr>
              <a:t>1</a:t>
            </a:r>
            <a:r>
              <a:rPr lang="en-US" sz="1000" dirty="0">
                <a:solidFill>
                  <a:schemeClr val="tx2"/>
                </a:solidFill>
              </a:rPr>
              <a:t>If you are terminated from covered employment within one year of retirement eligibility, you have five business days after the termination date to purchase any service credit you are otherwise eligible to purchase.</a:t>
            </a:r>
          </a:p>
        </p:txBody>
      </p:sp>
    </p:spTree>
    <p:extLst>
      <p:ext uri="{BB962C8B-B14F-4D97-AF65-F5344CB8AC3E}">
        <p14:creationId xmlns:p14="http://schemas.microsoft.com/office/powerpoint/2010/main" val="3968392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3FBFB32-057B-FA57-64D7-35738833D5EA}"/>
              </a:ext>
            </a:extLst>
          </p:cNvPr>
          <p:cNvSpPr>
            <a:spLocks noGrp="1"/>
          </p:cNvSpPr>
          <p:nvPr>
            <p:ph type="sldNum" sz="quarter" idx="12"/>
          </p:nvPr>
        </p:nvSpPr>
        <p:spPr/>
        <p:txBody>
          <a:bodyPr/>
          <a:lstStyle/>
          <a:p>
            <a:fld id="{28024367-D536-4F59-B2ED-0E7825EDA9AF}" type="slidenum">
              <a:rPr lang="en-US" smtClean="0"/>
              <a:pPr/>
              <a:t>3</a:t>
            </a:fld>
            <a:endParaRPr lang="en-US" dirty="0"/>
          </a:p>
        </p:txBody>
      </p:sp>
      <p:sp>
        <p:nvSpPr>
          <p:cNvPr id="15" name="Title 14">
            <a:extLst>
              <a:ext uri="{FF2B5EF4-FFF2-40B4-BE49-F238E27FC236}">
                <a16:creationId xmlns:a16="http://schemas.microsoft.com/office/drawing/2014/main" id="{0F3931AE-3A23-9FD5-56EC-36D2495B1482}"/>
              </a:ext>
            </a:extLst>
          </p:cNvPr>
          <p:cNvSpPr>
            <a:spLocks noGrp="1"/>
          </p:cNvSpPr>
          <p:nvPr>
            <p:ph type="title"/>
          </p:nvPr>
        </p:nvSpPr>
        <p:spPr/>
        <p:txBody>
          <a:bodyPr/>
          <a:lstStyle/>
          <a:p>
            <a:r>
              <a:rPr lang="en-US" dirty="0"/>
              <a:t>Service types</a:t>
            </a:r>
          </a:p>
        </p:txBody>
      </p:sp>
      <p:grpSp>
        <p:nvGrpSpPr>
          <p:cNvPr id="43" name="Group 42">
            <a:extLst>
              <a:ext uri="{FF2B5EF4-FFF2-40B4-BE49-F238E27FC236}">
                <a16:creationId xmlns:a16="http://schemas.microsoft.com/office/drawing/2014/main" id="{C98205BE-82B3-80CC-0E89-BE6A217A9937}"/>
              </a:ext>
            </a:extLst>
          </p:cNvPr>
          <p:cNvGrpSpPr/>
          <p:nvPr/>
        </p:nvGrpSpPr>
        <p:grpSpPr>
          <a:xfrm>
            <a:off x="609596" y="1607953"/>
            <a:ext cx="9309850" cy="736976"/>
            <a:chOff x="609596" y="1607953"/>
            <a:chExt cx="9309850" cy="736976"/>
          </a:xfrm>
        </p:grpSpPr>
        <p:grpSp>
          <p:nvGrpSpPr>
            <p:cNvPr id="5" name="Group 4">
              <a:extLst>
                <a:ext uri="{FF2B5EF4-FFF2-40B4-BE49-F238E27FC236}">
                  <a16:creationId xmlns:a16="http://schemas.microsoft.com/office/drawing/2014/main" id="{D77ADF12-7186-AC1A-6A70-7BDD6B990CBC}"/>
                </a:ext>
              </a:extLst>
            </p:cNvPr>
            <p:cNvGrpSpPr/>
            <p:nvPr/>
          </p:nvGrpSpPr>
          <p:grpSpPr>
            <a:xfrm>
              <a:off x="609596" y="1614173"/>
              <a:ext cx="2514600" cy="730756"/>
              <a:chOff x="457198" y="2641808"/>
              <a:chExt cx="2286000" cy="730756"/>
            </a:xfrm>
          </p:grpSpPr>
          <p:sp>
            <p:nvSpPr>
              <p:cNvPr id="6" name="TextBox 5">
                <a:extLst>
                  <a:ext uri="{FF2B5EF4-FFF2-40B4-BE49-F238E27FC236}">
                    <a16:creationId xmlns:a16="http://schemas.microsoft.com/office/drawing/2014/main" id="{9E20614C-3C24-18C6-B1E8-4D4758B6CAA8}"/>
                  </a:ext>
                </a:extLst>
              </p:cNvPr>
              <p:cNvSpPr txBox="1"/>
              <p:nvPr/>
            </p:nvSpPr>
            <p:spPr>
              <a:xfrm>
                <a:off x="457198" y="2668476"/>
                <a:ext cx="2286000" cy="704088"/>
              </a:xfrm>
              <a:prstGeom prst="rect">
                <a:avLst/>
              </a:prstGeom>
              <a:noFill/>
            </p:spPr>
            <p:txBody>
              <a:bodyPr wrap="square">
                <a:spAutoFit/>
              </a:bodyPr>
              <a:lstStyle/>
              <a:p>
                <a:r>
                  <a:rPr lang="en-US" sz="2000" dirty="0">
                    <a:solidFill>
                      <a:schemeClr val="tx2"/>
                    </a:solidFill>
                  </a:rPr>
                  <a:t>Public service</a:t>
                </a:r>
              </a:p>
            </p:txBody>
          </p:sp>
          <p:cxnSp>
            <p:nvCxnSpPr>
              <p:cNvPr id="7" name="Straight Connector 6">
                <a:extLst>
                  <a:ext uri="{FF2B5EF4-FFF2-40B4-BE49-F238E27FC236}">
                    <a16:creationId xmlns:a16="http://schemas.microsoft.com/office/drawing/2014/main" id="{B4F8FCF7-C932-B6C9-0171-4DAC1E53A50E}"/>
                  </a:ext>
                </a:extLst>
              </p:cNvPr>
              <p:cNvCxnSpPr>
                <a:cxnSpLocks/>
              </p:cNvCxnSpPr>
              <p:nvPr/>
            </p:nvCxnSpPr>
            <p:spPr>
              <a:xfrm>
                <a:off x="457198" y="2641808"/>
                <a:ext cx="2286000" cy="0"/>
              </a:xfrm>
              <a:prstGeom prst="line">
                <a:avLst/>
              </a:prstGeom>
              <a:ln w="38100">
                <a:solidFill>
                  <a:srgbClr val="A0B810"/>
                </a:solidFill>
              </a:ln>
            </p:spPr>
            <p:style>
              <a:lnRef idx="1">
                <a:schemeClr val="accent1"/>
              </a:lnRef>
              <a:fillRef idx="0">
                <a:schemeClr val="accent1"/>
              </a:fillRef>
              <a:effectRef idx="0">
                <a:schemeClr val="accent1"/>
              </a:effectRef>
              <a:fontRef idx="minor">
                <a:schemeClr val="tx1"/>
              </a:fontRef>
            </p:style>
          </p:cxnSp>
        </p:grpSp>
        <p:grpSp>
          <p:nvGrpSpPr>
            <p:cNvPr id="8" name="Group 7">
              <a:extLst>
                <a:ext uri="{FF2B5EF4-FFF2-40B4-BE49-F238E27FC236}">
                  <a16:creationId xmlns:a16="http://schemas.microsoft.com/office/drawing/2014/main" id="{CD049893-3FD3-CACD-F2F4-4FB10F59BB48}"/>
                </a:ext>
              </a:extLst>
            </p:cNvPr>
            <p:cNvGrpSpPr/>
            <p:nvPr/>
          </p:nvGrpSpPr>
          <p:grpSpPr>
            <a:xfrm>
              <a:off x="4007221" y="1607953"/>
              <a:ext cx="2514600" cy="707886"/>
              <a:chOff x="3428997" y="2635588"/>
              <a:chExt cx="2286000" cy="707886"/>
            </a:xfrm>
          </p:grpSpPr>
          <p:sp>
            <p:nvSpPr>
              <p:cNvPr id="9" name="TextBox 8">
                <a:extLst>
                  <a:ext uri="{FF2B5EF4-FFF2-40B4-BE49-F238E27FC236}">
                    <a16:creationId xmlns:a16="http://schemas.microsoft.com/office/drawing/2014/main" id="{3FCA7235-E71B-2B36-A27E-67E02EF1CB61}"/>
                  </a:ext>
                </a:extLst>
              </p:cNvPr>
              <p:cNvSpPr txBox="1"/>
              <p:nvPr/>
            </p:nvSpPr>
            <p:spPr>
              <a:xfrm>
                <a:off x="3428997" y="2635588"/>
                <a:ext cx="2286000" cy="707886"/>
              </a:xfrm>
              <a:prstGeom prst="rect">
                <a:avLst/>
              </a:prstGeom>
              <a:noFill/>
            </p:spPr>
            <p:txBody>
              <a:bodyPr wrap="square">
                <a:spAutoFit/>
              </a:bodyPr>
              <a:lstStyle/>
              <a:p>
                <a:r>
                  <a:rPr lang="en-US" sz="2000" dirty="0">
                    <a:solidFill>
                      <a:schemeClr val="tx2"/>
                    </a:solidFill>
                  </a:rPr>
                  <a:t>Educational service (K-12)</a:t>
                </a:r>
              </a:p>
            </p:txBody>
          </p:sp>
          <p:cxnSp>
            <p:nvCxnSpPr>
              <p:cNvPr id="10" name="Straight Connector 9">
                <a:extLst>
                  <a:ext uri="{FF2B5EF4-FFF2-40B4-BE49-F238E27FC236}">
                    <a16:creationId xmlns:a16="http://schemas.microsoft.com/office/drawing/2014/main" id="{F78E84C6-86A9-C868-8C4A-4CC992A7029E}"/>
                  </a:ext>
                </a:extLst>
              </p:cNvPr>
              <p:cNvCxnSpPr>
                <a:cxnSpLocks/>
              </p:cNvCxnSpPr>
              <p:nvPr/>
            </p:nvCxnSpPr>
            <p:spPr>
              <a:xfrm>
                <a:off x="3428997" y="2641808"/>
                <a:ext cx="2286000" cy="0"/>
              </a:xfrm>
              <a:prstGeom prst="line">
                <a:avLst/>
              </a:prstGeom>
              <a:ln w="38100">
                <a:solidFill>
                  <a:srgbClr val="A0B810"/>
                </a:solidFill>
              </a:ln>
            </p:spPr>
            <p:style>
              <a:lnRef idx="1">
                <a:schemeClr val="accent1"/>
              </a:lnRef>
              <a:fillRef idx="0">
                <a:schemeClr val="accent1"/>
              </a:fillRef>
              <a:effectRef idx="0">
                <a:schemeClr val="accent1"/>
              </a:effectRef>
              <a:fontRef idx="minor">
                <a:schemeClr val="tx1"/>
              </a:fontRef>
            </p:style>
          </p:cxnSp>
        </p:grpSp>
        <p:grpSp>
          <p:nvGrpSpPr>
            <p:cNvPr id="11" name="Group 10">
              <a:extLst>
                <a:ext uri="{FF2B5EF4-FFF2-40B4-BE49-F238E27FC236}">
                  <a16:creationId xmlns:a16="http://schemas.microsoft.com/office/drawing/2014/main" id="{5388DE47-D380-8932-5425-077798EE0F0A}"/>
                </a:ext>
              </a:extLst>
            </p:cNvPr>
            <p:cNvGrpSpPr/>
            <p:nvPr/>
          </p:nvGrpSpPr>
          <p:grpSpPr>
            <a:xfrm>
              <a:off x="7404846" y="1614173"/>
              <a:ext cx="2514600" cy="730756"/>
              <a:chOff x="6400796" y="2641808"/>
              <a:chExt cx="2286000" cy="730756"/>
            </a:xfrm>
          </p:grpSpPr>
          <p:sp>
            <p:nvSpPr>
              <p:cNvPr id="12" name="TextBox 11">
                <a:extLst>
                  <a:ext uri="{FF2B5EF4-FFF2-40B4-BE49-F238E27FC236}">
                    <a16:creationId xmlns:a16="http://schemas.microsoft.com/office/drawing/2014/main" id="{48AF3EE7-1E37-C270-87F4-8974E4F6F71D}"/>
                  </a:ext>
                </a:extLst>
              </p:cNvPr>
              <p:cNvSpPr txBox="1"/>
              <p:nvPr/>
            </p:nvSpPr>
            <p:spPr>
              <a:xfrm>
                <a:off x="6400796" y="2668476"/>
                <a:ext cx="2286000" cy="704088"/>
              </a:xfrm>
              <a:prstGeom prst="rect">
                <a:avLst/>
              </a:prstGeom>
              <a:noFill/>
            </p:spPr>
            <p:txBody>
              <a:bodyPr wrap="square">
                <a:spAutoFit/>
              </a:bodyPr>
              <a:lstStyle/>
              <a:p>
                <a:r>
                  <a:rPr lang="en-US" sz="2000" dirty="0">
                    <a:solidFill>
                      <a:schemeClr val="tx2"/>
                    </a:solidFill>
                  </a:rPr>
                  <a:t>Military service</a:t>
                </a:r>
              </a:p>
            </p:txBody>
          </p:sp>
          <p:cxnSp>
            <p:nvCxnSpPr>
              <p:cNvPr id="13" name="Straight Connector 12">
                <a:extLst>
                  <a:ext uri="{FF2B5EF4-FFF2-40B4-BE49-F238E27FC236}">
                    <a16:creationId xmlns:a16="http://schemas.microsoft.com/office/drawing/2014/main" id="{0AB38647-A7E4-DA6A-623E-671D520D0255}"/>
                  </a:ext>
                </a:extLst>
              </p:cNvPr>
              <p:cNvCxnSpPr>
                <a:cxnSpLocks/>
              </p:cNvCxnSpPr>
              <p:nvPr/>
            </p:nvCxnSpPr>
            <p:spPr>
              <a:xfrm>
                <a:off x="6400796" y="2641808"/>
                <a:ext cx="2286000" cy="0"/>
              </a:xfrm>
              <a:prstGeom prst="line">
                <a:avLst/>
              </a:prstGeom>
              <a:ln w="38100">
                <a:solidFill>
                  <a:srgbClr val="A0B810"/>
                </a:solidFill>
              </a:ln>
            </p:spPr>
            <p:style>
              <a:lnRef idx="1">
                <a:schemeClr val="accent1"/>
              </a:lnRef>
              <a:fillRef idx="0">
                <a:schemeClr val="accent1"/>
              </a:fillRef>
              <a:effectRef idx="0">
                <a:schemeClr val="accent1"/>
              </a:effectRef>
              <a:fontRef idx="minor">
                <a:schemeClr val="tx1"/>
              </a:fontRef>
            </p:style>
          </p:cxnSp>
        </p:grpSp>
      </p:grpSp>
      <p:grpSp>
        <p:nvGrpSpPr>
          <p:cNvPr id="42" name="Group 41">
            <a:extLst>
              <a:ext uri="{FF2B5EF4-FFF2-40B4-BE49-F238E27FC236}">
                <a16:creationId xmlns:a16="http://schemas.microsoft.com/office/drawing/2014/main" id="{FAA09746-F108-2329-CA79-79B9D0AEDD2C}"/>
              </a:ext>
            </a:extLst>
          </p:cNvPr>
          <p:cNvGrpSpPr/>
          <p:nvPr/>
        </p:nvGrpSpPr>
        <p:grpSpPr>
          <a:xfrm>
            <a:off x="609596" y="2930655"/>
            <a:ext cx="9309850" cy="733503"/>
            <a:chOff x="609596" y="2848643"/>
            <a:chExt cx="9309850" cy="733503"/>
          </a:xfrm>
        </p:grpSpPr>
        <p:grpSp>
          <p:nvGrpSpPr>
            <p:cNvPr id="41" name="Group 40">
              <a:extLst>
                <a:ext uri="{FF2B5EF4-FFF2-40B4-BE49-F238E27FC236}">
                  <a16:creationId xmlns:a16="http://schemas.microsoft.com/office/drawing/2014/main" id="{AAB2A16B-72E6-2A10-2F80-A3191B17A77F}"/>
                </a:ext>
              </a:extLst>
            </p:cNvPr>
            <p:cNvGrpSpPr/>
            <p:nvPr/>
          </p:nvGrpSpPr>
          <p:grpSpPr>
            <a:xfrm>
              <a:off x="609596" y="2848643"/>
              <a:ext cx="2514600" cy="730756"/>
              <a:chOff x="609596" y="2848643"/>
              <a:chExt cx="2514600" cy="730756"/>
            </a:xfrm>
          </p:grpSpPr>
          <p:sp>
            <p:nvSpPr>
              <p:cNvPr id="23" name="TextBox 22">
                <a:extLst>
                  <a:ext uri="{FF2B5EF4-FFF2-40B4-BE49-F238E27FC236}">
                    <a16:creationId xmlns:a16="http://schemas.microsoft.com/office/drawing/2014/main" id="{156D9726-D4CE-0A06-38C8-F146A29A03EA}"/>
                  </a:ext>
                </a:extLst>
              </p:cNvPr>
              <p:cNvSpPr txBox="1"/>
              <p:nvPr/>
            </p:nvSpPr>
            <p:spPr>
              <a:xfrm>
                <a:off x="609596" y="2875311"/>
                <a:ext cx="2514600" cy="704088"/>
              </a:xfrm>
              <a:prstGeom prst="rect">
                <a:avLst/>
              </a:prstGeom>
              <a:noFill/>
            </p:spPr>
            <p:txBody>
              <a:bodyPr wrap="square">
                <a:spAutoFit/>
              </a:bodyPr>
              <a:lstStyle/>
              <a:p>
                <a:r>
                  <a:rPr lang="en-US" sz="2000" dirty="0">
                    <a:solidFill>
                      <a:schemeClr val="tx2"/>
                    </a:solidFill>
                  </a:rPr>
                  <a:t>Employer-approved leave of absence.</a:t>
                </a:r>
              </a:p>
            </p:txBody>
          </p:sp>
          <p:cxnSp>
            <p:nvCxnSpPr>
              <p:cNvPr id="24" name="Straight Connector 23">
                <a:extLst>
                  <a:ext uri="{FF2B5EF4-FFF2-40B4-BE49-F238E27FC236}">
                    <a16:creationId xmlns:a16="http://schemas.microsoft.com/office/drawing/2014/main" id="{C50BE634-6B9C-C287-AFDF-132BDFB61ABB}"/>
                  </a:ext>
                </a:extLst>
              </p:cNvPr>
              <p:cNvCxnSpPr>
                <a:cxnSpLocks/>
              </p:cNvCxnSpPr>
              <p:nvPr/>
            </p:nvCxnSpPr>
            <p:spPr>
              <a:xfrm>
                <a:off x="609596" y="2848643"/>
                <a:ext cx="2514600" cy="0"/>
              </a:xfrm>
              <a:prstGeom prst="line">
                <a:avLst/>
              </a:prstGeom>
              <a:ln w="38100">
                <a:solidFill>
                  <a:srgbClr val="A0B810"/>
                </a:solidFill>
              </a:ln>
            </p:spPr>
            <p:style>
              <a:lnRef idx="1">
                <a:schemeClr val="accent1"/>
              </a:lnRef>
              <a:fillRef idx="0">
                <a:schemeClr val="accent1"/>
              </a:fillRef>
              <a:effectRef idx="0">
                <a:schemeClr val="accent1"/>
              </a:effectRef>
              <a:fontRef idx="minor">
                <a:schemeClr val="tx1"/>
              </a:fontRef>
            </p:style>
          </p:cxnSp>
        </p:grpSp>
        <p:grpSp>
          <p:nvGrpSpPr>
            <p:cNvPr id="25" name="Group 24">
              <a:extLst>
                <a:ext uri="{FF2B5EF4-FFF2-40B4-BE49-F238E27FC236}">
                  <a16:creationId xmlns:a16="http://schemas.microsoft.com/office/drawing/2014/main" id="{EF0E427B-2537-7AE4-6560-DE0F184EBA02}"/>
                </a:ext>
              </a:extLst>
            </p:cNvPr>
            <p:cNvGrpSpPr/>
            <p:nvPr/>
          </p:nvGrpSpPr>
          <p:grpSpPr>
            <a:xfrm>
              <a:off x="4007221" y="2851390"/>
              <a:ext cx="2514600" cy="730756"/>
              <a:chOff x="6400796" y="2641808"/>
              <a:chExt cx="2286000" cy="730756"/>
            </a:xfrm>
          </p:grpSpPr>
          <p:sp>
            <p:nvSpPr>
              <p:cNvPr id="26" name="TextBox 25">
                <a:extLst>
                  <a:ext uri="{FF2B5EF4-FFF2-40B4-BE49-F238E27FC236}">
                    <a16:creationId xmlns:a16="http://schemas.microsoft.com/office/drawing/2014/main" id="{98CE3743-9091-04B9-E50F-2C27E7AF55EC}"/>
                  </a:ext>
                </a:extLst>
              </p:cNvPr>
              <p:cNvSpPr txBox="1"/>
              <p:nvPr/>
            </p:nvSpPr>
            <p:spPr>
              <a:xfrm>
                <a:off x="6400796" y="2668476"/>
                <a:ext cx="2286000" cy="704088"/>
              </a:xfrm>
              <a:prstGeom prst="rect">
                <a:avLst/>
              </a:prstGeom>
              <a:noFill/>
            </p:spPr>
            <p:txBody>
              <a:bodyPr wrap="square">
                <a:spAutoFit/>
              </a:bodyPr>
              <a:lstStyle/>
              <a:p>
                <a:r>
                  <a:rPr lang="en-US" sz="2000" dirty="0">
                    <a:solidFill>
                      <a:schemeClr val="tx2"/>
                    </a:solidFill>
                  </a:rPr>
                  <a:t>State ORP service</a:t>
                </a:r>
              </a:p>
            </p:txBody>
          </p:sp>
          <p:cxnSp>
            <p:nvCxnSpPr>
              <p:cNvPr id="27" name="Straight Connector 26">
                <a:extLst>
                  <a:ext uri="{FF2B5EF4-FFF2-40B4-BE49-F238E27FC236}">
                    <a16:creationId xmlns:a16="http://schemas.microsoft.com/office/drawing/2014/main" id="{DA6A965F-0FCE-09E3-EDD4-4D9A2491E1C6}"/>
                  </a:ext>
                </a:extLst>
              </p:cNvPr>
              <p:cNvCxnSpPr>
                <a:cxnSpLocks/>
              </p:cNvCxnSpPr>
              <p:nvPr/>
            </p:nvCxnSpPr>
            <p:spPr>
              <a:xfrm>
                <a:off x="6400796" y="2641808"/>
                <a:ext cx="2286000" cy="0"/>
              </a:xfrm>
              <a:prstGeom prst="line">
                <a:avLst/>
              </a:prstGeom>
              <a:ln w="38100">
                <a:solidFill>
                  <a:srgbClr val="A0B810"/>
                </a:solidFill>
              </a:ln>
            </p:spPr>
            <p:style>
              <a:lnRef idx="1">
                <a:schemeClr val="accent1"/>
              </a:lnRef>
              <a:fillRef idx="0">
                <a:schemeClr val="accent1"/>
              </a:fillRef>
              <a:effectRef idx="0">
                <a:schemeClr val="accent1"/>
              </a:effectRef>
              <a:fontRef idx="minor">
                <a:schemeClr val="tx1"/>
              </a:fontRef>
            </p:style>
          </p:cxnSp>
        </p:grpSp>
        <p:grpSp>
          <p:nvGrpSpPr>
            <p:cNvPr id="2" name="Group 1">
              <a:extLst>
                <a:ext uri="{FF2B5EF4-FFF2-40B4-BE49-F238E27FC236}">
                  <a16:creationId xmlns:a16="http://schemas.microsoft.com/office/drawing/2014/main" id="{04D7C688-0591-D72D-B424-EE807174A771}"/>
                </a:ext>
              </a:extLst>
            </p:cNvPr>
            <p:cNvGrpSpPr/>
            <p:nvPr/>
          </p:nvGrpSpPr>
          <p:grpSpPr>
            <a:xfrm>
              <a:off x="7404846" y="2851390"/>
              <a:ext cx="2514600" cy="707886"/>
              <a:chOff x="3428997" y="2635588"/>
              <a:chExt cx="2286000" cy="707886"/>
            </a:xfrm>
          </p:grpSpPr>
          <p:sp>
            <p:nvSpPr>
              <p:cNvPr id="3" name="TextBox 2">
                <a:extLst>
                  <a:ext uri="{FF2B5EF4-FFF2-40B4-BE49-F238E27FC236}">
                    <a16:creationId xmlns:a16="http://schemas.microsoft.com/office/drawing/2014/main" id="{054441F3-8DB2-36B6-DCEA-39D82E78034C}"/>
                  </a:ext>
                </a:extLst>
              </p:cNvPr>
              <p:cNvSpPr txBox="1"/>
              <p:nvPr/>
            </p:nvSpPr>
            <p:spPr>
              <a:xfrm>
                <a:off x="3428997" y="2635588"/>
                <a:ext cx="2286000" cy="707886"/>
              </a:xfrm>
              <a:prstGeom prst="rect">
                <a:avLst/>
              </a:prstGeom>
              <a:noFill/>
            </p:spPr>
            <p:txBody>
              <a:bodyPr wrap="square">
                <a:spAutoFit/>
              </a:bodyPr>
              <a:lstStyle/>
              <a:p>
                <a:r>
                  <a:rPr lang="en-US" sz="2000" dirty="0">
                    <a:solidFill>
                      <a:schemeClr val="tx2"/>
                    </a:solidFill>
                  </a:rPr>
                  <a:t>Previously withdrawn service</a:t>
                </a:r>
              </a:p>
            </p:txBody>
          </p:sp>
          <p:cxnSp>
            <p:nvCxnSpPr>
              <p:cNvPr id="14" name="Straight Connector 13">
                <a:extLst>
                  <a:ext uri="{FF2B5EF4-FFF2-40B4-BE49-F238E27FC236}">
                    <a16:creationId xmlns:a16="http://schemas.microsoft.com/office/drawing/2014/main" id="{91B16ED2-ACE5-B7D7-2568-65B724947624}"/>
                  </a:ext>
                </a:extLst>
              </p:cNvPr>
              <p:cNvCxnSpPr>
                <a:cxnSpLocks/>
              </p:cNvCxnSpPr>
              <p:nvPr/>
            </p:nvCxnSpPr>
            <p:spPr>
              <a:xfrm>
                <a:off x="3428997" y="2641808"/>
                <a:ext cx="2286000" cy="0"/>
              </a:xfrm>
              <a:prstGeom prst="line">
                <a:avLst/>
              </a:prstGeom>
              <a:ln w="38100">
                <a:solidFill>
                  <a:srgbClr val="A0B810"/>
                </a:solidFill>
              </a:ln>
            </p:spPr>
            <p:style>
              <a:lnRef idx="1">
                <a:schemeClr val="accent1"/>
              </a:lnRef>
              <a:fillRef idx="0">
                <a:schemeClr val="accent1"/>
              </a:fillRef>
              <a:effectRef idx="0">
                <a:schemeClr val="accent1"/>
              </a:effectRef>
              <a:fontRef idx="minor">
                <a:schemeClr val="tx1"/>
              </a:fontRef>
            </p:style>
          </p:cxnSp>
        </p:grpSp>
      </p:grpSp>
      <p:grpSp>
        <p:nvGrpSpPr>
          <p:cNvPr id="40" name="Group 39">
            <a:extLst>
              <a:ext uri="{FF2B5EF4-FFF2-40B4-BE49-F238E27FC236}">
                <a16:creationId xmlns:a16="http://schemas.microsoft.com/office/drawing/2014/main" id="{B961DA89-7D36-FE08-909A-1187FEDC2FD9}"/>
              </a:ext>
            </a:extLst>
          </p:cNvPr>
          <p:cNvGrpSpPr/>
          <p:nvPr/>
        </p:nvGrpSpPr>
        <p:grpSpPr>
          <a:xfrm>
            <a:off x="609596" y="4249884"/>
            <a:ext cx="9309850" cy="759489"/>
            <a:chOff x="609596" y="4249884"/>
            <a:chExt cx="9309850" cy="759489"/>
          </a:xfrm>
        </p:grpSpPr>
        <p:grpSp>
          <p:nvGrpSpPr>
            <p:cNvPr id="16" name="Group 15">
              <a:extLst>
                <a:ext uri="{FF2B5EF4-FFF2-40B4-BE49-F238E27FC236}">
                  <a16:creationId xmlns:a16="http://schemas.microsoft.com/office/drawing/2014/main" id="{6F7DB159-1093-5884-5533-0B049AEB6E6C}"/>
                </a:ext>
              </a:extLst>
            </p:cNvPr>
            <p:cNvGrpSpPr/>
            <p:nvPr/>
          </p:nvGrpSpPr>
          <p:grpSpPr>
            <a:xfrm>
              <a:off x="609596" y="4249884"/>
              <a:ext cx="2514600" cy="734554"/>
              <a:chOff x="6400796" y="2641808"/>
              <a:chExt cx="2286000" cy="734554"/>
            </a:xfrm>
          </p:grpSpPr>
          <p:sp>
            <p:nvSpPr>
              <p:cNvPr id="17" name="TextBox 16">
                <a:extLst>
                  <a:ext uri="{FF2B5EF4-FFF2-40B4-BE49-F238E27FC236}">
                    <a16:creationId xmlns:a16="http://schemas.microsoft.com/office/drawing/2014/main" id="{E17C12F8-2543-7BCF-2EE3-30F278F9CD03}"/>
                  </a:ext>
                </a:extLst>
              </p:cNvPr>
              <p:cNvSpPr txBox="1"/>
              <p:nvPr/>
            </p:nvSpPr>
            <p:spPr>
              <a:xfrm>
                <a:off x="6400796" y="2668476"/>
                <a:ext cx="2286000" cy="707886"/>
              </a:xfrm>
              <a:prstGeom prst="rect">
                <a:avLst/>
              </a:prstGeom>
              <a:noFill/>
            </p:spPr>
            <p:txBody>
              <a:bodyPr wrap="square">
                <a:spAutoFit/>
              </a:bodyPr>
              <a:lstStyle/>
              <a:p>
                <a:r>
                  <a:rPr lang="en-US" sz="2000" dirty="0">
                    <a:solidFill>
                      <a:schemeClr val="tx2"/>
                    </a:solidFill>
                  </a:rPr>
                  <a:t>Transfer from SCRS to PORS</a:t>
                </a:r>
              </a:p>
            </p:txBody>
          </p:sp>
          <p:cxnSp>
            <p:nvCxnSpPr>
              <p:cNvPr id="18" name="Straight Connector 17">
                <a:extLst>
                  <a:ext uri="{FF2B5EF4-FFF2-40B4-BE49-F238E27FC236}">
                    <a16:creationId xmlns:a16="http://schemas.microsoft.com/office/drawing/2014/main" id="{2076370B-96CD-E621-E374-FAF5A99033CE}"/>
                  </a:ext>
                </a:extLst>
              </p:cNvPr>
              <p:cNvCxnSpPr>
                <a:cxnSpLocks/>
              </p:cNvCxnSpPr>
              <p:nvPr/>
            </p:nvCxnSpPr>
            <p:spPr>
              <a:xfrm>
                <a:off x="6400796" y="2641808"/>
                <a:ext cx="2286000" cy="0"/>
              </a:xfrm>
              <a:prstGeom prst="line">
                <a:avLst/>
              </a:prstGeom>
              <a:ln w="38100">
                <a:solidFill>
                  <a:srgbClr val="A0B810"/>
                </a:solidFill>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7577D108-DFC4-DBAA-4A70-EFA07E37E1BB}"/>
                </a:ext>
              </a:extLst>
            </p:cNvPr>
            <p:cNvGrpSpPr/>
            <p:nvPr/>
          </p:nvGrpSpPr>
          <p:grpSpPr>
            <a:xfrm>
              <a:off x="4007221" y="4249884"/>
              <a:ext cx="2514600" cy="734554"/>
              <a:chOff x="3428997" y="2641808"/>
              <a:chExt cx="2286000" cy="734554"/>
            </a:xfrm>
          </p:grpSpPr>
          <p:sp>
            <p:nvSpPr>
              <p:cNvPr id="20" name="TextBox 19">
                <a:extLst>
                  <a:ext uri="{FF2B5EF4-FFF2-40B4-BE49-F238E27FC236}">
                    <a16:creationId xmlns:a16="http://schemas.microsoft.com/office/drawing/2014/main" id="{D8C6F6D2-2CD1-0DBB-9E87-CC9D27D69625}"/>
                  </a:ext>
                </a:extLst>
              </p:cNvPr>
              <p:cNvSpPr txBox="1"/>
              <p:nvPr/>
            </p:nvSpPr>
            <p:spPr>
              <a:xfrm>
                <a:off x="3428997" y="2668476"/>
                <a:ext cx="2286000" cy="707886"/>
              </a:xfrm>
              <a:prstGeom prst="rect">
                <a:avLst/>
              </a:prstGeom>
              <a:noFill/>
            </p:spPr>
            <p:txBody>
              <a:bodyPr wrap="square">
                <a:spAutoFit/>
              </a:bodyPr>
              <a:lstStyle/>
              <a:p>
                <a:r>
                  <a:rPr lang="en-US" sz="2000" dirty="0">
                    <a:solidFill>
                      <a:schemeClr val="tx2"/>
                    </a:solidFill>
                  </a:rPr>
                  <a:t>Workers’ compensation</a:t>
                </a:r>
              </a:p>
            </p:txBody>
          </p:sp>
          <p:cxnSp>
            <p:nvCxnSpPr>
              <p:cNvPr id="21" name="Straight Connector 20">
                <a:extLst>
                  <a:ext uri="{FF2B5EF4-FFF2-40B4-BE49-F238E27FC236}">
                    <a16:creationId xmlns:a16="http://schemas.microsoft.com/office/drawing/2014/main" id="{69E7ED69-7A2C-49EB-3682-02847D644470}"/>
                  </a:ext>
                </a:extLst>
              </p:cNvPr>
              <p:cNvCxnSpPr>
                <a:cxnSpLocks/>
              </p:cNvCxnSpPr>
              <p:nvPr/>
            </p:nvCxnSpPr>
            <p:spPr>
              <a:xfrm>
                <a:off x="3428997" y="2641808"/>
                <a:ext cx="2286000" cy="0"/>
              </a:xfrm>
              <a:prstGeom prst="line">
                <a:avLst/>
              </a:prstGeom>
              <a:ln w="38100">
                <a:solidFill>
                  <a:srgbClr val="A0B810"/>
                </a:solidFill>
              </a:ln>
            </p:spPr>
            <p:style>
              <a:lnRef idx="1">
                <a:schemeClr val="accent1"/>
              </a:lnRef>
              <a:fillRef idx="0">
                <a:schemeClr val="accent1"/>
              </a:fillRef>
              <a:effectRef idx="0">
                <a:schemeClr val="accent1"/>
              </a:effectRef>
              <a:fontRef idx="minor">
                <a:schemeClr val="tx1"/>
              </a:fontRef>
            </p:style>
          </p:cxnSp>
        </p:grpSp>
        <p:grpSp>
          <p:nvGrpSpPr>
            <p:cNvPr id="37" name="Group 36">
              <a:extLst>
                <a:ext uri="{FF2B5EF4-FFF2-40B4-BE49-F238E27FC236}">
                  <a16:creationId xmlns:a16="http://schemas.microsoft.com/office/drawing/2014/main" id="{E32BC1A8-F318-6282-454A-A264DDF9FDED}"/>
                </a:ext>
              </a:extLst>
            </p:cNvPr>
            <p:cNvGrpSpPr/>
            <p:nvPr/>
          </p:nvGrpSpPr>
          <p:grpSpPr>
            <a:xfrm>
              <a:off x="7404846" y="4278617"/>
              <a:ext cx="2514600" cy="730756"/>
              <a:chOff x="3428997" y="2641808"/>
              <a:chExt cx="2286000" cy="730756"/>
            </a:xfrm>
          </p:grpSpPr>
          <p:sp>
            <p:nvSpPr>
              <p:cNvPr id="38" name="TextBox 37">
                <a:extLst>
                  <a:ext uri="{FF2B5EF4-FFF2-40B4-BE49-F238E27FC236}">
                    <a16:creationId xmlns:a16="http://schemas.microsoft.com/office/drawing/2014/main" id="{3B709903-4B0A-9073-B1F3-A7B70E24A13D}"/>
                  </a:ext>
                </a:extLst>
              </p:cNvPr>
              <p:cNvSpPr txBox="1"/>
              <p:nvPr/>
            </p:nvSpPr>
            <p:spPr>
              <a:xfrm>
                <a:off x="3428997" y="2668476"/>
                <a:ext cx="2286000" cy="704088"/>
              </a:xfrm>
              <a:prstGeom prst="rect">
                <a:avLst/>
              </a:prstGeom>
              <a:noFill/>
            </p:spPr>
            <p:txBody>
              <a:bodyPr wrap="square">
                <a:spAutoFit/>
              </a:bodyPr>
              <a:lstStyle/>
              <a:p>
                <a:r>
                  <a:rPr lang="en-US" sz="2000" dirty="0">
                    <a:solidFill>
                      <a:schemeClr val="tx2"/>
                    </a:solidFill>
                  </a:rPr>
                  <a:t>Non-qualified service (up to five years)</a:t>
                </a:r>
              </a:p>
            </p:txBody>
          </p:sp>
          <p:cxnSp>
            <p:nvCxnSpPr>
              <p:cNvPr id="39" name="Straight Connector 38">
                <a:extLst>
                  <a:ext uri="{FF2B5EF4-FFF2-40B4-BE49-F238E27FC236}">
                    <a16:creationId xmlns:a16="http://schemas.microsoft.com/office/drawing/2014/main" id="{6C487880-EACD-51F1-4DE9-10734433C06A}"/>
                  </a:ext>
                </a:extLst>
              </p:cNvPr>
              <p:cNvCxnSpPr>
                <a:cxnSpLocks/>
              </p:cNvCxnSpPr>
              <p:nvPr/>
            </p:nvCxnSpPr>
            <p:spPr>
              <a:xfrm>
                <a:off x="3428997" y="2641808"/>
                <a:ext cx="2286000" cy="0"/>
              </a:xfrm>
              <a:prstGeom prst="line">
                <a:avLst/>
              </a:prstGeom>
              <a:ln w="38100">
                <a:solidFill>
                  <a:srgbClr val="A0B810"/>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657495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019348" y="6301044"/>
            <a:ext cx="1072896" cy="457200"/>
          </a:xfrm>
        </p:spPr>
        <p:txBody>
          <a:bodyPr/>
          <a:lstStyle/>
          <a:p>
            <a:fld id="{28024367-D536-4F59-B2ED-0E7825EDA9AF}" type="slidenum">
              <a:rPr lang="en-US" smtClean="0"/>
              <a:pPr/>
              <a:t>4</a:t>
            </a:fld>
            <a:endParaRPr lang="en-US" dirty="0"/>
          </a:p>
        </p:txBody>
      </p:sp>
    </p:spTree>
    <p:custDataLst>
      <p:tags r:id="rId1"/>
    </p:custDataLst>
    <p:extLst>
      <p:ext uri="{BB962C8B-B14F-4D97-AF65-F5344CB8AC3E}">
        <p14:creationId xmlns:p14="http://schemas.microsoft.com/office/powerpoint/2010/main" val="36693566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bb093f1c-b0d3-441d-8858-b0f90dcda6d5"/>
  <p:tag name="ARTICULATE_PRESENTATION_ID" val="2302"/>
  <p:tag name="ARTICULATE_REFERENCE_COUNT" val="0"/>
  <p:tag name="ARTICULATE_PLAYER_GLOSSARY_XML" val="&lt;?xml version=&quot;1.0&quot; encoding=&quot;utf-16&quot;?&gt;&lt;glossary xmlns:xsi=&quot;http://www.w3.org/2001/XMLSchema-instance&quot; xmlns:xsd=&quot;http://www.w3.org/2001/XMLSchema&quot;&gt;&lt;terms /&gt;&lt;/glossary&gt;"/>
  <p:tag name="ARTICULATE_PRESENTER_VERSION" val="8"/>
  <p:tag name="ARTICULATE_DESIGN_ID_2_OFFICE THEME" val="5XK1m1icHqJ"/>
  <p:tag name="ARTICULATE_SLIDE_COUNT" val="60"/>
  <p:tag name="TAG_BACKING_FORM_KEY" val="4851786-c:\users\rgeorr\desktop\5-31-23 clean up\onboarding presentations 3-10-23\peba overview_with vocals 3-13-23 for heather.pptx"/>
  <p:tag name="ARTICULATE_USED_PAGE_SIZE" val="1"/>
  <p:tag name="ARTICULATE_USED_PAGE_ORIENTATION" val="1"/>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UDIO_ID" val="256"/>
  <p:tag name="ARTICULATE_AUDIO_RECORDED" val="1"/>
  <p:tag name="ELAPSEDTIME" val="26.7"/>
  <p:tag name="ARTICULATE_NAV_LEVEL" val="1"/>
  <p:tag name="ARTICULATE_SLIDE_PRESENTER_GUID" val="6ca15952-0b11-4a52-8c66-e648cf39c781"/>
  <p:tag name="ARTICULATE_SLIDE_PAUSE" val="0"/>
  <p:tag name="ARTICULATE_LOCK_SLIDE" val="0"/>
  <p:tag name="ARTICULATE_HIDE_SLIDE" val="0"/>
  <p:tag name="ARTICULATE_PLAYER_CONTROL_PREVIOUS" val="True"/>
  <p:tag name="ARTICULATE_PLAYER_CONTROL_NEXT" val="True"/>
  <p:tag name="ARTICULATE_SLIDE_THUMBNAIL_REFRESH" val="1"/>
  <p:tag name="ARTICULATE_USED_LAYOUT" val="1"/>
</p:tagLst>
</file>

<file path=ppt/tags/tag3.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4.xml><?xml version="1.0" encoding="utf-8"?>
<p:tagLst xmlns:a="http://schemas.openxmlformats.org/drawingml/2006/main" xmlns:r="http://schemas.openxmlformats.org/officeDocument/2006/relationships" xmlns:p="http://schemas.openxmlformats.org/presentationml/2006/main">
  <p:tag name="AUDIO_ID" val="263"/>
  <p:tag name="ARTICULATE_TITLE_TAG" val="Disclaimer"/>
  <p:tag name="ARTICULATE_NAV_LEVEL" val="1"/>
  <p:tag name="ARTICULATE_SLIDE_PRESENTER_GUID" val="6ca15952-0b11-4a52-8c66-e648cf39c781"/>
  <p:tag name="ARTICULATE_SLIDE_PAUSE" val="0"/>
  <p:tag name="ARTICULATE_LOCK_SLIDE" val="0"/>
  <p:tag name="ARTICULATE_HIDE_SLIDE" val="0"/>
  <p:tag name="ARTICULATE_PLAYER_CONTROL_PREVIOUS" val="True"/>
  <p:tag name="ARTICULATE_PLAYER_CONTROL_NEXT" val="True"/>
  <p:tag name="ARTICULATE_USED_LAYOUT" val="9"/>
</p:tagLst>
</file>

<file path=ppt/theme/theme1.xml><?xml version="1.0" encoding="utf-8"?>
<a:theme xmlns:a="http://schemas.openxmlformats.org/drawingml/2006/main" name="2_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35C8AF8-EA95-4116-89A6-556DDAF75D2D}" vid="{CAB7C80F-02D0-4CE3-8F43-EB73110B52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Presentation Template</Template>
  <TotalTime>23660</TotalTime>
  <Words>210</Words>
  <Application>Microsoft Office PowerPoint</Application>
  <PresentationFormat>Widescreen</PresentationFormat>
  <Paragraphs>35</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Times New Roman</vt:lpstr>
      <vt:lpstr>Tw Cen MT Condensed</vt:lpstr>
      <vt:lpstr>2_Office Theme</vt:lpstr>
      <vt:lpstr>Purchasing service</vt:lpstr>
      <vt:lpstr>Purchasing service credit</vt:lpstr>
      <vt:lpstr>Service types</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H. Young</dc:creator>
  <cp:lastModifiedBy>Heather H. Young</cp:lastModifiedBy>
  <cp:revision>522</cp:revision>
  <cp:lastPrinted>2020-01-10T14:41:31Z</cp:lastPrinted>
  <dcterms:created xsi:type="dcterms:W3CDTF">2019-11-01T12:34:11Z</dcterms:created>
  <dcterms:modified xsi:type="dcterms:W3CDTF">2024-06-07T15:22:19Z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PEBA onboarding_FINAL_11082019</vt:lpwstr>
  </property>
  <property fmtid="{D5CDD505-2E9C-101B-9397-08002B2CF9AE}" pid="3" name="ArticulateProjectVersion">
    <vt:lpwstr>7</vt:lpwstr>
  </property>
  <property fmtid="{D5CDD505-2E9C-101B-9397-08002B2CF9AE}" pid="4" name="ArticulateUseProject">
    <vt:lpwstr>1</vt:lpwstr>
  </property>
  <property fmtid="{D5CDD505-2E9C-101B-9397-08002B2CF9AE}" pid="5" name="ArticulateGUID">
    <vt:lpwstr>94A8F04D-4FB2-45C8-8BE3-4D7F6EEE439A</vt:lpwstr>
  </property>
  <property fmtid="{D5CDD505-2E9C-101B-9397-08002B2CF9AE}" pid="6" name="ArticulateProjectFull">
    <vt:lpwstr>C:\Users\rgeorr\Desktop\PEBA Overview_with vocals 8-23-23 for Heather.ppta</vt:lpwstr>
  </property>
</Properties>
</file>