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8"/>
  </p:notesMasterIdLst>
  <p:handoutMasterIdLst>
    <p:handoutMasterId r:id="rId9"/>
  </p:handoutMasterIdLst>
  <p:sldIdLst>
    <p:sldId id="256" r:id="rId2"/>
    <p:sldId id="466" r:id="rId3"/>
    <p:sldId id="430" r:id="rId4"/>
    <p:sldId id="458" r:id="rId5"/>
    <p:sldId id="457" r:id="rId6"/>
    <p:sldId id="263" r:id="rId7"/>
  </p:sldIdLst>
  <p:sldSz cx="12192000" cy="6858000"/>
  <p:notesSz cx="7023100" cy="93091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4125" autoAdjust="0"/>
  </p:normalViewPr>
  <p:slideViewPr>
    <p:cSldViewPr snapToGrid="0">
      <p:cViewPr varScale="1">
        <p:scale>
          <a:sx n="81" d="100"/>
          <a:sy n="81" d="100"/>
        </p:scale>
        <p:origin x="720" y="53"/>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11/5/2024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11/5/2024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6</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hyperlink" Target="https://peba.sc.gov/sites/default/files/2025_ibg.pdf" TargetMode="Externa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hyperlink" Target="https://peba.sc.gov/forms" TargetMode="External"/><Relationship Id="rId2" Type="http://schemas.openxmlformats.org/officeDocument/2006/relationships/hyperlink" Target="peba.sc.gov/publications" TargetMode="External"/><Relationship Id="rId1" Type="http://schemas.openxmlformats.org/officeDocument/2006/relationships/slideLayout" Target="../slideLayouts/slideLayout7.xml"/><Relationship Id="rId5" Type="http://schemas.openxmlformats.org/officeDocument/2006/relationships/hyperlink" Target="https://peba.sc.gov/publications" TargetMode="External"/><Relationship Id="rId4" Type="http://schemas.openxmlformats.org/officeDocument/2006/relationships/hyperlink" Target="https://peba.sc.gov/nyb"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peba.sc.gov/sites/default/files/set_up_mybenefits.pdf" TargetMode="External"/><Relationship Id="rId2" Type="http://schemas.openxmlformats.org/officeDocument/2006/relationships/hyperlink" Target="mybenefits.sc.gov" TargetMode="Externa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hyperlink" Target="https://www.peba.sc.gov/sites/default/files/paying_retiree_premiums.pdf"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Resources</a:t>
            </a:r>
          </a:p>
        </p:txBody>
      </p:sp>
      <p:sp>
        <p:nvSpPr>
          <p:cNvPr id="3" name="Subtitle 2"/>
          <p:cNvSpPr>
            <a:spLocks noGrp="1"/>
          </p:cNvSpPr>
          <p:nvPr>
            <p:ph type="subTitle" idx="1"/>
          </p:nvPr>
        </p:nvSpPr>
        <p:spPr/>
        <p:txBody>
          <a:bodyPr/>
          <a:lstStyle/>
          <a:p>
            <a:r>
              <a:rPr lang="en-US" dirty="0"/>
              <a:t>Get Set for Retirement</a:t>
            </a:r>
          </a:p>
          <a:p>
            <a:r>
              <a:rPr lang="en-US" dirty="0"/>
              <a:t>Preretirement</a:t>
            </a:r>
          </a:p>
          <a:p>
            <a:r>
              <a:rPr lang="en-US" dirty="0"/>
              <a:t>Fiscal year 2025</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09A7709-9045-A327-E01D-673EDA9CD93E}"/>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A155325-6B47-1A07-9ACE-BA94D22125DC}"/>
              </a:ext>
            </a:extLst>
          </p:cNvPr>
          <p:cNvSpPr>
            <a:spLocks noGrp="1"/>
          </p:cNvSpPr>
          <p:nvPr>
            <p:ph sz="half" idx="1"/>
          </p:nvPr>
        </p:nvSpPr>
        <p:spPr>
          <a:xfrm>
            <a:off x="609600" y="1601044"/>
            <a:ext cx="3338945" cy="4690027"/>
          </a:xfrm>
        </p:spPr>
        <p:txBody>
          <a:bodyPr/>
          <a:lstStyle/>
          <a:p>
            <a:r>
              <a:rPr lang="en-US"/>
              <a:t>This presentation is not a comprehensive description of the insurance benefits offered by PEBA.</a:t>
            </a:r>
          </a:p>
          <a:p>
            <a:r>
              <a:rPr lang="en-US"/>
              <a:t>For more information, and before you make enrollment decisions, review the </a:t>
            </a:r>
            <a:r>
              <a:rPr lang="en-US" i="1">
                <a:hlinkClick r:id="rId2"/>
              </a:rPr>
              <a:t>Insurance Benefits Guide</a:t>
            </a:r>
            <a:r>
              <a:rPr lang="en-US"/>
              <a:t>.</a:t>
            </a:r>
          </a:p>
          <a:p>
            <a:endParaRPr lang="en-US" dirty="0"/>
          </a:p>
        </p:txBody>
      </p:sp>
      <p:sp>
        <p:nvSpPr>
          <p:cNvPr id="5" name="Title 4">
            <a:extLst>
              <a:ext uri="{FF2B5EF4-FFF2-40B4-BE49-F238E27FC236}">
                <a16:creationId xmlns:a16="http://schemas.microsoft.com/office/drawing/2014/main" id="{AC2B031B-D6BC-64D6-618B-B76B33067342}"/>
              </a:ext>
            </a:extLst>
          </p:cNvPr>
          <p:cNvSpPr>
            <a:spLocks noGrp="1"/>
          </p:cNvSpPr>
          <p:nvPr>
            <p:ph type="title"/>
          </p:nvPr>
        </p:nvSpPr>
        <p:spPr>
          <a:xfrm>
            <a:off x="609599" y="228600"/>
            <a:ext cx="5181601" cy="1049898"/>
          </a:xfrm>
        </p:spPr>
        <p:txBody>
          <a:bodyPr/>
          <a:lstStyle/>
          <a:p>
            <a:r>
              <a:rPr lang="en-US"/>
              <a:t>Important information</a:t>
            </a:r>
            <a:endParaRPr lang="en-US" dirty="0"/>
          </a:p>
        </p:txBody>
      </p:sp>
    </p:spTree>
    <p:extLst>
      <p:ext uri="{BB962C8B-B14F-4D97-AF65-F5344CB8AC3E}">
        <p14:creationId xmlns:p14="http://schemas.microsoft.com/office/powerpoint/2010/main" val="222705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Content Placeholder 2">
            <a:extLst>
              <a:ext uri="{FF2B5EF4-FFF2-40B4-BE49-F238E27FC236}">
                <a16:creationId xmlns:a16="http://schemas.microsoft.com/office/drawing/2014/main" id="{4BB67B1A-48E9-476F-A52A-FBAF900384E5}"/>
              </a:ext>
            </a:extLst>
          </p:cNvPr>
          <p:cNvSpPr>
            <a:spLocks noGrp="1" noChangeArrowheads="1"/>
          </p:cNvSpPr>
          <p:nvPr>
            <p:ph sz="half" idx="1"/>
          </p:nvPr>
        </p:nvSpPr>
        <p:spPr/>
        <p:txBody>
          <a:bodyPr>
            <a:normAutofit/>
          </a:bodyPr>
          <a:lstStyle/>
          <a:p>
            <a:r>
              <a:rPr lang="en-US" i="1" dirty="0">
                <a:hlinkClick r:id="rId2" action="ppaction://hlinkfile">
                  <a:extLst>
                    <a:ext uri="{A12FA001-AC4F-418D-AE19-62706E023703}">
                      <ahyp:hlinkClr xmlns:ahyp="http://schemas.microsoft.com/office/drawing/2018/hyperlinkcolor" val="tx"/>
                    </a:ext>
                  </a:extLst>
                </a:hlinkClick>
              </a:rPr>
              <a:t>Insurance Benefits Guide</a:t>
            </a:r>
            <a:br>
              <a:rPr lang="en-US" i="1" dirty="0"/>
            </a:br>
            <a:r>
              <a:rPr lang="en-US" dirty="0"/>
              <a:t>A detailed overview of insurance benefits that includes descriptions of benefits and contact information.</a:t>
            </a:r>
          </a:p>
          <a:p>
            <a:r>
              <a:rPr lang="en-US" i="1" dirty="0">
                <a:hlinkClick r:id="rId3">
                  <a:extLst>
                    <a:ext uri="{A12FA001-AC4F-418D-AE19-62706E023703}">
                      <ahyp:hlinkClr xmlns:ahyp="http://schemas.microsoft.com/office/drawing/2018/hyperlinkcolor" val="tx"/>
                    </a:ext>
                  </a:extLst>
                </a:hlinkClick>
              </a:rPr>
              <a:t>Retiree Packet</a:t>
            </a:r>
            <a:br>
              <a:rPr lang="en-US" dirty="0"/>
            </a:br>
            <a:r>
              <a:rPr lang="en-US" dirty="0"/>
              <a:t>A comprehensive packet of helpful information for members planning to retire.</a:t>
            </a:r>
          </a:p>
          <a:p>
            <a:endParaRPr lang="en-US" dirty="0"/>
          </a:p>
        </p:txBody>
      </p:sp>
      <p:sp>
        <p:nvSpPr>
          <p:cNvPr id="14" name="Content Placeholder 13">
            <a:extLst>
              <a:ext uri="{FF2B5EF4-FFF2-40B4-BE49-F238E27FC236}">
                <a16:creationId xmlns:a16="http://schemas.microsoft.com/office/drawing/2014/main" id="{59F20F0F-6A33-010F-319E-91F1F9A3823C}"/>
              </a:ext>
            </a:extLst>
          </p:cNvPr>
          <p:cNvSpPr>
            <a:spLocks noGrp="1"/>
          </p:cNvSpPr>
          <p:nvPr>
            <p:ph sz="half" idx="2"/>
          </p:nvPr>
        </p:nvSpPr>
        <p:spPr/>
        <p:txBody>
          <a:bodyPr/>
          <a:lstStyle/>
          <a:p>
            <a:r>
              <a:rPr lang="en-US" i="1" dirty="0">
                <a:hlinkClick r:id="rId2" action="ppaction://hlinkfile"/>
              </a:rPr>
              <a:t>Insurance Coverage for the Medicare-eligible Member </a:t>
            </a:r>
            <a:r>
              <a:rPr lang="en-US" dirty="0">
                <a:hlinkClick r:id="rId2" action="ppaction://hlinkfile"/>
              </a:rPr>
              <a:t>handbook</a:t>
            </a:r>
            <a:br>
              <a:rPr lang="en-US" dirty="0"/>
            </a:br>
            <a:r>
              <a:rPr lang="en-US" dirty="0"/>
              <a:t>A detailed overview of insurance benefits for Medicare-eligible members.</a:t>
            </a:r>
          </a:p>
          <a:p>
            <a:r>
              <a:rPr lang="en-US" i="1" dirty="0">
                <a:hlinkClick r:id="rId4"/>
              </a:rPr>
              <a:t>Navigating Your Benefits</a:t>
            </a:r>
            <a:br>
              <a:rPr lang="en-US" i="1" dirty="0"/>
            </a:br>
            <a:r>
              <a:rPr lang="en-US" dirty="0"/>
              <a:t>Simple explanations of insurance and retirement benefits.</a:t>
            </a:r>
          </a:p>
          <a:p>
            <a:r>
              <a:rPr lang="en-US" dirty="0">
                <a:hlinkClick r:id="rId5"/>
              </a:rPr>
              <a:t>Life event checklists</a:t>
            </a:r>
            <a:br>
              <a:rPr lang="en-US" dirty="0"/>
            </a:br>
            <a:r>
              <a:rPr lang="en-US" dirty="0"/>
              <a:t>Materials to assist you during major life events such as marriage or retirement. </a:t>
            </a:r>
          </a:p>
        </p:txBody>
      </p:sp>
      <p:sp>
        <p:nvSpPr>
          <p:cNvPr id="48130" name="Title 1">
            <a:extLst>
              <a:ext uri="{FF2B5EF4-FFF2-40B4-BE49-F238E27FC236}">
                <a16:creationId xmlns:a16="http://schemas.microsoft.com/office/drawing/2014/main" id="{606C1074-2FAE-4827-ACC3-9914C7B141B9}"/>
              </a:ext>
            </a:extLst>
          </p:cNvPr>
          <p:cNvSpPr>
            <a:spLocks noGrp="1" noChangeArrowheads="1"/>
          </p:cNvSpPr>
          <p:nvPr>
            <p:ph type="title"/>
          </p:nvPr>
        </p:nvSpPr>
        <p:spPr/>
        <p:txBody>
          <a:bodyPr/>
          <a:lstStyle/>
          <a:p>
            <a:r>
              <a:rPr lang="en-US" altLang="en-US" dirty="0"/>
              <a:t>PEBA website, peba.sc.gov</a:t>
            </a:r>
          </a:p>
        </p:txBody>
      </p:sp>
      <p:sp>
        <p:nvSpPr>
          <p:cNvPr id="48132" name="Slide Number Placeholder 3">
            <a:extLst>
              <a:ext uri="{FF2B5EF4-FFF2-40B4-BE49-F238E27FC236}">
                <a16:creationId xmlns:a16="http://schemas.microsoft.com/office/drawing/2014/main" id="{B6FA730B-CF4B-47E1-9B0D-0237EEAC01B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fld id="{1BD61B08-67AC-48EB-BE29-A3D0FABE24CA}" type="slidenum">
              <a:rPr lang="en-US" smtClean="0"/>
              <a:pPr/>
              <a:t>3</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2000" advTm="40955"/>
    </mc:Choice>
    <mc:Fallback xmlns="">
      <p:transition spd="slow" advTm="40955"/>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1564D2C-C080-8D47-7A9C-ABF43A438B72}"/>
              </a:ext>
            </a:extLst>
          </p:cNvPr>
          <p:cNvSpPr>
            <a:spLocks noGrp="1"/>
          </p:cNvSpPr>
          <p:nvPr>
            <p:ph sz="half" idx="1"/>
          </p:nvPr>
        </p:nvSpPr>
        <p:spPr/>
        <p:txBody>
          <a:bodyPr>
            <a:normAutofit/>
          </a:bodyPr>
          <a:lstStyle/>
          <a:p>
            <a:r>
              <a:rPr lang="en-US" dirty="0"/>
              <a:t>Register and log in at </a:t>
            </a:r>
            <a:r>
              <a:rPr lang="en-US" dirty="0">
                <a:hlinkClick r:id="rId2" action="ppaction://hlinkfile"/>
              </a:rPr>
              <a:t>mybenefits.sc.gov</a:t>
            </a:r>
            <a:r>
              <a:rPr lang="en-US" dirty="0"/>
              <a:t>.</a:t>
            </a:r>
          </a:p>
          <a:p>
            <a:r>
              <a:rPr lang="en-US" dirty="0"/>
              <a:t>Refer to </a:t>
            </a:r>
            <a:r>
              <a:rPr lang="en-US" i="1" dirty="0">
                <a:hlinkClick r:id="rId3"/>
              </a:rPr>
              <a:t>Setting up a New MyBenefits Account </a:t>
            </a:r>
            <a:r>
              <a:rPr lang="en-US" dirty="0"/>
              <a:t>flyer. </a:t>
            </a:r>
          </a:p>
          <a:p>
            <a:r>
              <a:rPr lang="en-US" altLang="en-US" dirty="0"/>
              <a:t>Accessible online 24/7.</a:t>
            </a:r>
          </a:p>
          <a:p>
            <a:pPr lvl="1"/>
            <a:r>
              <a:rPr lang="en-US" altLang="en-US" dirty="0"/>
              <a:t>Review benefits statement;</a:t>
            </a:r>
          </a:p>
          <a:p>
            <a:pPr lvl="1"/>
            <a:r>
              <a:rPr lang="en-US" altLang="en-US" dirty="0"/>
              <a:t>Change contact information;</a:t>
            </a:r>
          </a:p>
          <a:p>
            <a:pPr lvl="1"/>
            <a:r>
              <a:rPr lang="en-US" altLang="en-US" dirty="0"/>
              <a:t>Make changes during open enrollment; and</a:t>
            </a:r>
          </a:p>
          <a:p>
            <a:pPr lvl="1"/>
            <a:r>
              <a:rPr lang="en-US" altLang="en-US" dirty="0"/>
              <a:t>Upload supporting documentation.</a:t>
            </a:r>
            <a:endParaRPr lang="en-US" dirty="0"/>
          </a:p>
        </p:txBody>
      </p:sp>
      <p:sp>
        <p:nvSpPr>
          <p:cNvPr id="3" name="Title 2">
            <a:extLst>
              <a:ext uri="{FF2B5EF4-FFF2-40B4-BE49-F238E27FC236}">
                <a16:creationId xmlns:a16="http://schemas.microsoft.com/office/drawing/2014/main" id="{85292352-2815-27EF-09D5-53245B846CCC}"/>
              </a:ext>
            </a:extLst>
          </p:cNvPr>
          <p:cNvSpPr>
            <a:spLocks noGrp="1"/>
          </p:cNvSpPr>
          <p:nvPr>
            <p:ph type="title"/>
          </p:nvPr>
        </p:nvSpPr>
        <p:spPr/>
        <p:txBody>
          <a:bodyPr/>
          <a:lstStyle/>
          <a:p>
            <a:r>
              <a:rPr lang="en-US"/>
              <a:t>MyBenefits</a:t>
            </a:r>
            <a:endParaRPr lang="en-US" dirty="0"/>
          </a:p>
        </p:txBody>
      </p:sp>
      <p:sp>
        <p:nvSpPr>
          <p:cNvPr id="4" name="Slide Number Placeholder 3">
            <a:extLst>
              <a:ext uri="{FF2B5EF4-FFF2-40B4-BE49-F238E27FC236}">
                <a16:creationId xmlns:a16="http://schemas.microsoft.com/office/drawing/2014/main" id="{F63F3106-443F-4627-7345-1836BC9B5305}"/>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1540073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3C01D-A9F7-4670-C629-5A440593766D}"/>
              </a:ext>
            </a:extLst>
          </p:cNvPr>
          <p:cNvSpPr>
            <a:spLocks noGrp="1"/>
          </p:cNvSpPr>
          <p:nvPr>
            <p:ph type="title"/>
          </p:nvPr>
        </p:nvSpPr>
        <p:spPr/>
        <p:txBody>
          <a:bodyPr/>
          <a:lstStyle/>
          <a:p>
            <a:r>
              <a:rPr lang="en-US" dirty="0"/>
              <a:t>Your benefits office in retirement</a:t>
            </a:r>
          </a:p>
        </p:txBody>
      </p:sp>
      <p:sp>
        <p:nvSpPr>
          <p:cNvPr id="7" name="Content Placeholder 2">
            <a:extLst>
              <a:ext uri="{FF2B5EF4-FFF2-40B4-BE49-F238E27FC236}">
                <a16:creationId xmlns:a16="http://schemas.microsoft.com/office/drawing/2014/main" id="{3FF22BAF-E2F4-A2B9-45C3-FC6FCEA3FFF8}"/>
              </a:ext>
            </a:extLst>
          </p:cNvPr>
          <p:cNvSpPr>
            <a:spLocks noGrp="1" noChangeArrowheads="1"/>
          </p:cNvSpPr>
          <p:nvPr>
            <p:ph idx="1"/>
          </p:nvPr>
        </p:nvSpPr>
        <p:spPr/>
        <p:txBody>
          <a:bodyPr>
            <a:normAutofit/>
          </a:bodyPr>
          <a:lstStyle/>
          <a:p>
            <a:r>
              <a:rPr lang="en-US" dirty="0"/>
              <a:t>Retirees of state agencies, public higher education institutions, public school districts and charter schools that participate in both insurance and retirement:</a:t>
            </a:r>
          </a:p>
          <a:p>
            <a:pPr lvl="1"/>
            <a:r>
              <a:rPr lang="en-US" dirty="0"/>
              <a:t>PEBA will be your benefits administrator.</a:t>
            </a:r>
          </a:p>
          <a:p>
            <a:pPr lvl="1"/>
            <a:r>
              <a:rPr lang="en-US" dirty="0"/>
              <a:t>Premiums may be deducted from your retirement check.</a:t>
            </a:r>
          </a:p>
          <a:p>
            <a:r>
              <a:rPr lang="en-US" dirty="0"/>
              <a:t>Retirees of optional employers and charter schools that participate in insurance only:</a:t>
            </a:r>
          </a:p>
          <a:p>
            <a:pPr lvl="1"/>
            <a:r>
              <a:rPr lang="en-US" dirty="0"/>
              <a:t>Your former employer will remain your benefits administrator. </a:t>
            </a:r>
          </a:p>
          <a:p>
            <a:pPr lvl="1"/>
            <a:r>
              <a:rPr lang="en-US" dirty="0"/>
              <a:t>You will pay premiums through your former employer.</a:t>
            </a:r>
          </a:p>
          <a:p>
            <a:pPr lvl="1"/>
            <a:r>
              <a:rPr lang="en-US" dirty="0"/>
              <a:t>Your premiums may vary from those in PEBA publications. Contact your benefits administrator for your premiums. </a:t>
            </a:r>
          </a:p>
          <a:p>
            <a:r>
              <a:rPr lang="en-US" dirty="0"/>
              <a:t>View the </a:t>
            </a:r>
            <a:r>
              <a:rPr lang="en-US" i="1" dirty="0">
                <a:hlinkClick r:id="rId2"/>
              </a:rPr>
              <a:t>Paying Retiree Group Insurance Premiums</a:t>
            </a:r>
            <a:r>
              <a:rPr lang="en-US" dirty="0"/>
              <a:t> flyer. </a:t>
            </a:r>
          </a:p>
        </p:txBody>
      </p:sp>
      <p:sp>
        <p:nvSpPr>
          <p:cNvPr id="3" name="Slide Number Placeholder 2">
            <a:extLst>
              <a:ext uri="{FF2B5EF4-FFF2-40B4-BE49-F238E27FC236}">
                <a16:creationId xmlns:a16="http://schemas.microsoft.com/office/drawing/2014/main" id="{6AF31550-BE60-2443-1B47-52BC95799196}"/>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1936386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6</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23729</TotalTime>
  <Words>289</Words>
  <Application>Microsoft Office PowerPoint</Application>
  <PresentationFormat>Widescreen</PresentationFormat>
  <Paragraphs>38</Paragraphs>
  <Slides>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Tw Cen MT Condensed</vt:lpstr>
      <vt:lpstr>2_Office Theme</vt:lpstr>
      <vt:lpstr>Resources</vt:lpstr>
      <vt:lpstr>Important information</vt:lpstr>
      <vt:lpstr>PEBA website, peba.sc.gov</vt:lpstr>
      <vt:lpstr>MyBenefits</vt:lpstr>
      <vt:lpstr>Your benefits office in retirement</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524</cp:revision>
  <cp:lastPrinted>2020-01-10T14:41:31Z</cp:lastPrinted>
  <dcterms:created xsi:type="dcterms:W3CDTF">2019-11-01T12:34:11Z</dcterms:created>
  <dcterms:modified xsi:type="dcterms:W3CDTF">2024-11-05T15:02:05Z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