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66" r:id="rId3"/>
    <p:sldId id="461" r:id="rId4"/>
    <p:sldId id="465" r:id="rId5"/>
    <p:sldId id="464" r:id="rId6"/>
    <p:sldId id="467" r:id="rId7"/>
    <p:sldId id="434" r:id="rId8"/>
    <p:sldId id="263"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81" d="100"/>
          <a:sy n="81" d="100"/>
        </p:scale>
        <p:origin x="720" y="53"/>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10/31/2024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10/31/2024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sites/default/files/tobacco_use.pdf" TargetMode="External"/><Relationship Id="rId2" Type="http://schemas.openxmlformats.org/officeDocument/2006/relationships/hyperlink" Target="https://peba.sc.gov/sites/default/files/retiree_noe.pdf"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www.peba.sc.gov/sites/default/files/supporting_docs_2024.pdf"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mybenefits.sc.gov/"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Retiree enrollment and eligible dependents</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0BF82C-B0C0-AC86-F13D-0937A1CAC44F}"/>
              </a:ext>
            </a:extLst>
          </p:cNvPr>
          <p:cNvSpPr>
            <a:spLocks noGrp="1"/>
          </p:cNvSpPr>
          <p:nvPr>
            <p:ph sz="half" idx="1"/>
          </p:nvPr>
        </p:nvSpPr>
        <p:spPr/>
        <p:txBody>
          <a:bodyPr>
            <a:normAutofit/>
          </a:bodyPr>
          <a:lstStyle/>
          <a:p>
            <a:pPr lvl="0"/>
            <a:r>
              <a:rPr lang="en-US" dirty="0"/>
              <a:t>If PEBA determines you are eligible for retiree insurance, you must submit the following within 31 days of retirement to enroll in retiree coverage:</a:t>
            </a:r>
            <a:r>
              <a:rPr lang="en-US" baseline="30000" dirty="0"/>
              <a:t>1</a:t>
            </a:r>
            <a:r>
              <a:rPr lang="en-US" dirty="0"/>
              <a:t> </a:t>
            </a:r>
          </a:p>
          <a:p>
            <a:pPr lvl="1"/>
            <a:r>
              <a:rPr lang="en-US" i="1" dirty="0">
                <a:hlinkClick r:id="rId2"/>
              </a:rPr>
              <a:t>Retiree Notice of Election</a:t>
            </a:r>
            <a:r>
              <a:rPr lang="en-US" dirty="0"/>
              <a:t>; and</a:t>
            </a:r>
          </a:p>
          <a:p>
            <a:pPr lvl="1"/>
            <a:r>
              <a:rPr lang="en-US" i="1" dirty="0">
                <a:hlinkClick r:id="rId3"/>
              </a:rPr>
              <a:t>Certification Regarding Tobacco or E-cigarette Use</a:t>
            </a:r>
            <a:r>
              <a:rPr lang="en-US" dirty="0"/>
              <a:t>.</a:t>
            </a:r>
          </a:p>
          <a:p>
            <a:endParaRPr lang="en-US" dirty="0"/>
          </a:p>
        </p:txBody>
      </p:sp>
      <p:sp>
        <p:nvSpPr>
          <p:cNvPr id="4" name="Title 3">
            <a:extLst>
              <a:ext uri="{FF2B5EF4-FFF2-40B4-BE49-F238E27FC236}">
                <a16:creationId xmlns:a16="http://schemas.microsoft.com/office/drawing/2014/main" id="{55F7AFC7-9DBC-C9D7-EC0C-F040A7285B89}"/>
              </a:ext>
            </a:extLst>
          </p:cNvPr>
          <p:cNvSpPr>
            <a:spLocks noGrp="1"/>
          </p:cNvSpPr>
          <p:nvPr>
            <p:ph type="title"/>
          </p:nvPr>
        </p:nvSpPr>
        <p:spPr/>
        <p:txBody>
          <a:bodyPr/>
          <a:lstStyle/>
          <a:p>
            <a:r>
              <a:rPr lang="en-US" dirty="0"/>
              <a:t>Determining eligibility and enrolling</a:t>
            </a:r>
          </a:p>
        </p:txBody>
      </p:sp>
      <p:sp>
        <p:nvSpPr>
          <p:cNvPr id="5" name="Slide Number Placeholder 4">
            <a:extLst>
              <a:ext uri="{FF2B5EF4-FFF2-40B4-BE49-F238E27FC236}">
                <a16:creationId xmlns:a16="http://schemas.microsoft.com/office/drawing/2014/main" id="{E8070306-74F1-15E7-9592-0AD2A30101C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Rectangle 5">
            <a:extLst>
              <a:ext uri="{FF2B5EF4-FFF2-40B4-BE49-F238E27FC236}">
                <a16:creationId xmlns:a16="http://schemas.microsoft.com/office/drawing/2014/main" id="{B9B9DB47-1444-1D36-0B46-F7F4D9168336}"/>
              </a:ext>
            </a:extLst>
          </p:cNvPr>
          <p:cNvSpPr>
            <a:spLocks noChangeArrowheads="1"/>
          </p:cNvSpPr>
          <p:nvPr/>
        </p:nvSpPr>
        <p:spPr bwMode="auto">
          <a:xfrm>
            <a:off x="609598" y="5783242"/>
            <a:ext cx="5866015"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Tx/>
              <a:buNone/>
            </a:pPr>
            <a:r>
              <a:rPr lang="en-US" altLang="en-US" sz="1000" baseline="30000" dirty="0">
                <a:solidFill>
                  <a:schemeClr val="tx2"/>
                </a:solidFill>
              </a:rPr>
              <a:t>1</a:t>
            </a:r>
            <a:r>
              <a:rPr lang="en-US" altLang="en-US" sz="1000" dirty="0">
                <a:solidFill>
                  <a:schemeClr val="tx2"/>
                </a:solidFill>
              </a:rPr>
              <a:t>You must enroll within 31 days of retirement or special eligibility situation, or during open enrollment. Once enrolled, you must remain enrolled until next open enrollment period or within 31 days of a special eligibility situation.</a:t>
            </a:r>
          </a:p>
        </p:txBody>
      </p:sp>
    </p:spTree>
    <p:extLst>
      <p:ext uri="{BB962C8B-B14F-4D97-AF65-F5344CB8AC3E}">
        <p14:creationId xmlns:p14="http://schemas.microsoft.com/office/powerpoint/2010/main" val="255157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4BD2F0-10A7-7C51-D3C9-30C4ECB52148}"/>
              </a:ext>
            </a:extLst>
          </p:cNvPr>
          <p:cNvSpPr>
            <a:spLocks noGrp="1"/>
          </p:cNvSpPr>
          <p:nvPr>
            <p:ph sz="half" idx="1"/>
          </p:nvPr>
        </p:nvSpPr>
        <p:spPr>
          <a:xfrm>
            <a:off x="609600" y="1601044"/>
            <a:ext cx="5181600" cy="4690027"/>
          </a:xfrm>
        </p:spPr>
        <p:txBody>
          <a:bodyPr>
            <a:normAutofit/>
          </a:bodyPr>
          <a:lstStyle/>
          <a:p>
            <a:pPr marL="0" lvl="0" indent="0">
              <a:buNone/>
            </a:pPr>
            <a:r>
              <a:rPr lang="en-US" sz="2400" b="1" dirty="0">
                <a:latin typeface="Times New Roman" panose="02020603050405020304" pitchFamily="18" charset="0"/>
                <a:cs typeface="Times New Roman" panose="02020603050405020304" pitchFamily="18" charset="0"/>
              </a:rPr>
              <a:t>Eligible spouse</a:t>
            </a:r>
          </a:p>
          <a:p>
            <a:pPr lvl="0"/>
            <a:r>
              <a:rPr lang="en-US" dirty="0"/>
              <a:t>Retiree cannot cover a spouse if the spouse is:</a:t>
            </a:r>
          </a:p>
          <a:p>
            <a:pPr lvl="1"/>
            <a:r>
              <a:rPr lang="en-US" dirty="0"/>
              <a:t>Eligible for coverage as an employee; or</a:t>
            </a:r>
          </a:p>
          <a:p>
            <a:pPr lvl="1"/>
            <a:r>
              <a:rPr lang="en-US" dirty="0"/>
              <a:t>Eligible for coverage as a retiree, unless the spouse is eligible only for non-funded or partially funded insurance, or the spouse retired from an optional employer.</a:t>
            </a:r>
          </a:p>
          <a:p>
            <a:r>
              <a:rPr lang="en-US" dirty="0"/>
              <a:t>Must list spouse on the Retiree Notice of Election to add them to coverage. </a:t>
            </a:r>
          </a:p>
          <a:p>
            <a:pPr lvl="1"/>
            <a:r>
              <a:rPr lang="en-US" dirty="0"/>
              <a:t>Dependents do not automatically carry over from your active coverage.</a:t>
            </a:r>
          </a:p>
        </p:txBody>
      </p:sp>
      <p:sp>
        <p:nvSpPr>
          <p:cNvPr id="5" name="Content Placeholder 4">
            <a:extLst>
              <a:ext uri="{FF2B5EF4-FFF2-40B4-BE49-F238E27FC236}">
                <a16:creationId xmlns:a16="http://schemas.microsoft.com/office/drawing/2014/main" id="{7ABAE6A9-493E-AB4E-8248-C5673B7A5011}"/>
              </a:ext>
            </a:extLst>
          </p:cNvPr>
          <p:cNvSpPr>
            <a:spLocks noGrp="1"/>
          </p:cNvSpPr>
          <p:nvPr>
            <p:ph sz="half" idx="2"/>
          </p:nvPr>
        </p:nvSpPr>
        <p:spPr>
          <a:xfrm>
            <a:off x="6400800" y="1611018"/>
            <a:ext cx="5181600" cy="4680054"/>
          </a:xfrm>
        </p:spPr>
        <p:txBody>
          <a:bodyPr/>
          <a:lstStyle/>
          <a:p>
            <a:pPr marL="0" indent="0">
              <a:buNone/>
            </a:pPr>
            <a:r>
              <a:rPr lang="en-US" sz="2400" b="1" dirty="0">
                <a:latin typeface="Times New Roman" panose="02020603050405020304" pitchFamily="18" charset="0"/>
                <a:cs typeface="Times New Roman" panose="02020603050405020304" pitchFamily="18" charset="0"/>
              </a:rPr>
              <a:t>Eligible children</a:t>
            </a:r>
          </a:p>
          <a:p>
            <a:r>
              <a:rPr lang="en-US" dirty="0"/>
              <a:t>Natural child.</a:t>
            </a:r>
          </a:p>
          <a:p>
            <a:r>
              <a:rPr lang="en-US" dirty="0"/>
              <a:t>Stepchild.</a:t>
            </a:r>
          </a:p>
          <a:p>
            <a:r>
              <a:rPr lang="en-US" dirty="0"/>
              <a:t>Adopted child.</a:t>
            </a:r>
          </a:p>
          <a:p>
            <a:r>
              <a:rPr lang="en-US" dirty="0"/>
              <a:t>Child placed for adoption.</a:t>
            </a:r>
          </a:p>
          <a:p>
            <a:r>
              <a:rPr lang="en-US" dirty="0"/>
              <a:t>Foster child.</a:t>
            </a:r>
          </a:p>
          <a:p>
            <a:r>
              <a:rPr lang="en-US" dirty="0"/>
              <a:t>Child for whom employee has legal custody.</a:t>
            </a:r>
          </a:p>
        </p:txBody>
      </p:sp>
      <p:sp>
        <p:nvSpPr>
          <p:cNvPr id="2" name="Slide Number Placeholder 1">
            <a:extLst>
              <a:ext uri="{FF2B5EF4-FFF2-40B4-BE49-F238E27FC236}">
                <a16:creationId xmlns:a16="http://schemas.microsoft.com/office/drawing/2014/main" id="{6970F504-2A9C-DC74-434B-E0A951821D9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4" name="Title 3">
            <a:extLst>
              <a:ext uri="{FF2B5EF4-FFF2-40B4-BE49-F238E27FC236}">
                <a16:creationId xmlns:a16="http://schemas.microsoft.com/office/drawing/2014/main" id="{829677A2-7178-5ADD-8CC6-1044BF03C17E}"/>
              </a:ext>
            </a:extLst>
          </p:cNvPr>
          <p:cNvSpPr>
            <a:spLocks noGrp="1"/>
          </p:cNvSpPr>
          <p:nvPr>
            <p:ph type="title"/>
          </p:nvPr>
        </p:nvSpPr>
        <p:spPr>
          <a:xfrm>
            <a:off x="609599" y="228600"/>
            <a:ext cx="10972799" cy="1049898"/>
          </a:xfrm>
        </p:spPr>
        <p:txBody>
          <a:bodyPr/>
          <a:lstStyle/>
          <a:p>
            <a:r>
              <a:rPr lang="en-US" dirty="0"/>
              <a:t>Dependent eligibility</a:t>
            </a:r>
          </a:p>
        </p:txBody>
      </p:sp>
      <p:sp>
        <p:nvSpPr>
          <p:cNvPr id="14" name="TextBox 13">
            <a:extLst>
              <a:ext uri="{FF2B5EF4-FFF2-40B4-BE49-F238E27FC236}">
                <a16:creationId xmlns:a16="http://schemas.microsoft.com/office/drawing/2014/main" id="{BE3AF63E-9F5E-9458-B811-FD9FA74EF949}"/>
              </a:ext>
            </a:extLst>
          </p:cNvPr>
          <p:cNvSpPr txBox="1"/>
          <p:nvPr/>
        </p:nvSpPr>
        <p:spPr>
          <a:xfrm>
            <a:off x="6400800" y="4721603"/>
            <a:ext cx="5181599" cy="1569660"/>
          </a:xfrm>
          <a:prstGeom prst="rect">
            <a:avLst/>
          </a:prstGeom>
          <a:solidFill>
            <a:schemeClr val="accent1">
              <a:lumMod val="20000"/>
              <a:lumOff val="80000"/>
            </a:schemeClr>
          </a:solidFill>
        </p:spPr>
        <p:txBody>
          <a:bodyPr wrap="square" rtlCol="0">
            <a:spAutoFit/>
          </a:bodyPr>
          <a:lstStyle/>
          <a:p>
            <a:r>
              <a:rPr lang="en-US" sz="1600" dirty="0">
                <a:solidFill>
                  <a:schemeClr val="tx2"/>
                </a:solidFill>
              </a:rPr>
              <a:t>Dependent children must be younger than age 26. Coverage may continue beyond age 26 if the child is determined to be incapacitated as defined by the State Health Plan. If child is employed with a participating employer, the child may: </a:t>
            </a:r>
          </a:p>
          <a:p>
            <a:pPr marL="285750" indent="-285750">
              <a:buFont typeface="Arial" panose="020B0604020202020204" pitchFamily="34" charset="0"/>
              <a:buChar char="•"/>
            </a:pPr>
            <a:r>
              <a:rPr lang="en-US" sz="1600" dirty="0">
                <a:solidFill>
                  <a:schemeClr val="tx2"/>
                </a:solidFill>
              </a:rPr>
              <a:t>Enroll as an active employee; or</a:t>
            </a:r>
          </a:p>
          <a:p>
            <a:pPr marL="285750" indent="-285750">
              <a:buFont typeface="Arial" panose="020B0604020202020204" pitchFamily="34" charset="0"/>
              <a:buChar char="•"/>
            </a:pPr>
            <a:r>
              <a:rPr lang="en-US" sz="1600" dirty="0">
                <a:solidFill>
                  <a:schemeClr val="tx2"/>
                </a:solidFill>
              </a:rPr>
              <a:t>Enroll as dependent child.</a:t>
            </a:r>
          </a:p>
        </p:txBody>
      </p:sp>
    </p:spTree>
    <p:extLst>
      <p:ext uri="{BB962C8B-B14F-4D97-AF65-F5344CB8AC3E}">
        <p14:creationId xmlns:p14="http://schemas.microsoft.com/office/powerpoint/2010/main" val="207309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AC7E5-1BC6-AD5B-EBF1-0656E1C8BFD4}"/>
              </a:ext>
            </a:extLst>
          </p:cNvPr>
          <p:cNvSpPr>
            <a:spLocks noGrp="1"/>
          </p:cNvSpPr>
          <p:nvPr>
            <p:ph type="title"/>
          </p:nvPr>
        </p:nvSpPr>
        <p:spPr/>
        <p:txBody>
          <a:bodyPr/>
          <a:lstStyle/>
          <a:p>
            <a:r>
              <a:rPr lang="en-US"/>
              <a:t>Required documentation</a:t>
            </a:r>
            <a:endParaRPr lang="en-US" dirty="0"/>
          </a:p>
        </p:txBody>
      </p:sp>
      <p:sp>
        <p:nvSpPr>
          <p:cNvPr id="4" name="Slide Number Placeholder 3">
            <a:extLst>
              <a:ext uri="{FF2B5EF4-FFF2-40B4-BE49-F238E27FC236}">
                <a16:creationId xmlns:a16="http://schemas.microsoft.com/office/drawing/2014/main" id="{A340DFFE-F18B-ED61-1FF0-C142EC95C6B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9" name="Content Placeholder 8">
            <a:extLst>
              <a:ext uri="{FF2B5EF4-FFF2-40B4-BE49-F238E27FC236}">
                <a16:creationId xmlns:a16="http://schemas.microsoft.com/office/drawing/2014/main" id="{D1521BB4-F4A2-F772-9AE3-9CD9506467D9}"/>
              </a:ext>
            </a:extLst>
          </p:cNvPr>
          <p:cNvSpPr>
            <a:spLocks noGrp="1"/>
          </p:cNvSpPr>
          <p:nvPr>
            <p:ph sz="half" idx="13"/>
          </p:nvPr>
        </p:nvSpPr>
        <p:spPr/>
        <p:txBody>
          <a:bodyPr/>
          <a:lstStyle/>
          <a:p>
            <a:r>
              <a:rPr lang="en-US" dirty="0"/>
              <a:t>Copies of supporting documentation must be submitted to enroll a spouse or child.</a:t>
            </a:r>
          </a:p>
          <a:p>
            <a:r>
              <a:rPr lang="en-US" dirty="0"/>
              <a:t>Spouse:</a:t>
            </a:r>
          </a:p>
          <a:p>
            <a:pPr lvl="1"/>
            <a:r>
              <a:rPr lang="en-US" dirty="0"/>
              <a:t>Marriage license; or</a:t>
            </a:r>
          </a:p>
          <a:p>
            <a:pPr lvl="1"/>
            <a:r>
              <a:rPr lang="en-US" dirty="0"/>
              <a:t>First page of most recent federal tax return, if filing jointly.</a:t>
            </a:r>
          </a:p>
          <a:p>
            <a:r>
              <a:rPr lang="en-US" dirty="0"/>
              <a:t>Child:</a:t>
            </a:r>
          </a:p>
          <a:p>
            <a:pPr lvl="1"/>
            <a:r>
              <a:rPr lang="en-US" dirty="0"/>
              <a:t>Long-form birth certificate.</a:t>
            </a:r>
          </a:p>
        </p:txBody>
      </p:sp>
      <p:sp>
        <p:nvSpPr>
          <p:cNvPr id="3" name="Content Placeholder 2">
            <a:extLst>
              <a:ext uri="{FF2B5EF4-FFF2-40B4-BE49-F238E27FC236}">
                <a16:creationId xmlns:a16="http://schemas.microsoft.com/office/drawing/2014/main" id="{D762B2BC-ADF0-B839-0307-30B017846A52}"/>
              </a:ext>
            </a:extLst>
          </p:cNvPr>
          <p:cNvSpPr>
            <a:spLocks noGrp="1"/>
          </p:cNvSpPr>
          <p:nvPr>
            <p:ph sz="half" idx="2"/>
          </p:nvPr>
        </p:nvSpPr>
        <p:spPr/>
        <p:txBody>
          <a:bodyPr>
            <a:normAutofit/>
          </a:bodyPr>
          <a:lstStyle/>
          <a:p>
            <a:r>
              <a:rPr lang="en-US" dirty="0"/>
              <a:t>The </a:t>
            </a:r>
            <a:r>
              <a:rPr lang="en-US" altLang="en-US" i="1" dirty="0">
                <a:solidFill>
                  <a:schemeClr val="accent1"/>
                </a:solidFill>
                <a:hlinkClick r:id="rId2">
                  <a:extLst>
                    <a:ext uri="{A12FA001-AC4F-418D-AE19-62706E023703}">
                      <ahyp:hlinkClr xmlns:ahyp="http://schemas.microsoft.com/office/drawing/2018/hyperlinkcolor" val="tx"/>
                    </a:ext>
                  </a:extLst>
                </a:hlinkClick>
              </a:rPr>
              <a:t>Supporting Documentation for Insurance Enrollments</a:t>
            </a:r>
            <a:r>
              <a:rPr lang="en-US" altLang="en-US" i="1" dirty="0"/>
              <a:t> </a:t>
            </a:r>
            <a:r>
              <a:rPr lang="en-US" altLang="en-US" dirty="0"/>
              <a:t>flyer is a complete list of acceptable documentation to prove the relationship of dependents you’re adding to coverage.</a:t>
            </a:r>
          </a:p>
        </p:txBody>
      </p:sp>
    </p:spTree>
    <p:extLst>
      <p:ext uri="{BB962C8B-B14F-4D97-AF65-F5344CB8AC3E}">
        <p14:creationId xmlns:p14="http://schemas.microsoft.com/office/powerpoint/2010/main" val="3910808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FAB99-AE01-2A18-DB7D-8C927E7800CC}"/>
              </a:ext>
            </a:extLst>
          </p:cNvPr>
          <p:cNvSpPr>
            <a:spLocks noGrp="1"/>
          </p:cNvSpPr>
          <p:nvPr>
            <p:ph type="title"/>
          </p:nvPr>
        </p:nvSpPr>
        <p:spPr/>
        <p:txBody>
          <a:bodyPr/>
          <a:lstStyle/>
          <a:p>
            <a:r>
              <a:rPr lang="en-US" dirty="0"/>
              <a:t>Eligible survivors</a:t>
            </a:r>
          </a:p>
        </p:txBody>
      </p:sp>
      <p:sp>
        <p:nvSpPr>
          <p:cNvPr id="3" name="Content Placeholder 2">
            <a:extLst>
              <a:ext uri="{FF2B5EF4-FFF2-40B4-BE49-F238E27FC236}">
                <a16:creationId xmlns:a16="http://schemas.microsoft.com/office/drawing/2014/main" id="{B80FE174-CDFA-B9EF-3D30-8D3108516DF2}"/>
              </a:ext>
            </a:extLst>
          </p:cNvPr>
          <p:cNvSpPr>
            <a:spLocks noGrp="1"/>
          </p:cNvSpPr>
          <p:nvPr>
            <p:ph idx="1"/>
          </p:nvPr>
        </p:nvSpPr>
        <p:spPr/>
        <p:txBody>
          <a:bodyPr/>
          <a:lstStyle/>
          <a:p>
            <a:r>
              <a:rPr lang="en-US" dirty="0"/>
              <a:t>Dependents covered at time of employee’s death may continue health, dental and vision coverage.</a:t>
            </a:r>
          </a:p>
          <a:p>
            <a:r>
              <a:rPr lang="en-US" dirty="0"/>
              <a:t>Spouse is eligible until remarrying.</a:t>
            </a:r>
          </a:p>
          <a:p>
            <a:r>
              <a:rPr lang="en-US" dirty="0"/>
              <a:t>Children remain eligible until age 26.</a:t>
            </a:r>
            <a:r>
              <a:rPr lang="en-US" baseline="30000" dirty="0"/>
              <a:t>1</a:t>
            </a:r>
            <a:endParaRPr lang="en-US" dirty="0"/>
          </a:p>
          <a:p>
            <a:r>
              <a:rPr lang="en-US" dirty="0"/>
              <a:t>If all coverage is canceled, cannot reenroll as survivor.</a:t>
            </a:r>
          </a:p>
          <a:p>
            <a:endParaRPr lang="en-US" dirty="0"/>
          </a:p>
        </p:txBody>
      </p:sp>
      <p:sp>
        <p:nvSpPr>
          <p:cNvPr id="4" name="Slide Number Placeholder 3">
            <a:extLst>
              <a:ext uri="{FF2B5EF4-FFF2-40B4-BE49-F238E27FC236}">
                <a16:creationId xmlns:a16="http://schemas.microsoft.com/office/drawing/2014/main" id="{6DDB6F24-6E38-EE56-B849-E386859A1370}"/>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5" name="TextBox 4">
            <a:extLst>
              <a:ext uri="{FF2B5EF4-FFF2-40B4-BE49-F238E27FC236}">
                <a16:creationId xmlns:a16="http://schemas.microsoft.com/office/drawing/2014/main" id="{EE3E3FAB-6A4C-051A-3A39-FC93B7DDC573}"/>
              </a:ext>
            </a:extLst>
          </p:cNvPr>
          <p:cNvSpPr txBox="1"/>
          <p:nvPr/>
        </p:nvSpPr>
        <p:spPr>
          <a:xfrm>
            <a:off x="609600" y="6054823"/>
            <a:ext cx="8229599" cy="246221"/>
          </a:xfrm>
          <a:prstGeom prst="rect">
            <a:avLst/>
          </a:prstGeom>
          <a:noFill/>
        </p:spPr>
        <p:txBody>
          <a:bodyPr wrap="square">
            <a:spAutoFit/>
          </a:bodyPr>
          <a:lstStyle/>
          <a:p>
            <a:r>
              <a:rPr lang="en-US" sz="1000" baseline="30000" dirty="0">
                <a:solidFill>
                  <a:schemeClr val="tx2"/>
                </a:solidFill>
              </a:rPr>
              <a:t>1</a:t>
            </a:r>
            <a:r>
              <a:rPr lang="en-US" sz="1000" dirty="0">
                <a:solidFill>
                  <a:schemeClr val="tx2"/>
                </a:solidFill>
              </a:rPr>
              <a:t>Coverage may continue for a child who is age 26 or older if they are determined to be an incapacitated child.</a:t>
            </a:r>
          </a:p>
        </p:txBody>
      </p:sp>
    </p:spTree>
    <p:extLst>
      <p:ext uri="{BB962C8B-B14F-4D97-AF65-F5344CB8AC3E}">
        <p14:creationId xmlns:p14="http://schemas.microsoft.com/office/powerpoint/2010/main" val="129596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395454-CCAD-4295-91CA-D987D513013C}"/>
              </a:ext>
            </a:extLst>
          </p:cNvPr>
          <p:cNvSpPr>
            <a:spLocks noGrp="1"/>
          </p:cNvSpPr>
          <p:nvPr>
            <p:ph sz="half" idx="1"/>
          </p:nvPr>
        </p:nvSpPr>
        <p:spPr/>
        <p:txBody>
          <a:bodyPr/>
          <a:lstStyle/>
          <a:p>
            <a:pPr lvl="0"/>
            <a:r>
              <a:rPr lang="en-US" dirty="0"/>
              <a:t>October 1-31.</a:t>
            </a:r>
          </a:p>
          <a:p>
            <a:pPr lvl="0"/>
            <a:r>
              <a:rPr lang="en-US" dirty="0"/>
              <a:t>Make coverage changes for following year; changes are effective January 1.</a:t>
            </a:r>
          </a:p>
          <a:p>
            <a:pPr lvl="0"/>
            <a:r>
              <a:rPr lang="en-US" dirty="0"/>
              <a:t>Dental changes can be made during open enrollment only in odd-numbered years. </a:t>
            </a:r>
          </a:p>
          <a:p>
            <a:pPr lvl="0"/>
            <a:r>
              <a:rPr lang="en-US" dirty="0"/>
              <a:t>Log in to MyBenefits at </a:t>
            </a:r>
            <a:r>
              <a:rPr lang="en-US" dirty="0">
                <a:hlinkClick r:id="rId2"/>
              </a:rPr>
              <a:t>mybenefits.sc.gov</a:t>
            </a:r>
            <a:r>
              <a:rPr lang="en-US" dirty="0"/>
              <a:t> to make open enrollment changes.</a:t>
            </a:r>
          </a:p>
          <a:p>
            <a:pPr lvl="1"/>
            <a:r>
              <a:rPr lang="en-US" dirty="0"/>
              <a:t>Some changes require a </a:t>
            </a:r>
            <a:r>
              <a:rPr lang="en-US" i="1" dirty="0"/>
              <a:t>Retiree Notice of Election</a:t>
            </a:r>
            <a:r>
              <a:rPr lang="en-US" dirty="0"/>
              <a:t>. Contact your benefits administrator for assistance.</a:t>
            </a:r>
            <a:endParaRPr lang="en-US" strike="sngStrike" dirty="0">
              <a:solidFill>
                <a:srgbClr val="FF0000"/>
              </a:solidFill>
            </a:endParaRPr>
          </a:p>
        </p:txBody>
      </p:sp>
      <p:sp>
        <p:nvSpPr>
          <p:cNvPr id="2" name="Title 1">
            <a:extLst>
              <a:ext uri="{FF2B5EF4-FFF2-40B4-BE49-F238E27FC236}">
                <a16:creationId xmlns:a16="http://schemas.microsoft.com/office/drawing/2014/main" id="{B50B991B-EA04-447D-BBB8-839F6143DF45}"/>
              </a:ext>
            </a:extLst>
          </p:cNvPr>
          <p:cNvSpPr>
            <a:spLocks noGrp="1"/>
          </p:cNvSpPr>
          <p:nvPr>
            <p:ph type="title"/>
          </p:nvPr>
        </p:nvSpPr>
        <p:spPr/>
        <p:txBody>
          <a:bodyPr/>
          <a:lstStyle/>
          <a:p>
            <a:r>
              <a:rPr lang="en-US" dirty="0"/>
              <a:t>Annual open enrollment</a:t>
            </a:r>
          </a:p>
        </p:txBody>
      </p:sp>
      <p:sp>
        <p:nvSpPr>
          <p:cNvPr id="4" name="Slide Number Placeholder 3">
            <a:extLst>
              <a:ext uri="{FF2B5EF4-FFF2-40B4-BE49-F238E27FC236}">
                <a16:creationId xmlns:a16="http://schemas.microsoft.com/office/drawing/2014/main" id="{1D6F662A-4264-4DF3-89CC-57BDA7A93625}"/>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51951308"/>
      </p:ext>
    </p:extLst>
  </p:cSld>
  <p:clrMapOvr>
    <a:masterClrMapping/>
  </p:clrMapOvr>
  <mc:AlternateContent xmlns:mc="http://schemas.openxmlformats.org/markup-compatibility/2006" xmlns:p14="http://schemas.microsoft.com/office/powerpoint/2010/main">
    <mc:Choice Requires="p14">
      <p:transition spd="slow" p14:dur="2000" advTm="32082"/>
    </mc:Choice>
    <mc:Fallback xmlns="">
      <p:transition spd="slow" advTm="3208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23757</TotalTime>
  <Words>491</Words>
  <Application>Microsoft Office PowerPoint</Application>
  <PresentationFormat>Widescreen</PresentationFormat>
  <Paragraphs>59</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Retiree enrollment and eligible dependents</vt:lpstr>
      <vt:lpstr>Important information</vt:lpstr>
      <vt:lpstr>Determining eligibility and enrolling</vt:lpstr>
      <vt:lpstr>Dependent eligibility</vt:lpstr>
      <vt:lpstr>Required documentation</vt:lpstr>
      <vt:lpstr>Eligible survivors</vt:lpstr>
      <vt:lpstr>Annual open enrollment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531</cp:revision>
  <cp:lastPrinted>2020-01-10T14:41:31Z</cp:lastPrinted>
  <dcterms:created xsi:type="dcterms:W3CDTF">2019-11-01T12:34:11Z</dcterms:created>
  <dcterms:modified xsi:type="dcterms:W3CDTF">2024-10-31T15:19:08Z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