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23"/>
  </p:notesMasterIdLst>
  <p:handoutMasterIdLst>
    <p:handoutMasterId r:id="rId24"/>
  </p:handoutMasterIdLst>
  <p:sldIdLst>
    <p:sldId id="256" r:id="rId2"/>
    <p:sldId id="466" r:id="rId3"/>
    <p:sldId id="461" r:id="rId4"/>
    <p:sldId id="462" r:id="rId5"/>
    <p:sldId id="447" r:id="rId6"/>
    <p:sldId id="467" r:id="rId7"/>
    <p:sldId id="468" r:id="rId8"/>
    <p:sldId id="469" r:id="rId9"/>
    <p:sldId id="470" r:id="rId10"/>
    <p:sldId id="410" r:id="rId11"/>
    <p:sldId id="409" r:id="rId12"/>
    <p:sldId id="471" r:id="rId13"/>
    <p:sldId id="405" r:id="rId14"/>
    <p:sldId id="406" r:id="rId15"/>
    <p:sldId id="411" r:id="rId16"/>
    <p:sldId id="412" r:id="rId17"/>
    <p:sldId id="456" r:id="rId18"/>
    <p:sldId id="407" r:id="rId19"/>
    <p:sldId id="288" r:id="rId20"/>
    <p:sldId id="282" r:id="rId21"/>
    <p:sldId id="263" r:id="rId22"/>
  </p:sldIdLst>
  <p:sldSz cx="12192000" cy="6858000"/>
  <p:notesSz cx="7023100" cy="9309100"/>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9F3596-F32A-6A11-B93C-60EEA29904A9}" name="Heather H. Young" initials="HY" userId="S::ryounh@peba.sc.gov::9a85b619-8fd1-4dec-b439-2514df7fe89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26" autoAdjust="0"/>
    <p:restoredTop sz="94125" autoAdjust="0"/>
  </p:normalViewPr>
  <p:slideViewPr>
    <p:cSldViewPr snapToGrid="0">
      <p:cViewPr varScale="1">
        <p:scale>
          <a:sx n="104" d="100"/>
          <a:sy n="104" d="100"/>
        </p:scale>
        <p:origin x="750"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11/20/2024</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11/20/2024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pPr>
              <a:lnSpc>
                <a:spcPct val="107000"/>
              </a:lnSpc>
            </a:pPr>
            <a:endParaRPr lang="en-US" dirty="0"/>
          </a:p>
        </p:txBody>
      </p:sp>
      <p:sp>
        <p:nvSpPr>
          <p:cNvPr id="4" name="Slide Number Placeholder 3"/>
          <p:cNvSpPr>
            <a:spLocks noGrp="1"/>
          </p:cNvSpPr>
          <p:nvPr>
            <p:ph type="sldNum" sz="quarter" idx="5"/>
          </p:nvPr>
        </p:nvSpPr>
        <p:spPr/>
        <p:txBody>
          <a:bodyPr/>
          <a:lstStyle/>
          <a:p>
            <a:fld id="{036C5A97-FE1B-4EFC-9C73-B1258035E011}" type="slidenum">
              <a:rPr lang="en-US" smtClean="0"/>
              <a:t>5</a:t>
            </a:fld>
            <a:endParaRPr lang="en-US"/>
          </a:p>
        </p:txBody>
      </p:sp>
    </p:spTree>
    <p:extLst>
      <p:ext uri="{BB962C8B-B14F-4D97-AF65-F5344CB8AC3E}">
        <p14:creationId xmlns:p14="http://schemas.microsoft.com/office/powerpoint/2010/main" val="13788564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pPr>
              <a:lnSpc>
                <a:spcPct val="107000"/>
              </a:lnSpc>
            </a:pPr>
            <a:endParaRPr lang="en-US" dirty="0"/>
          </a:p>
        </p:txBody>
      </p:sp>
      <p:sp>
        <p:nvSpPr>
          <p:cNvPr id="4" name="Slide Number Placeholder 3"/>
          <p:cNvSpPr>
            <a:spLocks noGrp="1"/>
          </p:cNvSpPr>
          <p:nvPr>
            <p:ph type="sldNum" sz="quarter" idx="5"/>
          </p:nvPr>
        </p:nvSpPr>
        <p:spPr/>
        <p:txBody>
          <a:bodyPr/>
          <a:lstStyle/>
          <a:p>
            <a:fld id="{036C5A97-FE1B-4EFC-9C73-B1258035E011}" type="slidenum">
              <a:rPr lang="en-US" smtClean="0"/>
              <a:t>12</a:t>
            </a:fld>
            <a:endParaRPr lang="en-US"/>
          </a:p>
        </p:txBody>
      </p:sp>
    </p:spTree>
    <p:extLst>
      <p:ext uri="{BB962C8B-B14F-4D97-AF65-F5344CB8AC3E}">
        <p14:creationId xmlns:p14="http://schemas.microsoft.com/office/powerpoint/2010/main" val="176284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6C5A97-FE1B-4EFC-9C73-B1258035E011}" type="slidenum">
              <a:rPr lang="en-US" smtClean="0"/>
              <a:t>19</a:t>
            </a:fld>
            <a:endParaRPr lang="en-US"/>
          </a:p>
        </p:txBody>
      </p:sp>
    </p:spTree>
    <p:extLst>
      <p:ext uri="{BB962C8B-B14F-4D97-AF65-F5344CB8AC3E}">
        <p14:creationId xmlns:p14="http://schemas.microsoft.com/office/powerpoint/2010/main" val="5093618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21</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5" y="0"/>
            <a:ext cx="12191994"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4652556"/>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1" dirty="0">
                <a:solidFill>
                  <a:schemeClr val="tx2"/>
                </a:solidFill>
              </a:rPr>
              <a:t>Financial disclaimer</a:t>
            </a:r>
            <a:r>
              <a:rPr lang="en-US" sz="2000" dirty="0">
                <a:solidFill>
                  <a:schemeClr val="tx2"/>
                </a:solidFill>
              </a:rPr>
              <a:t> Personal finance, as the name implies, is a highly individualized and personal matter. The information provided in these presentations is general educational information provided to illustrate certain financial ideas and concepts. This information does not take into account your personal situation and should not be considered personal financial or investment advice. In reviewing this video, you should consider whether the information presented is appropriate for your particular needs and, where appropriate, you may wish to seek advice from a financial professional to determine what is best for your individual financial circumstances. PEBA does not make any guarantee or other promise as to any results that may be obtained from using the content of this presentation.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Disclaimers</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 y="0"/>
            <a:ext cx="12191997" cy="6857998"/>
          </a:xfrm>
          <a:prstGeom prst="rect">
            <a:avLst/>
          </a:prstGeom>
        </p:spPr>
      </p:pic>
      <p:sp>
        <p:nvSpPr>
          <p:cNvPr id="3" name="Content Placeholder 2"/>
          <p:cNvSpPr>
            <a:spLocks noGrp="1"/>
          </p:cNvSpPr>
          <p:nvPr>
            <p:ph sz="half" idx="1" hasCustomPrompt="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a:extLst>
              <a:ext uri="{FF2B5EF4-FFF2-40B4-BE49-F238E27FC236}">
                <a16:creationId xmlns:a16="http://schemas.microsoft.com/office/drawing/2014/main" id="{40A2396F-3FAF-4628-96FD-7ED599577BCD}"/>
              </a:ext>
            </a:extLst>
          </p:cNvPr>
          <p:cNvSpPr>
            <a:spLocks noGrp="1"/>
          </p:cNvSpPr>
          <p:nvPr>
            <p:ph type="sldNum" sz="quarter" idx="12"/>
          </p:nvPr>
        </p:nvSpPr>
        <p:spPr>
          <a:xfrm>
            <a:off x="11119104" y="6400800"/>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Title 1">
            <a:extLst>
              <a:ext uri="{FF2B5EF4-FFF2-40B4-BE49-F238E27FC236}">
                <a16:creationId xmlns:a16="http://schemas.microsoft.com/office/drawing/2014/main" id="{5BDE5EEF-D87C-4062-B64E-D346A0C26839}"/>
              </a:ext>
            </a:extLst>
          </p:cNvPr>
          <p:cNvSpPr>
            <a:spLocks noGrp="1"/>
          </p:cNvSpPr>
          <p:nvPr>
            <p:ph type="title" hasCustomPrompt="1"/>
          </p:nvPr>
        </p:nvSpPr>
        <p:spPr>
          <a:xfrm>
            <a:off x="609598" y="228600"/>
            <a:ext cx="10972799" cy="804672"/>
          </a:xfrm>
        </p:spPr>
        <p:txBody>
          <a:bodyPr anchor="ctr" anchorCtr="0">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075267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hyperlink" Target="https://peba.sc.gov/sites/default/files/medicare_handbook.pdf"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hyperlink" Target="https://peba.sc.gov/sites/default/files/medicare_handbook.pdf" TargetMode="Externa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xml"/><Relationship Id="rId1" Type="http://schemas.openxmlformats.org/officeDocument/2006/relationships/tags" Target="../tags/tag4.xml"/><Relationship Id="rId5" Type="http://schemas.openxmlformats.org/officeDocument/2006/relationships/hyperlink" Target="https://www.peba.sc.gov/monthly-premiums" TargetMode="External"/><Relationship Id="rId4" Type="http://schemas.openxmlformats.org/officeDocument/2006/relationships/notesSlide" Target="../notesSlides/notesSlide4.xml"/></Relationships>
</file>

<file path=ppt/slides/_rels/slide2.xml.rels><?xml version="1.0" encoding="UTF-8" standalone="yes"?>
<Relationships xmlns="http://schemas.openxmlformats.org/package/2006/relationships"><Relationship Id="rId2" Type="http://schemas.openxmlformats.org/officeDocument/2006/relationships/hyperlink" Target="https://peba.sc.gov/sites/default/files/2025_ibg.pdf" TargetMode="Externa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5" Type="http://schemas.openxmlformats.org/officeDocument/2006/relationships/hyperlink" Target="https://peba.sc.gov/sites/default/files/tobacco_use.pdf" TargetMode="External"/><Relationship Id="rId4"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4.xml"/><Relationship Id="rId1" Type="http://schemas.openxmlformats.org/officeDocument/2006/relationships/tags" Target="../tags/tag9.xml"/></Relationships>
</file>

<file path=ppt/slides/_rels/slide3.xml.rels><?xml version="1.0" encoding="UTF-8" standalone="yes"?>
<Relationships xmlns="http://schemas.openxmlformats.org/package/2006/relationships"><Relationship Id="rId2" Type="http://schemas.openxmlformats.org/officeDocument/2006/relationships/hyperlink" Target="https://peba.sc.gov/facts" TargetMode="Externa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hyperlink" Target="https://statesc.southcarolinablues.com/web/public/statesc/"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hyperlink" Target="https://www.uspreventiveservicestaskforce.org/Page/Name/uspstf-a-and-b-recommendations/" TargetMode="Externa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hyperlink" Target="https://www.uspreventiveservicestaskforce.org/Page/Name/uspstf-a-and-b-recommendations/" TargetMode="Externa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Retiree health plans</a:t>
            </a:r>
          </a:p>
        </p:txBody>
      </p:sp>
      <p:sp>
        <p:nvSpPr>
          <p:cNvPr id="3" name="Subtitle 2"/>
          <p:cNvSpPr>
            <a:spLocks noGrp="1"/>
          </p:cNvSpPr>
          <p:nvPr>
            <p:ph type="subTitle" idx="1"/>
          </p:nvPr>
        </p:nvSpPr>
        <p:spPr/>
        <p:txBody>
          <a:bodyPr/>
          <a:lstStyle/>
          <a:p>
            <a:r>
              <a:rPr lang="en-US" dirty="0"/>
              <a:t>Get Set for Retirement</a:t>
            </a:r>
          </a:p>
          <a:p>
            <a:r>
              <a:rPr lang="en-US" dirty="0"/>
              <a:t>Insurance</a:t>
            </a:r>
          </a:p>
          <a:p>
            <a:r>
              <a:rPr lang="en-US" dirty="0"/>
              <a:t>2025</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5B7C493-44E3-480E-9160-1FCC7C567DA4}"/>
              </a:ext>
            </a:extLst>
          </p:cNvPr>
          <p:cNvSpPr>
            <a:spLocks noGrp="1"/>
          </p:cNvSpPr>
          <p:nvPr>
            <p:ph type="sldNum" sz="quarter" idx="12"/>
          </p:nvPr>
        </p:nvSpPr>
        <p:spPr/>
        <p:txBody>
          <a:bodyPr/>
          <a:lstStyle/>
          <a:p>
            <a:fld id="{28024367-D536-4F59-B2ED-0E7825EDA9AF}" type="slidenum">
              <a:rPr lang="en-US" smtClean="0"/>
              <a:pPr/>
              <a:t>10</a:t>
            </a:fld>
            <a:endParaRPr lang="en-US" dirty="0"/>
          </a:p>
        </p:txBody>
      </p:sp>
      <p:sp>
        <p:nvSpPr>
          <p:cNvPr id="3" name="Content Placeholder 2">
            <a:extLst>
              <a:ext uri="{FF2B5EF4-FFF2-40B4-BE49-F238E27FC236}">
                <a16:creationId xmlns:a16="http://schemas.microsoft.com/office/drawing/2014/main" id="{98C8B865-22C6-42B8-970C-A4BE6E748899}"/>
              </a:ext>
            </a:extLst>
          </p:cNvPr>
          <p:cNvSpPr>
            <a:spLocks noGrp="1"/>
          </p:cNvSpPr>
          <p:nvPr>
            <p:ph sz="half" idx="1"/>
          </p:nvPr>
        </p:nvSpPr>
        <p:spPr/>
        <p:txBody>
          <a:bodyPr/>
          <a:lstStyle/>
          <a:p>
            <a:pPr marL="0" indent="0">
              <a:buNone/>
            </a:pPr>
            <a:r>
              <a:rPr lang="en-US" dirty="0"/>
              <a:t>There is no Medicare or Medicare Supplemental Plan coverage outside the U.S. and U.S. territories.</a:t>
            </a:r>
          </a:p>
        </p:txBody>
      </p:sp>
      <p:sp>
        <p:nvSpPr>
          <p:cNvPr id="2" name="Title 1">
            <a:extLst>
              <a:ext uri="{FF2B5EF4-FFF2-40B4-BE49-F238E27FC236}">
                <a16:creationId xmlns:a16="http://schemas.microsoft.com/office/drawing/2014/main" id="{0BDEC19A-68E3-463D-B257-CB456D05BC53}"/>
              </a:ext>
            </a:extLst>
          </p:cNvPr>
          <p:cNvSpPr>
            <a:spLocks noGrp="1"/>
          </p:cNvSpPr>
          <p:nvPr>
            <p:ph type="title"/>
          </p:nvPr>
        </p:nvSpPr>
        <p:spPr/>
        <p:txBody>
          <a:bodyPr/>
          <a:lstStyle/>
          <a:p>
            <a:r>
              <a:rPr lang="en-US" dirty="0"/>
              <a:t>2025 Medicare benefits</a:t>
            </a:r>
          </a:p>
        </p:txBody>
      </p:sp>
      <p:graphicFrame>
        <p:nvGraphicFramePr>
          <p:cNvPr id="5" name="Content Placeholder 5">
            <a:extLst>
              <a:ext uri="{FF2B5EF4-FFF2-40B4-BE49-F238E27FC236}">
                <a16:creationId xmlns:a16="http://schemas.microsoft.com/office/drawing/2014/main" id="{DE134844-1A09-40ED-B252-1738E482982E}"/>
              </a:ext>
            </a:extLst>
          </p:cNvPr>
          <p:cNvGraphicFramePr>
            <a:graphicFrameLocks/>
          </p:cNvGraphicFramePr>
          <p:nvPr>
            <p:extLst>
              <p:ext uri="{D42A27DB-BD31-4B8C-83A1-F6EECF244321}">
                <p14:modId xmlns:p14="http://schemas.microsoft.com/office/powerpoint/2010/main" val="3530800138"/>
              </p:ext>
            </p:extLst>
          </p:nvPr>
        </p:nvGraphicFramePr>
        <p:xfrm>
          <a:off x="609599" y="2127224"/>
          <a:ext cx="9144000" cy="1920247"/>
        </p:xfrm>
        <a:graphic>
          <a:graphicData uri="http://schemas.openxmlformats.org/drawingml/2006/table">
            <a:tbl>
              <a:tblPr firstRow="1" bandRow="1">
                <a:tableStyleId>{073A0DAA-6AF3-43AB-8588-CEC1D06C72B9}</a:tableStyleId>
              </a:tblPr>
              <a:tblGrid>
                <a:gridCol w="4572000">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tblGrid>
              <a:tr h="365773">
                <a:tc>
                  <a:txBody>
                    <a:bodyPr/>
                    <a:lstStyle/>
                    <a:p>
                      <a:pPr algn="ctr"/>
                      <a:r>
                        <a:rPr lang="en-US" sz="2400" dirty="0">
                          <a:solidFill>
                            <a:schemeClr val="tx2"/>
                          </a:solidFill>
                          <a:latin typeface="Times New Roman" panose="02020603050405020304" pitchFamily="18" charset="0"/>
                          <a:cs typeface="Times New Roman" panose="02020603050405020304" pitchFamily="18" charset="0"/>
                        </a:rPr>
                        <a:t>Part A (hospital</a:t>
                      </a:r>
                      <a:r>
                        <a:rPr lang="en-US" sz="2400" baseline="0" dirty="0">
                          <a:solidFill>
                            <a:schemeClr val="tx2"/>
                          </a:solidFill>
                          <a:latin typeface="Times New Roman" panose="02020603050405020304" pitchFamily="18" charset="0"/>
                          <a:cs typeface="Times New Roman" panose="02020603050405020304" pitchFamily="18" charset="0"/>
                        </a:rPr>
                        <a:t> benefits)</a:t>
                      </a:r>
                      <a:endParaRPr lang="en-US" sz="2400" dirty="0">
                        <a:solidFill>
                          <a:schemeClr val="tx2"/>
                        </a:solidFill>
                        <a:latin typeface="Times New Roman" panose="02020603050405020304" pitchFamily="18" charset="0"/>
                        <a:cs typeface="Times New Roman" panose="02020603050405020304" pitchFamily="18" charset="0"/>
                      </a:endParaRPr>
                    </a:p>
                  </a:txBody>
                  <a:tcPr marL="91429" marR="91429" marT="45730" marB="45730" anchor="ctr">
                    <a:lnL w="635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accent1"/>
                      </a:solidFill>
                      <a:prstDash val="solid"/>
                      <a:round/>
                      <a:headEnd type="none" w="med" len="med"/>
                      <a:tailEnd type="none" w="med" len="med"/>
                    </a:lnB>
                    <a:noFill/>
                  </a:tcPr>
                </a:tc>
                <a:tc>
                  <a:txBody>
                    <a:bodyPr/>
                    <a:lstStyle/>
                    <a:p>
                      <a:pPr algn="ctr"/>
                      <a:r>
                        <a:rPr lang="en-US" sz="2400" dirty="0">
                          <a:solidFill>
                            <a:schemeClr val="tx2"/>
                          </a:solidFill>
                          <a:latin typeface="Times New Roman" panose="02020603050405020304" pitchFamily="18" charset="0"/>
                          <a:cs typeface="Times New Roman" panose="02020603050405020304" pitchFamily="18" charset="0"/>
                        </a:rPr>
                        <a:t>Part B (medical</a:t>
                      </a:r>
                      <a:r>
                        <a:rPr lang="en-US" sz="2400" baseline="0" dirty="0">
                          <a:solidFill>
                            <a:schemeClr val="tx2"/>
                          </a:solidFill>
                          <a:latin typeface="Times New Roman" panose="02020603050405020304" pitchFamily="18" charset="0"/>
                          <a:cs typeface="Times New Roman" panose="02020603050405020304" pitchFamily="18" charset="0"/>
                        </a:rPr>
                        <a:t> benefits)</a:t>
                      </a:r>
                      <a:endParaRPr lang="en-US" sz="2400" dirty="0">
                        <a:solidFill>
                          <a:schemeClr val="tx2"/>
                        </a:solidFill>
                        <a:latin typeface="Times New Roman" panose="02020603050405020304" pitchFamily="18" charset="0"/>
                        <a:cs typeface="Times New Roman" panose="02020603050405020304" pitchFamily="18" charset="0"/>
                      </a:endParaRPr>
                    </a:p>
                  </a:txBody>
                  <a:tcPr marL="91429" marR="91429" marT="45730" marB="45730" anchor="ctr">
                    <a:lnL w="38100" cap="flat" cmpd="sng" algn="ctr">
                      <a:noFill/>
                      <a:prstDash val="solid"/>
                      <a:round/>
                      <a:headEnd type="none" w="med" len="med"/>
                      <a:tailEnd type="none" w="med" len="med"/>
                    </a:lnL>
                    <a:lnR w="635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0000"/>
                  </a:ext>
                </a:extLst>
              </a:tr>
              <a:tr h="1463027">
                <a:tc>
                  <a:txBody>
                    <a:bodyPr/>
                    <a:lstStyle/>
                    <a:p>
                      <a:pPr marL="285750" indent="-285750">
                        <a:buFont typeface="Arial" panose="020B0604020202020204" pitchFamily="34" charset="0"/>
                        <a:buChar char="•"/>
                      </a:pPr>
                      <a:r>
                        <a:rPr lang="en-US" sz="2000" dirty="0">
                          <a:solidFill>
                            <a:schemeClr val="tx2"/>
                          </a:solidFill>
                        </a:rPr>
                        <a:t>$1,676 deductible per benefit period.</a:t>
                      </a:r>
                      <a:r>
                        <a:rPr lang="en-US" sz="2000" baseline="30000" dirty="0">
                          <a:solidFill>
                            <a:schemeClr val="tx2"/>
                          </a:solidFill>
                        </a:rPr>
                        <a:t>1</a:t>
                      </a:r>
                    </a:p>
                    <a:p>
                      <a:pPr marL="285750" indent="-285750">
                        <a:buFont typeface="Arial" panose="020B0604020202020204" pitchFamily="34" charset="0"/>
                        <a:buChar char="•"/>
                      </a:pPr>
                      <a:r>
                        <a:rPr lang="en-US" sz="2000" dirty="0">
                          <a:solidFill>
                            <a:schemeClr val="tx2"/>
                          </a:solidFill>
                        </a:rPr>
                        <a:t>No monthly premium if enough work</a:t>
                      </a:r>
                      <a:r>
                        <a:rPr lang="en-US" sz="2000" baseline="0" dirty="0">
                          <a:solidFill>
                            <a:schemeClr val="tx2"/>
                          </a:solidFill>
                        </a:rPr>
                        <a:t> </a:t>
                      </a:r>
                      <a:br>
                        <a:rPr lang="en-US" sz="2000" baseline="0" dirty="0">
                          <a:solidFill>
                            <a:schemeClr val="tx2"/>
                          </a:solidFill>
                        </a:rPr>
                      </a:br>
                      <a:r>
                        <a:rPr lang="en-US" sz="2000" baseline="0" dirty="0">
                          <a:solidFill>
                            <a:schemeClr val="tx2"/>
                          </a:solidFill>
                        </a:rPr>
                        <a:t>credits established.</a:t>
                      </a:r>
                      <a:endParaRPr lang="en-US" sz="2000" dirty="0">
                        <a:solidFill>
                          <a:schemeClr val="tx2"/>
                        </a:solidFill>
                      </a:endParaRPr>
                    </a:p>
                  </a:txBody>
                  <a:tcPr marL="91429" marR="91429" marT="45730" marB="45730">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38100"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en-US" sz="2000" dirty="0">
                          <a:solidFill>
                            <a:schemeClr val="tx2"/>
                          </a:solidFill>
                        </a:rPr>
                        <a:t>$257 annual deductible.</a:t>
                      </a:r>
                      <a:r>
                        <a:rPr lang="en-US" sz="2000" baseline="30000" dirty="0">
                          <a:solidFill>
                            <a:schemeClr val="tx2"/>
                          </a:solidFill>
                        </a:rPr>
                        <a:t>1</a:t>
                      </a:r>
                    </a:p>
                    <a:p>
                      <a:pPr marL="285750" indent="-285750">
                        <a:buFont typeface="Arial" panose="020B0604020202020204" pitchFamily="34" charset="0"/>
                        <a:buChar char="•"/>
                      </a:pPr>
                      <a:r>
                        <a:rPr lang="en-US" sz="2000" dirty="0">
                          <a:solidFill>
                            <a:schemeClr val="tx2"/>
                          </a:solidFill>
                        </a:rPr>
                        <a:t>$185 (standard monthly premium</a:t>
                      </a:r>
                      <a:r>
                        <a:rPr lang="en-US" sz="2000" baseline="0" dirty="0">
                          <a:solidFill>
                            <a:schemeClr val="tx2"/>
                          </a:solidFill>
                        </a:rPr>
                        <a:t> </a:t>
                      </a:r>
                      <a:r>
                        <a:rPr lang="en-US" sz="2000" dirty="0">
                          <a:solidFill>
                            <a:schemeClr val="tx2"/>
                          </a:solidFill>
                        </a:rPr>
                        <a:t>as determined by Medicare).</a:t>
                      </a:r>
                    </a:p>
                    <a:p>
                      <a:pPr marL="285750" indent="-285750">
                        <a:buFont typeface="Arial" panose="020B0604020202020204" pitchFamily="34" charset="0"/>
                        <a:buChar char="•"/>
                      </a:pPr>
                      <a:r>
                        <a:rPr lang="en-US" sz="2000" dirty="0">
                          <a:solidFill>
                            <a:schemeClr val="tx2"/>
                          </a:solidFill>
                        </a:rPr>
                        <a:t>Plan pays 80% of approved charges.</a:t>
                      </a:r>
                    </a:p>
                  </a:txBody>
                  <a:tcPr marL="91429" marR="91429" marT="45730" marB="45730">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38100"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6" name="TextBox 5">
            <a:extLst>
              <a:ext uri="{FF2B5EF4-FFF2-40B4-BE49-F238E27FC236}">
                <a16:creationId xmlns:a16="http://schemas.microsoft.com/office/drawing/2014/main" id="{BF22CD0D-92AF-44B1-BF64-38C71647B6B1}"/>
              </a:ext>
            </a:extLst>
          </p:cNvPr>
          <p:cNvSpPr txBox="1">
            <a:spLocks noChangeArrowheads="1"/>
          </p:cNvSpPr>
          <p:nvPr/>
        </p:nvSpPr>
        <p:spPr bwMode="auto">
          <a:xfrm>
            <a:off x="609599" y="6054982"/>
            <a:ext cx="8229598"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000" baseline="30000" dirty="0">
                <a:solidFill>
                  <a:schemeClr val="tx2"/>
                </a:solidFill>
              </a:rPr>
              <a:t>1</a:t>
            </a:r>
            <a:r>
              <a:rPr lang="en-US" altLang="en-US" sz="1000" dirty="0">
                <a:solidFill>
                  <a:schemeClr val="tx2"/>
                </a:solidFill>
              </a:rPr>
              <a:t>Medicare deductibles are subject to change.</a:t>
            </a:r>
          </a:p>
        </p:txBody>
      </p:sp>
    </p:spTree>
    <p:extLst>
      <p:ext uri="{BB962C8B-B14F-4D97-AF65-F5344CB8AC3E}">
        <p14:creationId xmlns:p14="http://schemas.microsoft.com/office/powerpoint/2010/main" val="2722451550"/>
      </p:ext>
    </p:extLst>
  </p:cSld>
  <p:clrMapOvr>
    <a:masterClrMapping/>
  </p:clrMapOvr>
  <mc:AlternateContent xmlns:mc="http://schemas.openxmlformats.org/markup-compatibility/2006" xmlns:p14="http://schemas.microsoft.com/office/powerpoint/2010/main">
    <mc:Choice Requires="p14">
      <p:transition spd="slow" p14:dur="2000" advTm="17101"/>
    </mc:Choice>
    <mc:Fallback xmlns="">
      <p:transition spd="slow" advTm="17101"/>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72F07-87DC-47A8-824F-7640FAE5E259}"/>
              </a:ext>
            </a:extLst>
          </p:cNvPr>
          <p:cNvSpPr>
            <a:spLocks noGrp="1"/>
          </p:cNvSpPr>
          <p:nvPr>
            <p:ph type="title"/>
          </p:nvPr>
        </p:nvSpPr>
        <p:spPr/>
        <p:txBody>
          <a:bodyPr/>
          <a:lstStyle/>
          <a:p>
            <a:r>
              <a:rPr lang="en-US" dirty="0"/>
              <a:t>Becoming Medicare-eligible before age 65</a:t>
            </a:r>
          </a:p>
        </p:txBody>
      </p:sp>
      <p:sp>
        <p:nvSpPr>
          <p:cNvPr id="4" name="Slide Number Placeholder 3">
            <a:extLst>
              <a:ext uri="{FF2B5EF4-FFF2-40B4-BE49-F238E27FC236}">
                <a16:creationId xmlns:a16="http://schemas.microsoft.com/office/drawing/2014/main" id="{CF50EB0D-93D8-4CCF-AF91-991A67DFB32B}"/>
              </a:ext>
            </a:extLst>
          </p:cNvPr>
          <p:cNvSpPr>
            <a:spLocks noGrp="1"/>
          </p:cNvSpPr>
          <p:nvPr>
            <p:ph type="sldNum" sz="quarter" idx="12"/>
          </p:nvPr>
        </p:nvSpPr>
        <p:spPr/>
        <p:txBody>
          <a:bodyPr/>
          <a:lstStyle/>
          <a:p>
            <a:fld id="{28024367-D536-4F59-B2ED-0E7825EDA9AF}" type="slidenum">
              <a:rPr lang="en-US" smtClean="0"/>
              <a:pPr/>
              <a:t>11</a:t>
            </a:fld>
            <a:endParaRPr lang="en-US" dirty="0"/>
          </a:p>
        </p:txBody>
      </p:sp>
      <p:sp>
        <p:nvSpPr>
          <p:cNvPr id="3" name="Content Placeholder 2">
            <a:extLst>
              <a:ext uri="{FF2B5EF4-FFF2-40B4-BE49-F238E27FC236}">
                <a16:creationId xmlns:a16="http://schemas.microsoft.com/office/drawing/2014/main" id="{41F99329-8253-2F90-8049-125C44AD668C}"/>
              </a:ext>
            </a:extLst>
          </p:cNvPr>
          <p:cNvSpPr>
            <a:spLocks noGrp="1"/>
          </p:cNvSpPr>
          <p:nvPr>
            <p:ph sz="half" idx="13"/>
          </p:nvPr>
        </p:nvSpPr>
        <p:spPr>
          <a:xfrm>
            <a:off x="609600" y="2500481"/>
            <a:ext cx="5181600" cy="3790590"/>
          </a:xfrm>
        </p:spPr>
        <p:txBody>
          <a:bodyPr/>
          <a:lstStyle/>
          <a:p>
            <a:r>
              <a:rPr lang="en-US" dirty="0"/>
              <a:t>You must notify PEBA and provide a copy of your Medicare card.</a:t>
            </a:r>
          </a:p>
          <a:p>
            <a:r>
              <a:rPr lang="en-US" dirty="0"/>
              <a:t>You can change health plans within 31 days of Medicare Part A eligibility.</a:t>
            </a:r>
          </a:p>
          <a:p>
            <a:endParaRPr lang="en-US" dirty="0"/>
          </a:p>
        </p:txBody>
      </p:sp>
      <p:pic>
        <p:nvPicPr>
          <p:cNvPr id="6" name="Content Placeholder 5">
            <a:extLst>
              <a:ext uri="{FF2B5EF4-FFF2-40B4-BE49-F238E27FC236}">
                <a16:creationId xmlns:a16="http://schemas.microsoft.com/office/drawing/2014/main" id="{89E65694-B85B-497A-BDFD-C7C762826D80}"/>
              </a:ext>
            </a:extLst>
          </p:cNvPr>
          <p:cNvPicPr>
            <a:picLocks noGrp="1" noChangeAspect="1"/>
          </p:cNvPicPr>
          <p:nvPr>
            <p:ph sz="half" idx="2"/>
          </p:nvPr>
        </p:nvPicPr>
        <p:blipFill>
          <a:blip r:embed="rId2"/>
          <a:stretch>
            <a:fillRect/>
          </a:stretch>
        </p:blipFill>
        <p:spPr>
          <a:xfrm>
            <a:off x="7443354" y="2500481"/>
            <a:ext cx="3096491" cy="1949335"/>
          </a:xfrm>
          <a:prstGeom prst="rect">
            <a:avLst/>
          </a:prstGeom>
          <a:ln>
            <a:solidFill>
              <a:schemeClr val="bg2"/>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61271551"/>
      </p:ext>
    </p:extLst>
  </p:cSld>
  <p:clrMapOvr>
    <a:masterClrMapping/>
  </p:clrMapOvr>
  <mc:AlternateContent xmlns:mc="http://schemas.openxmlformats.org/markup-compatibility/2006" xmlns:p14="http://schemas.microsoft.com/office/powerpoint/2010/main">
    <mc:Choice Requires="p14">
      <p:transition spd="slow" p14:dur="2000" advTm="15200"/>
    </mc:Choice>
    <mc:Fallback xmlns="">
      <p:transition spd="slow" advTm="1520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11">
            <a:extLst>
              <a:ext uri="{FF2B5EF4-FFF2-40B4-BE49-F238E27FC236}">
                <a16:creationId xmlns:a16="http://schemas.microsoft.com/office/drawing/2014/main" id="{3F307EC0-89F5-191D-5C12-B04B8D07B276}"/>
              </a:ext>
            </a:extLst>
          </p:cNvPr>
          <p:cNvSpPr>
            <a:spLocks noGrp="1"/>
          </p:cNvSpPr>
          <p:nvPr>
            <p:ph sz="half" idx="2"/>
          </p:nvPr>
        </p:nvSpPr>
        <p:spPr/>
        <p:txBody>
          <a:bodyPr/>
          <a:lstStyle/>
          <a:p>
            <a:pPr marL="0" indent="0">
              <a:buNone/>
            </a:pPr>
            <a:r>
              <a:rPr lang="en-US" dirty="0"/>
              <a:t>See </a:t>
            </a:r>
            <a:r>
              <a:rPr lang="en-US" i="1" dirty="0">
                <a:hlinkClick r:id="rId3"/>
              </a:rPr>
              <a:t>Insurance Coverage for the Medicare-eligible</a:t>
            </a:r>
            <a:r>
              <a:rPr lang="en-US" dirty="0">
                <a:hlinkClick r:id="rId3"/>
              </a:rPr>
              <a:t> </a:t>
            </a:r>
            <a:r>
              <a:rPr lang="en-US" i="1" dirty="0">
                <a:hlinkClick r:id="rId3"/>
              </a:rPr>
              <a:t>Member</a:t>
            </a:r>
            <a:r>
              <a:rPr lang="en-US" dirty="0"/>
              <a:t> handbook for detailed information.</a:t>
            </a:r>
          </a:p>
          <a:p>
            <a:endParaRPr lang="en-US" dirty="0"/>
          </a:p>
        </p:txBody>
      </p:sp>
      <p:sp>
        <p:nvSpPr>
          <p:cNvPr id="4" name="Slide Number Placeholder 3">
            <a:extLst>
              <a:ext uri="{FF2B5EF4-FFF2-40B4-BE49-F238E27FC236}">
                <a16:creationId xmlns:a16="http://schemas.microsoft.com/office/drawing/2014/main" id="{73FBFB32-057B-FA57-64D7-35738833D5EA}"/>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12</a:t>
            </a:fld>
            <a:endParaRPr lang="en-US" dirty="0"/>
          </a:p>
        </p:txBody>
      </p:sp>
      <p:sp>
        <p:nvSpPr>
          <p:cNvPr id="15" name="Title 14">
            <a:extLst>
              <a:ext uri="{FF2B5EF4-FFF2-40B4-BE49-F238E27FC236}">
                <a16:creationId xmlns:a16="http://schemas.microsoft.com/office/drawing/2014/main" id="{0F3931AE-3A23-9FD5-56EC-36D2495B1482}"/>
              </a:ext>
            </a:extLst>
          </p:cNvPr>
          <p:cNvSpPr>
            <a:spLocks noGrp="1"/>
          </p:cNvSpPr>
          <p:nvPr>
            <p:ph type="title"/>
          </p:nvPr>
        </p:nvSpPr>
        <p:spPr>
          <a:xfrm>
            <a:off x="609599" y="228600"/>
            <a:ext cx="10972799" cy="1049898"/>
          </a:xfrm>
        </p:spPr>
        <p:txBody>
          <a:bodyPr/>
          <a:lstStyle/>
          <a:p>
            <a:r>
              <a:rPr lang="en-US" dirty="0"/>
              <a:t>Medicare-eligible health plan choices in retirement</a:t>
            </a:r>
          </a:p>
        </p:txBody>
      </p:sp>
      <p:sp>
        <p:nvSpPr>
          <p:cNvPr id="6" name="TextBox 5">
            <a:extLst>
              <a:ext uri="{FF2B5EF4-FFF2-40B4-BE49-F238E27FC236}">
                <a16:creationId xmlns:a16="http://schemas.microsoft.com/office/drawing/2014/main" id="{9E20614C-3C24-18C6-B1E8-4D4758B6CAA8}"/>
              </a:ext>
            </a:extLst>
          </p:cNvPr>
          <p:cNvSpPr txBox="1"/>
          <p:nvPr/>
        </p:nvSpPr>
        <p:spPr>
          <a:xfrm>
            <a:off x="609599" y="2109462"/>
            <a:ext cx="3931920" cy="400110"/>
          </a:xfrm>
          <a:prstGeom prst="rect">
            <a:avLst/>
          </a:prstGeom>
          <a:noFill/>
        </p:spPr>
        <p:txBody>
          <a:bodyPr wrap="square">
            <a:spAutoFit/>
          </a:bodyPr>
          <a:lstStyle/>
          <a:p>
            <a:pPr marL="0" lvl="0">
              <a:buNone/>
            </a:pPr>
            <a:r>
              <a:rPr lang="en-US" sz="2000" dirty="0">
                <a:solidFill>
                  <a:schemeClr val="tx2"/>
                </a:solidFill>
              </a:rPr>
              <a:t>Includes prescription benefits.</a:t>
            </a:r>
          </a:p>
        </p:txBody>
      </p:sp>
      <p:cxnSp>
        <p:nvCxnSpPr>
          <p:cNvPr id="7" name="Straight Connector 6">
            <a:extLst>
              <a:ext uri="{FF2B5EF4-FFF2-40B4-BE49-F238E27FC236}">
                <a16:creationId xmlns:a16="http://schemas.microsoft.com/office/drawing/2014/main" id="{B4F8FCF7-C932-B6C9-0171-4DAC1E53A50E}"/>
              </a:ext>
            </a:extLst>
          </p:cNvPr>
          <p:cNvCxnSpPr>
            <a:cxnSpLocks/>
          </p:cNvCxnSpPr>
          <p:nvPr/>
        </p:nvCxnSpPr>
        <p:spPr>
          <a:xfrm>
            <a:off x="609599" y="2082794"/>
            <a:ext cx="393192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3FCA7235-E71B-2B36-A27E-67E02EF1CB61}"/>
              </a:ext>
            </a:extLst>
          </p:cNvPr>
          <p:cNvSpPr txBox="1"/>
          <p:nvPr/>
        </p:nvSpPr>
        <p:spPr>
          <a:xfrm>
            <a:off x="609599" y="3171696"/>
            <a:ext cx="3931920" cy="400110"/>
          </a:xfrm>
          <a:prstGeom prst="rect">
            <a:avLst/>
          </a:prstGeom>
          <a:noFill/>
        </p:spPr>
        <p:txBody>
          <a:bodyPr wrap="square">
            <a:spAutoFit/>
          </a:bodyPr>
          <a:lstStyle/>
          <a:p>
            <a:pPr marL="0" lvl="0">
              <a:buNone/>
            </a:pPr>
            <a:r>
              <a:rPr lang="en-US" sz="2000" dirty="0">
                <a:solidFill>
                  <a:schemeClr val="tx2"/>
                </a:solidFill>
              </a:rPr>
              <a:t>Includes prescription benefits.</a:t>
            </a:r>
          </a:p>
        </p:txBody>
      </p:sp>
      <p:cxnSp>
        <p:nvCxnSpPr>
          <p:cNvPr id="10" name="Straight Connector 9">
            <a:extLst>
              <a:ext uri="{FF2B5EF4-FFF2-40B4-BE49-F238E27FC236}">
                <a16:creationId xmlns:a16="http://schemas.microsoft.com/office/drawing/2014/main" id="{F78E84C6-86A9-C868-8C4A-4CC992A7029E}"/>
              </a:ext>
            </a:extLst>
          </p:cNvPr>
          <p:cNvCxnSpPr>
            <a:cxnSpLocks/>
          </p:cNvCxnSpPr>
          <p:nvPr/>
        </p:nvCxnSpPr>
        <p:spPr>
          <a:xfrm>
            <a:off x="609600" y="3177916"/>
            <a:ext cx="393192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912BF6A0-80CE-C801-894F-E7847A79CD67}"/>
              </a:ext>
            </a:extLst>
          </p:cNvPr>
          <p:cNvSpPr txBox="1"/>
          <p:nvPr/>
        </p:nvSpPr>
        <p:spPr>
          <a:xfrm>
            <a:off x="609599" y="1614909"/>
            <a:ext cx="4023360" cy="830997"/>
          </a:xfrm>
          <a:prstGeom prst="rect">
            <a:avLst/>
          </a:prstGeom>
          <a:noFill/>
        </p:spPr>
        <p:txBody>
          <a:bodyPr wrap="square">
            <a:spAutoFit/>
          </a:bodyPr>
          <a:lstStyle/>
          <a:p>
            <a:pPr marL="0" lvl="0">
              <a:buNone/>
            </a:pPr>
            <a:r>
              <a:rPr lang="en-US" sz="2400" b="1" dirty="0">
                <a:solidFill>
                  <a:schemeClr val="tx2"/>
                </a:solidFill>
                <a:latin typeface="Times New Roman" panose="02020603050405020304" pitchFamily="18" charset="0"/>
                <a:cs typeface="Times New Roman" panose="02020603050405020304" pitchFamily="18" charset="0"/>
              </a:rPr>
              <a:t>Medicare Supplemental Plan</a:t>
            </a:r>
          </a:p>
        </p:txBody>
      </p:sp>
      <p:sp>
        <p:nvSpPr>
          <p:cNvPr id="29" name="TextBox 28">
            <a:extLst>
              <a:ext uri="{FF2B5EF4-FFF2-40B4-BE49-F238E27FC236}">
                <a16:creationId xmlns:a16="http://schemas.microsoft.com/office/drawing/2014/main" id="{6AC104E3-3829-0312-B5E9-B042BFDBC0FD}"/>
              </a:ext>
            </a:extLst>
          </p:cNvPr>
          <p:cNvSpPr txBox="1"/>
          <p:nvPr/>
        </p:nvSpPr>
        <p:spPr>
          <a:xfrm>
            <a:off x="609599" y="2710031"/>
            <a:ext cx="3931920" cy="461665"/>
          </a:xfrm>
          <a:prstGeom prst="rect">
            <a:avLst/>
          </a:prstGeom>
          <a:noFill/>
        </p:spPr>
        <p:txBody>
          <a:bodyPr wrap="square">
            <a:spAutoFit/>
          </a:bodyPr>
          <a:lstStyle/>
          <a:p>
            <a:pPr marL="0" lvl="0">
              <a:buNone/>
            </a:pPr>
            <a:r>
              <a:rPr lang="en-US" sz="2400" b="1" dirty="0">
                <a:solidFill>
                  <a:schemeClr val="tx2"/>
                </a:solidFill>
                <a:latin typeface="Times New Roman" panose="02020603050405020304" pitchFamily="18" charset="0"/>
                <a:cs typeface="Times New Roman" panose="02020603050405020304" pitchFamily="18" charset="0"/>
              </a:rPr>
              <a:t>Carve-out Plan</a:t>
            </a:r>
          </a:p>
        </p:txBody>
      </p:sp>
    </p:spTree>
    <p:extLst>
      <p:ext uri="{BB962C8B-B14F-4D97-AF65-F5344CB8AC3E}">
        <p14:creationId xmlns:p14="http://schemas.microsoft.com/office/powerpoint/2010/main" val="41919470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F3A76-9121-4ABA-9F25-B7FCB9E381CC}"/>
              </a:ext>
            </a:extLst>
          </p:cNvPr>
          <p:cNvSpPr>
            <a:spLocks noGrp="1"/>
          </p:cNvSpPr>
          <p:nvPr>
            <p:ph type="title"/>
          </p:nvPr>
        </p:nvSpPr>
        <p:spPr/>
        <p:txBody>
          <a:bodyPr/>
          <a:lstStyle/>
          <a:p>
            <a:r>
              <a:rPr lang="en-US" dirty="0"/>
              <a:t>2025 Medicare Supplemental Plan benefits</a:t>
            </a:r>
          </a:p>
        </p:txBody>
      </p:sp>
      <p:sp>
        <p:nvSpPr>
          <p:cNvPr id="3" name="Content Placeholder 2">
            <a:extLst>
              <a:ext uri="{FF2B5EF4-FFF2-40B4-BE49-F238E27FC236}">
                <a16:creationId xmlns:a16="http://schemas.microsoft.com/office/drawing/2014/main" id="{4DD56034-746A-450B-BAFA-8E37B29463FD}"/>
              </a:ext>
            </a:extLst>
          </p:cNvPr>
          <p:cNvSpPr>
            <a:spLocks noGrp="1"/>
          </p:cNvSpPr>
          <p:nvPr>
            <p:ph idx="1"/>
          </p:nvPr>
        </p:nvSpPr>
        <p:spPr/>
        <p:txBody>
          <a:bodyPr/>
          <a:lstStyle/>
          <a:p>
            <a:r>
              <a:rPr lang="en-US" dirty="0"/>
              <a:t>Pays Medicare Part A deductible ($1,676).</a:t>
            </a:r>
            <a:r>
              <a:rPr lang="en-US" baseline="30000" dirty="0"/>
              <a:t>1</a:t>
            </a:r>
          </a:p>
          <a:p>
            <a:r>
              <a:rPr lang="en-US" dirty="0"/>
              <a:t>Pays Medicare Part B deductible ($257).</a:t>
            </a:r>
            <a:r>
              <a:rPr lang="en-US" baseline="30000" dirty="0"/>
              <a:t>1</a:t>
            </a:r>
            <a:endParaRPr lang="en-US" dirty="0"/>
          </a:p>
          <a:p>
            <a:r>
              <a:rPr lang="en-US" dirty="0"/>
              <a:t>Pays Medicare coinsurance, up to 100% of Medicare-approved charges.</a:t>
            </a:r>
          </a:p>
          <a:p>
            <a:r>
              <a:rPr lang="en-US" dirty="0"/>
              <a:t>Offers no coverage outside the U.S.</a:t>
            </a:r>
          </a:p>
          <a:p>
            <a:r>
              <a:rPr lang="en-US" dirty="0"/>
              <a:t>Includes prescription drug benefit.</a:t>
            </a:r>
          </a:p>
          <a:p>
            <a:r>
              <a:rPr lang="en-US" dirty="0"/>
              <a:t>Claims for non-Medicare subscribers are processed under the Standard Plan.</a:t>
            </a:r>
          </a:p>
          <a:p>
            <a:endParaRPr lang="en-US" dirty="0"/>
          </a:p>
        </p:txBody>
      </p:sp>
      <p:sp>
        <p:nvSpPr>
          <p:cNvPr id="4" name="Slide Number Placeholder 3">
            <a:extLst>
              <a:ext uri="{FF2B5EF4-FFF2-40B4-BE49-F238E27FC236}">
                <a16:creationId xmlns:a16="http://schemas.microsoft.com/office/drawing/2014/main" id="{A5FCAC90-68E7-4113-A1CE-92E1D41C293F}"/>
              </a:ext>
            </a:extLst>
          </p:cNvPr>
          <p:cNvSpPr>
            <a:spLocks noGrp="1"/>
          </p:cNvSpPr>
          <p:nvPr>
            <p:ph type="sldNum" sz="quarter" idx="12"/>
          </p:nvPr>
        </p:nvSpPr>
        <p:spPr/>
        <p:txBody>
          <a:bodyPr/>
          <a:lstStyle/>
          <a:p>
            <a:fld id="{28024367-D536-4F59-B2ED-0E7825EDA9AF}" type="slidenum">
              <a:rPr lang="en-US" smtClean="0"/>
              <a:pPr/>
              <a:t>13</a:t>
            </a:fld>
            <a:endParaRPr lang="en-US" dirty="0"/>
          </a:p>
        </p:txBody>
      </p:sp>
      <p:sp>
        <p:nvSpPr>
          <p:cNvPr id="5" name="TextBox 4">
            <a:extLst>
              <a:ext uri="{FF2B5EF4-FFF2-40B4-BE49-F238E27FC236}">
                <a16:creationId xmlns:a16="http://schemas.microsoft.com/office/drawing/2014/main" id="{33F02C43-0025-4C01-894D-E2F0D4A19563}"/>
              </a:ext>
            </a:extLst>
          </p:cNvPr>
          <p:cNvSpPr txBox="1">
            <a:spLocks noChangeArrowheads="1"/>
          </p:cNvSpPr>
          <p:nvPr/>
        </p:nvSpPr>
        <p:spPr bwMode="auto">
          <a:xfrm>
            <a:off x="609600" y="6054982"/>
            <a:ext cx="8229598"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000" baseline="30000" dirty="0">
                <a:solidFill>
                  <a:schemeClr val="tx2"/>
                </a:solidFill>
              </a:rPr>
              <a:t>1</a:t>
            </a:r>
            <a:r>
              <a:rPr lang="en-US" altLang="en-US" sz="1000" dirty="0">
                <a:solidFill>
                  <a:schemeClr val="tx2"/>
                </a:solidFill>
              </a:rPr>
              <a:t>Medicare deductibles are subject to change.</a:t>
            </a:r>
          </a:p>
        </p:txBody>
      </p:sp>
    </p:spTree>
    <p:extLst>
      <p:ext uri="{BB962C8B-B14F-4D97-AF65-F5344CB8AC3E}">
        <p14:creationId xmlns:p14="http://schemas.microsoft.com/office/powerpoint/2010/main" val="699233600"/>
      </p:ext>
    </p:extLst>
  </p:cSld>
  <p:clrMapOvr>
    <a:masterClrMapping/>
  </p:clrMapOvr>
  <mc:AlternateContent xmlns:mc="http://schemas.openxmlformats.org/markup-compatibility/2006" xmlns:p14="http://schemas.microsoft.com/office/powerpoint/2010/main">
    <mc:Choice Requires="p14">
      <p:transition spd="slow" p14:dur="2000" advTm="43977"/>
    </mc:Choice>
    <mc:Fallback xmlns="">
      <p:transition spd="slow" advTm="43977"/>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AA5B7B-1712-4A9C-82C8-07173F218C60}"/>
              </a:ext>
            </a:extLst>
          </p:cNvPr>
          <p:cNvSpPr>
            <a:spLocks noGrp="1"/>
          </p:cNvSpPr>
          <p:nvPr>
            <p:ph type="title"/>
          </p:nvPr>
        </p:nvSpPr>
        <p:spPr/>
        <p:txBody>
          <a:bodyPr>
            <a:normAutofit/>
          </a:bodyPr>
          <a:lstStyle/>
          <a:p>
            <a:r>
              <a:rPr lang="en-US"/>
              <a:t>Automatic enrollment in the Medicare Supplemental Plan</a:t>
            </a:r>
            <a:endParaRPr lang="en-US" dirty="0"/>
          </a:p>
        </p:txBody>
      </p:sp>
      <p:sp>
        <p:nvSpPr>
          <p:cNvPr id="3" name="Content Placeholder 2">
            <a:extLst>
              <a:ext uri="{FF2B5EF4-FFF2-40B4-BE49-F238E27FC236}">
                <a16:creationId xmlns:a16="http://schemas.microsoft.com/office/drawing/2014/main" id="{A22CB4AA-38F2-4688-A979-00C45C38AE22}"/>
              </a:ext>
            </a:extLst>
          </p:cNvPr>
          <p:cNvSpPr>
            <a:spLocks noGrp="1"/>
          </p:cNvSpPr>
          <p:nvPr>
            <p:ph idx="1"/>
          </p:nvPr>
        </p:nvSpPr>
        <p:spPr/>
        <p:txBody>
          <a:bodyPr/>
          <a:lstStyle/>
          <a:p>
            <a:r>
              <a:rPr lang="en-US" dirty="0"/>
              <a:t>Automatic enrollment at age 65 for those who participate in the State Health Plan.</a:t>
            </a:r>
          </a:p>
          <a:p>
            <a:r>
              <a:rPr lang="en-US" dirty="0"/>
              <a:t>PEBA sends you a notification three months before your 65</a:t>
            </a:r>
            <a:r>
              <a:rPr lang="en-US" baseline="30000" dirty="0"/>
              <a:t>th</a:t>
            </a:r>
            <a:r>
              <a:rPr lang="en-US" dirty="0"/>
              <a:t> birthday. </a:t>
            </a:r>
          </a:p>
          <a:p>
            <a:r>
              <a:rPr lang="en-US" dirty="0"/>
              <a:t>Can choose to opt out of the Medicare Supplemental Plan and be covered under the Carve-out Plan.</a:t>
            </a:r>
          </a:p>
          <a:p>
            <a:r>
              <a:rPr lang="en-US" dirty="0"/>
              <a:t>Medicare will be primary whether you opt out</a:t>
            </a:r>
            <a:r>
              <a:rPr lang="en-US" dirty="0">
                <a:solidFill>
                  <a:srgbClr val="FF0000"/>
                </a:solidFill>
              </a:rPr>
              <a:t> </a:t>
            </a:r>
            <a:r>
              <a:rPr lang="en-US" dirty="0"/>
              <a:t>as long as you are not working in an insurance-eligible position on active coverage.</a:t>
            </a:r>
          </a:p>
          <a:p>
            <a:pPr lvl="1"/>
            <a:r>
              <a:rPr lang="en-US" dirty="0"/>
              <a:t>If you enroll in the Carve-out Plan in retirement, Medicare will still pay first toward your expenses. </a:t>
            </a:r>
          </a:p>
          <a:p>
            <a:endParaRPr lang="en-US" dirty="0"/>
          </a:p>
        </p:txBody>
      </p:sp>
      <p:sp>
        <p:nvSpPr>
          <p:cNvPr id="4" name="Slide Number Placeholder 3">
            <a:extLst>
              <a:ext uri="{FF2B5EF4-FFF2-40B4-BE49-F238E27FC236}">
                <a16:creationId xmlns:a16="http://schemas.microsoft.com/office/drawing/2014/main" id="{66CF6081-FAD6-4957-8206-A51C53FC2DBE}"/>
              </a:ext>
            </a:extLst>
          </p:cNvPr>
          <p:cNvSpPr>
            <a:spLocks noGrp="1"/>
          </p:cNvSpPr>
          <p:nvPr>
            <p:ph type="sldNum" sz="quarter" idx="12"/>
          </p:nvPr>
        </p:nvSpPr>
        <p:spPr/>
        <p:txBody>
          <a:bodyPr/>
          <a:lstStyle/>
          <a:p>
            <a:fld id="{28024367-D536-4F59-B2ED-0E7825EDA9AF}" type="slidenum">
              <a:rPr lang="en-US" smtClean="0"/>
              <a:pPr/>
              <a:t>14</a:t>
            </a:fld>
            <a:endParaRPr lang="en-US" dirty="0"/>
          </a:p>
        </p:txBody>
      </p:sp>
    </p:spTree>
    <p:extLst>
      <p:ext uri="{BB962C8B-B14F-4D97-AF65-F5344CB8AC3E}">
        <p14:creationId xmlns:p14="http://schemas.microsoft.com/office/powerpoint/2010/main" val="4167149306"/>
      </p:ext>
    </p:extLst>
  </p:cSld>
  <p:clrMapOvr>
    <a:masterClrMapping/>
  </p:clrMapOvr>
  <mc:AlternateContent xmlns:mc="http://schemas.openxmlformats.org/markup-compatibility/2006" xmlns:p14="http://schemas.microsoft.com/office/powerpoint/2010/main">
    <mc:Choice Requires="p14">
      <p:transition spd="slow" p14:dur="2000" advTm="34615"/>
    </mc:Choice>
    <mc:Fallback xmlns="">
      <p:transition spd="slow" advTm="34615"/>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ontent Placeholder 5">
            <a:extLst>
              <a:ext uri="{FF2B5EF4-FFF2-40B4-BE49-F238E27FC236}">
                <a16:creationId xmlns:a16="http://schemas.microsoft.com/office/drawing/2014/main" id="{D38BAEC4-E3AE-4165-9C10-A655AF3E2613}"/>
              </a:ext>
            </a:extLst>
          </p:cNvPr>
          <p:cNvGraphicFramePr>
            <a:graphicFrameLocks noGrp="1"/>
          </p:cNvGraphicFramePr>
          <p:nvPr>
            <p:ph sz="half" idx="1"/>
            <p:extLst>
              <p:ext uri="{D42A27DB-BD31-4B8C-83A1-F6EECF244321}">
                <p14:modId xmlns:p14="http://schemas.microsoft.com/office/powerpoint/2010/main" val="2754270313"/>
              </p:ext>
            </p:extLst>
          </p:nvPr>
        </p:nvGraphicFramePr>
        <p:xfrm>
          <a:off x="609600" y="1601788"/>
          <a:ext cx="5181599" cy="2590800"/>
        </p:xfrm>
        <a:graphic>
          <a:graphicData uri="http://schemas.openxmlformats.org/drawingml/2006/table">
            <a:tbl>
              <a:tblPr firstRow="1" bandRow="1">
                <a:tableStyleId>{5940675A-B579-460E-94D1-54222C63F5DA}</a:tableStyleId>
              </a:tblPr>
              <a:tblGrid>
                <a:gridCol w="3988070">
                  <a:extLst>
                    <a:ext uri="{9D8B030D-6E8A-4147-A177-3AD203B41FA5}">
                      <a16:colId xmlns:a16="http://schemas.microsoft.com/office/drawing/2014/main" val="20000"/>
                    </a:ext>
                  </a:extLst>
                </a:gridCol>
                <a:gridCol w="1193529">
                  <a:extLst>
                    <a:ext uri="{9D8B030D-6E8A-4147-A177-3AD203B41FA5}">
                      <a16:colId xmlns:a16="http://schemas.microsoft.com/office/drawing/2014/main" val="20001"/>
                    </a:ext>
                  </a:extLst>
                </a:gridCol>
              </a:tblGrid>
              <a:tr h="0">
                <a:tc gridSpan="2">
                  <a:txBody>
                    <a:bodyPr/>
                    <a:lstStyle/>
                    <a:p>
                      <a:pPr algn="l"/>
                      <a:r>
                        <a:rPr lang="en-US" sz="2000" b="1" dirty="0">
                          <a:solidFill>
                            <a:schemeClr val="tx2"/>
                          </a:solidFill>
                          <a:latin typeface="Times New Roman" panose="02020603050405020304" pitchFamily="18" charset="0"/>
                          <a:cs typeface="Times New Roman" panose="02020603050405020304" pitchFamily="18" charset="0"/>
                        </a:rPr>
                        <a:t>If covered by Medicare and the Medicare</a:t>
                      </a:r>
                      <a:r>
                        <a:rPr lang="en-US" sz="2000" b="1" baseline="0" dirty="0">
                          <a:solidFill>
                            <a:schemeClr val="tx2"/>
                          </a:solidFill>
                          <a:latin typeface="Times New Roman" panose="02020603050405020304" pitchFamily="18" charset="0"/>
                          <a:cs typeface="Times New Roman" panose="02020603050405020304" pitchFamily="18" charset="0"/>
                        </a:rPr>
                        <a:t> Supplemental Plan, your claim will be processed like this:</a:t>
                      </a:r>
                      <a:endParaRPr lang="en-US" sz="2000" b="1" dirty="0">
                        <a:solidFill>
                          <a:schemeClr val="tx2"/>
                        </a:solidFill>
                        <a:latin typeface="Times New Roman" panose="02020603050405020304" pitchFamily="18" charset="0"/>
                        <a:cs typeface="Times New Roman" panose="02020603050405020304" pitchFamily="18" charset="0"/>
                      </a:endParaRPr>
                    </a:p>
                  </a:txBody>
                  <a:tcPr marL="95481" marR="9548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r"/>
                      <a:endParaRPr lang="en-US" sz="1600" dirty="0">
                        <a:solidFill>
                          <a:schemeClr val="tx2"/>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65760">
                <a:tc>
                  <a:txBody>
                    <a:bodyPr/>
                    <a:lstStyle/>
                    <a:p>
                      <a:r>
                        <a:rPr lang="en-US" sz="2000" dirty="0">
                          <a:solidFill>
                            <a:schemeClr val="tx2"/>
                          </a:solidFill>
                        </a:rPr>
                        <a:t>Medicare-approved amount</a:t>
                      </a:r>
                    </a:p>
                  </a:txBody>
                  <a:tcPr marL="95481" marR="95481"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r"/>
                      <a:r>
                        <a:rPr lang="en-US" sz="2000" dirty="0">
                          <a:solidFill>
                            <a:schemeClr val="tx2"/>
                          </a:solidFill>
                        </a:rPr>
                        <a:t>$7,500</a:t>
                      </a:r>
                    </a:p>
                  </a:txBody>
                  <a:tcPr marL="95481" marR="95481"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65760">
                <a:tc>
                  <a:txBody>
                    <a:bodyPr/>
                    <a:lstStyle/>
                    <a:p>
                      <a:r>
                        <a:rPr lang="en-US" sz="2000" dirty="0">
                          <a:solidFill>
                            <a:schemeClr val="tx2"/>
                          </a:solidFill>
                        </a:rPr>
                        <a:t>2025 Medicare Part A deductible</a:t>
                      </a:r>
                      <a:r>
                        <a:rPr lang="en-US" sz="2000" baseline="30000" dirty="0">
                          <a:solidFill>
                            <a:schemeClr val="tx2"/>
                          </a:solidFill>
                        </a:rPr>
                        <a:t>1</a:t>
                      </a:r>
                    </a:p>
                  </a:txBody>
                  <a:tcPr marL="95481" marR="95481" anchor="ct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US" sz="2000" u="sng" dirty="0">
                          <a:solidFill>
                            <a:schemeClr val="tx2"/>
                          </a:solidFill>
                        </a:rPr>
                        <a:t>- $1,676</a:t>
                      </a:r>
                    </a:p>
                  </a:txBody>
                  <a:tcPr marL="95481" marR="95481" anchor="ct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65760">
                <a:tc>
                  <a:txBody>
                    <a:bodyPr/>
                    <a:lstStyle/>
                    <a:p>
                      <a:r>
                        <a:rPr lang="en-US" sz="2000" dirty="0">
                          <a:solidFill>
                            <a:schemeClr val="tx2"/>
                          </a:solidFill>
                        </a:rPr>
                        <a:t>Medicare payment</a:t>
                      </a:r>
                    </a:p>
                  </a:txBody>
                  <a:tcPr marL="95481" marR="95481" anchor="ct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US" sz="2000" dirty="0">
                          <a:solidFill>
                            <a:schemeClr val="tx2"/>
                          </a:solidFill>
                        </a:rPr>
                        <a:t>$5,824</a:t>
                      </a:r>
                    </a:p>
                  </a:txBody>
                  <a:tcPr marL="95481" marR="95481" anchor="ct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65760">
                <a:tc>
                  <a:txBody>
                    <a:bodyPr/>
                    <a:lstStyle/>
                    <a:p>
                      <a:r>
                        <a:rPr lang="en-US" sz="2000" dirty="0">
                          <a:solidFill>
                            <a:schemeClr val="tx2"/>
                          </a:solidFill>
                        </a:rPr>
                        <a:t>Remaining</a:t>
                      </a:r>
                      <a:r>
                        <a:rPr lang="en-US" sz="2000" baseline="0" dirty="0">
                          <a:solidFill>
                            <a:schemeClr val="tx2"/>
                          </a:solidFill>
                        </a:rPr>
                        <a:t> bill</a:t>
                      </a:r>
                      <a:endParaRPr lang="en-US" sz="2000" dirty="0">
                        <a:solidFill>
                          <a:schemeClr val="tx2"/>
                        </a:solidFill>
                      </a:endParaRPr>
                    </a:p>
                  </a:txBody>
                  <a:tcPr marL="95481" marR="95481" anchor="ctr">
                    <a:lnL w="12700" cap="flat" cmpd="sng" algn="ctr">
                      <a:noFill/>
                      <a:prstDash val="solid"/>
                      <a:round/>
                      <a:headEnd type="none" w="med" len="med"/>
                      <a:tailEnd type="none" w="med" len="med"/>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$1,676</a:t>
                      </a:r>
                    </a:p>
                  </a:txBody>
                  <a:tcPr marL="95481" marR="95481" anchor="ctr">
                    <a:lnL w="12700" cmpd="sng">
                      <a:noFill/>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graphicFrame>
        <p:nvGraphicFramePr>
          <p:cNvPr id="8" name="Content Placeholder 5">
            <a:extLst>
              <a:ext uri="{FF2B5EF4-FFF2-40B4-BE49-F238E27FC236}">
                <a16:creationId xmlns:a16="http://schemas.microsoft.com/office/drawing/2014/main" id="{9FE0D406-D41D-4239-9F13-15E6C313829F}"/>
              </a:ext>
            </a:extLst>
          </p:cNvPr>
          <p:cNvGraphicFramePr>
            <a:graphicFrameLocks noGrp="1"/>
          </p:cNvGraphicFramePr>
          <p:nvPr>
            <p:ph sz="half" idx="2"/>
            <p:extLst>
              <p:ext uri="{D42A27DB-BD31-4B8C-83A1-F6EECF244321}">
                <p14:modId xmlns:p14="http://schemas.microsoft.com/office/powerpoint/2010/main" val="3311006888"/>
              </p:ext>
            </p:extLst>
          </p:nvPr>
        </p:nvGraphicFramePr>
        <p:xfrm>
          <a:off x="6400800" y="1611313"/>
          <a:ext cx="5181599" cy="2194328"/>
        </p:xfrm>
        <a:graphic>
          <a:graphicData uri="http://schemas.openxmlformats.org/drawingml/2006/table">
            <a:tbl>
              <a:tblPr firstRow="1" bandRow="1">
                <a:tableStyleId>{5940675A-B579-460E-94D1-54222C63F5DA}</a:tableStyleId>
              </a:tblPr>
              <a:tblGrid>
                <a:gridCol w="3988070">
                  <a:extLst>
                    <a:ext uri="{9D8B030D-6E8A-4147-A177-3AD203B41FA5}">
                      <a16:colId xmlns:a16="http://schemas.microsoft.com/office/drawing/2014/main" val="20000"/>
                    </a:ext>
                  </a:extLst>
                </a:gridCol>
                <a:gridCol w="1193529">
                  <a:extLst>
                    <a:ext uri="{9D8B030D-6E8A-4147-A177-3AD203B41FA5}">
                      <a16:colId xmlns:a16="http://schemas.microsoft.com/office/drawing/2014/main" val="20001"/>
                    </a:ext>
                  </a:extLst>
                </a:gridCol>
              </a:tblGrid>
              <a:tr h="579039">
                <a:tc gridSpan="2">
                  <a:txBody>
                    <a:bodyPr/>
                    <a:lstStyle/>
                    <a:p>
                      <a:pPr algn="l"/>
                      <a:r>
                        <a:rPr lang="en-US" sz="2000" b="1" dirty="0">
                          <a:solidFill>
                            <a:schemeClr val="tx2"/>
                          </a:solidFill>
                          <a:latin typeface="Times New Roman" panose="02020603050405020304" pitchFamily="18" charset="0"/>
                          <a:cs typeface="Times New Roman" panose="02020603050405020304" pitchFamily="18" charset="0"/>
                        </a:rPr>
                        <a:t>Next, the Medicare Supplemental Plan benefits are applied:</a:t>
                      </a:r>
                    </a:p>
                  </a:txBody>
                  <a:tcPr marL="95481" marR="95481" marT="45691" marB="4569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r"/>
                      <a:endParaRPr lang="en-US" sz="1600" dirty="0">
                        <a:solidFill>
                          <a:schemeClr val="tx2"/>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65523">
                <a:tc>
                  <a:txBody>
                    <a:bodyPr/>
                    <a:lstStyle/>
                    <a:p>
                      <a:r>
                        <a:rPr lang="en-US" sz="2000" dirty="0">
                          <a:solidFill>
                            <a:schemeClr val="tx2"/>
                          </a:solidFill>
                        </a:rPr>
                        <a:t>Remaining</a:t>
                      </a:r>
                      <a:r>
                        <a:rPr lang="en-US" sz="2000" baseline="0" dirty="0">
                          <a:solidFill>
                            <a:schemeClr val="tx2"/>
                          </a:solidFill>
                        </a:rPr>
                        <a:t> bill</a:t>
                      </a:r>
                      <a:endParaRPr lang="en-US" sz="2000" dirty="0">
                        <a:solidFill>
                          <a:schemeClr val="tx2"/>
                        </a:solidFill>
                      </a:endParaRPr>
                    </a:p>
                  </a:txBody>
                  <a:tcPr marL="95481" marR="95481" marT="45691" marB="45691"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r"/>
                      <a:r>
                        <a:rPr lang="en-US" sz="2000" dirty="0">
                          <a:solidFill>
                            <a:schemeClr val="tx2"/>
                          </a:solidFill>
                        </a:rPr>
                        <a:t>$1,676</a:t>
                      </a:r>
                    </a:p>
                  </a:txBody>
                  <a:tcPr marL="95481" marR="95481" marT="45691" marB="45691"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579039">
                <a:tc>
                  <a:txBody>
                    <a:bodyPr/>
                    <a:lstStyle/>
                    <a:p>
                      <a:r>
                        <a:rPr lang="en-US" sz="2000" dirty="0">
                          <a:solidFill>
                            <a:schemeClr val="tx2"/>
                          </a:solidFill>
                        </a:rPr>
                        <a:t>Medicare Supplemental Plan pays Medicare Part A deductible</a:t>
                      </a:r>
                    </a:p>
                  </a:txBody>
                  <a:tcPr marL="95481" marR="95481" marT="45691" marB="45691" anchor="ctr">
                    <a:lnL w="12700" cap="flat" cmpd="sng" algn="ctr">
                      <a:noFill/>
                      <a:prstDash val="solid"/>
                      <a:round/>
                      <a:headEnd type="none" w="med" len="med"/>
                      <a:tailEnd type="none" w="med" len="med"/>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u="sng" dirty="0">
                          <a:solidFill>
                            <a:schemeClr val="tx2"/>
                          </a:solidFill>
                        </a:rPr>
                        <a:t>- $1,676</a:t>
                      </a:r>
                      <a:endParaRPr lang="en-US" sz="2000" u="sng" baseline="30000" dirty="0">
                        <a:solidFill>
                          <a:schemeClr val="tx2"/>
                        </a:solidFill>
                      </a:endParaRPr>
                    </a:p>
                  </a:txBody>
                  <a:tcPr marL="95481" marR="95481" marT="45691" marB="45691" anchor="ctr">
                    <a:lnL w="12700" cmpd="sng">
                      <a:noFill/>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65523">
                <a:tc>
                  <a:txBody>
                    <a:bodyPr/>
                    <a:lstStyle/>
                    <a:p>
                      <a:r>
                        <a:rPr lang="en-US" sz="2000" b="1" dirty="0">
                          <a:solidFill>
                            <a:schemeClr val="tx2"/>
                          </a:solidFill>
                        </a:rPr>
                        <a:t>Your total payment</a:t>
                      </a:r>
                    </a:p>
                  </a:txBody>
                  <a:tcPr marL="95481" marR="95481" marT="45691" marB="45691"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r"/>
                      <a:r>
                        <a:rPr lang="en-US" sz="2000" b="1" dirty="0">
                          <a:solidFill>
                            <a:schemeClr val="tx2"/>
                          </a:solidFill>
                        </a:rPr>
                        <a:t>$0</a:t>
                      </a:r>
                    </a:p>
                  </a:txBody>
                  <a:tcPr marL="95481" marR="95481" marT="45691" marB="45691"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0003"/>
                  </a:ext>
                </a:extLst>
              </a:tr>
            </a:tbl>
          </a:graphicData>
        </a:graphic>
      </p:graphicFrame>
      <p:sp>
        <p:nvSpPr>
          <p:cNvPr id="4" name="Slide Number Placeholder 3">
            <a:extLst>
              <a:ext uri="{FF2B5EF4-FFF2-40B4-BE49-F238E27FC236}">
                <a16:creationId xmlns:a16="http://schemas.microsoft.com/office/drawing/2014/main" id="{8E02A042-AA9D-4C33-ADD7-6D0BEF4C092B}"/>
              </a:ext>
            </a:extLst>
          </p:cNvPr>
          <p:cNvSpPr>
            <a:spLocks noGrp="1"/>
          </p:cNvSpPr>
          <p:nvPr>
            <p:ph type="sldNum" sz="quarter" idx="12"/>
          </p:nvPr>
        </p:nvSpPr>
        <p:spPr/>
        <p:txBody>
          <a:bodyPr/>
          <a:lstStyle/>
          <a:p>
            <a:fld id="{28024367-D536-4F59-B2ED-0E7825EDA9AF}" type="slidenum">
              <a:rPr lang="en-US" smtClean="0"/>
              <a:pPr/>
              <a:t>15</a:t>
            </a:fld>
            <a:endParaRPr lang="en-US" dirty="0"/>
          </a:p>
        </p:txBody>
      </p:sp>
      <p:sp>
        <p:nvSpPr>
          <p:cNvPr id="2" name="Title 1">
            <a:extLst>
              <a:ext uri="{FF2B5EF4-FFF2-40B4-BE49-F238E27FC236}">
                <a16:creationId xmlns:a16="http://schemas.microsoft.com/office/drawing/2014/main" id="{5DBC1FAF-B04D-4F09-8DB2-8714697F3FEC}"/>
              </a:ext>
            </a:extLst>
          </p:cNvPr>
          <p:cNvSpPr>
            <a:spLocks noGrp="1"/>
          </p:cNvSpPr>
          <p:nvPr>
            <p:ph type="title"/>
          </p:nvPr>
        </p:nvSpPr>
        <p:spPr/>
        <p:txBody>
          <a:bodyPr/>
          <a:lstStyle/>
          <a:p>
            <a:r>
              <a:rPr lang="en-US" dirty="0"/>
              <a:t>2025 Medicare Supplemental Plan benefits example</a:t>
            </a:r>
          </a:p>
        </p:txBody>
      </p:sp>
      <p:sp>
        <p:nvSpPr>
          <p:cNvPr id="9" name="TextBox 4">
            <a:extLst>
              <a:ext uri="{FF2B5EF4-FFF2-40B4-BE49-F238E27FC236}">
                <a16:creationId xmlns:a16="http://schemas.microsoft.com/office/drawing/2014/main" id="{238AAAFE-D1A1-4B69-AF51-BB0CBC76DA39}"/>
              </a:ext>
            </a:extLst>
          </p:cNvPr>
          <p:cNvSpPr txBox="1">
            <a:spLocks noChangeArrowheads="1"/>
          </p:cNvSpPr>
          <p:nvPr/>
        </p:nvSpPr>
        <p:spPr bwMode="auto">
          <a:xfrm>
            <a:off x="609599" y="6054982"/>
            <a:ext cx="25336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000" baseline="30000" dirty="0">
                <a:solidFill>
                  <a:schemeClr val="tx2"/>
                </a:solidFill>
              </a:rPr>
              <a:t>1</a:t>
            </a:r>
            <a:r>
              <a:rPr lang="en-US" altLang="en-US" sz="1000" dirty="0">
                <a:solidFill>
                  <a:schemeClr val="tx2"/>
                </a:solidFill>
              </a:rPr>
              <a:t>Medicare deductibles are subject to change.</a:t>
            </a:r>
          </a:p>
        </p:txBody>
      </p:sp>
    </p:spTree>
    <p:extLst>
      <p:ext uri="{BB962C8B-B14F-4D97-AF65-F5344CB8AC3E}">
        <p14:creationId xmlns:p14="http://schemas.microsoft.com/office/powerpoint/2010/main" val="878710803"/>
      </p:ext>
    </p:extLst>
  </p:cSld>
  <p:clrMapOvr>
    <a:masterClrMapping/>
  </p:clrMapOvr>
  <mc:AlternateContent xmlns:mc="http://schemas.openxmlformats.org/markup-compatibility/2006" xmlns:p14="http://schemas.microsoft.com/office/powerpoint/2010/main">
    <mc:Choice Requires="p14">
      <p:transition spd="slow" p14:dur="2000" advTm="35196"/>
    </mc:Choice>
    <mc:Fallback xmlns="">
      <p:transition spd="slow" advTm="35196"/>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5406E0-5B3B-4B5F-B8AF-2F4C8E1D90D9}"/>
              </a:ext>
            </a:extLst>
          </p:cNvPr>
          <p:cNvSpPr>
            <a:spLocks noGrp="1"/>
          </p:cNvSpPr>
          <p:nvPr>
            <p:ph sz="half" idx="1"/>
          </p:nvPr>
        </p:nvSpPr>
        <p:spPr/>
        <p:txBody>
          <a:bodyPr>
            <a:normAutofit/>
          </a:bodyPr>
          <a:lstStyle/>
          <a:p>
            <a:r>
              <a:rPr lang="en-US" dirty="0"/>
              <a:t>If your provider accepts the amount Medicare allows as payment in full, the Carve-out Plan will pay the lesser of:</a:t>
            </a:r>
          </a:p>
          <a:p>
            <a:pPr lvl="1"/>
            <a:r>
              <a:rPr lang="en-US" dirty="0"/>
              <a:t>The amount Medicare allows, minus what Medicare reported paying; or</a:t>
            </a:r>
          </a:p>
          <a:p>
            <a:pPr lvl="1"/>
            <a:r>
              <a:rPr lang="en-US" dirty="0"/>
              <a:t>The amount the State Health Plan would pay in the absence of Medicare, minus what Medicare reported paying.</a:t>
            </a:r>
          </a:p>
          <a:p>
            <a:endParaRPr lang="en-US" dirty="0"/>
          </a:p>
        </p:txBody>
      </p:sp>
      <p:sp>
        <p:nvSpPr>
          <p:cNvPr id="5" name="Content Placeholder 4">
            <a:extLst>
              <a:ext uri="{FF2B5EF4-FFF2-40B4-BE49-F238E27FC236}">
                <a16:creationId xmlns:a16="http://schemas.microsoft.com/office/drawing/2014/main" id="{D5778927-9FE8-2B0B-5E7D-C35324ED073D}"/>
              </a:ext>
            </a:extLst>
          </p:cNvPr>
          <p:cNvSpPr>
            <a:spLocks noGrp="1"/>
          </p:cNvSpPr>
          <p:nvPr>
            <p:ph sz="half" idx="2"/>
          </p:nvPr>
        </p:nvSpPr>
        <p:spPr/>
        <p:txBody>
          <a:bodyPr/>
          <a:lstStyle/>
          <a:p>
            <a:r>
              <a:rPr lang="en-US" dirty="0"/>
              <a:t>Pays primary if outside the U.S. and U.S. territories, where Medicare is not accepted.</a:t>
            </a:r>
          </a:p>
          <a:p>
            <a:r>
              <a:rPr lang="en-US" dirty="0"/>
              <a:t>Learn more in the </a:t>
            </a:r>
            <a:r>
              <a:rPr lang="en-US" i="1" dirty="0">
                <a:hlinkClick r:id="rId2"/>
              </a:rPr>
              <a:t>Insurance Coverage for the Medicare-eligible Member</a:t>
            </a:r>
            <a:r>
              <a:rPr lang="en-US" dirty="0"/>
              <a:t> handbook.</a:t>
            </a:r>
          </a:p>
          <a:p>
            <a:endParaRPr lang="en-US" dirty="0"/>
          </a:p>
        </p:txBody>
      </p:sp>
      <p:sp>
        <p:nvSpPr>
          <p:cNvPr id="2" name="Title 1">
            <a:extLst>
              <a:ext uri="{FF2B5EF4-FFF2-40B4-BE49-F238E27FC236}">
                <a16:creationId xmlns:a16="http://schemas.microsoft.com/office/drawing/2014/main" id="{AA083AB1-4EA3-4361-9279-4479684C265E}"/>
              </a:ext>
            </a:extLst>
          </p:cNvPr>
          <p:cNvSpPr>
            <a:spLocks noGrp="1"/>
          </p:cNvSpPr>
          <p:nvPr>
            <p:ph type="title"/>
          </p:nvPr>
        </p:nvSpPr>
        <p:spPr/>
        <p:txBody>
          <a:bodyPr/>
          <a:lstStyle/>
          <a:p>
            <a:r>
              <a:rPr lang="en-US" dirty="0"/>
              <a:t>Carve-out Plan with Medicare</a:t>
            </a:r>
          </a:p>
        </p:txBody>
      </p:sp>
      <p:sp>
        <p:nvSpPr>
          <p:cNvPr id="4" name="Slide Number Placeholder 3">
            <a:extLst>
              <a:ext uri="{FF2B5EF4-FFF2-40B4-BE49-F238E27FC236}">
                <a16:creationId xmlns:a16="http://schemas.microsoft.com/office/drawing/2014/main" id="{BBE15577-0D69-4A3E-9782-A7D195953BBE}"/>
              </a:ext>
            </a:extLst>
          </p:cNvPr>
          <p:cNvSpPr>
            <a:spLocks noGrp="1"/>
          </p:cNvSpPr>
          <p:nvPr>
            <p:ph type="sldNum" sz="quarter" idx="12"/>
          </p:nvPr>
        </p:nvSpPr>
        <p:spPr/>
        <p:txBody>
          <a:bodyPr/>
          <a:lstStyle/>
          <a:p>
            <a:fld id="{28024367-D536-4F59-B2ED-0E7825EDA9AF}" type="slidenum">
              <a:rPr lang="en-US" smtClean="0"/>
              <a:pPr/>
              <a:t>16</a:t>
            </a:fld>
            <a:endParaRPr lang="en-US" dirty="0"/>
          </a:p>
        </p:txBody>
      </p:sp>
    </p:spTree>
    <p:extLst>
      <p:ext uri="{BB962C8B-B14F-4D97-AF65-F5344CB8AC3E}">
        <p14:creationId xmlns:p14="http://schemas.microsoft.com/office/powerpoint/2010/main" val="3917621417"/>
      </p:ext>
    </p:extLst>
  </p:cSld>
  <p:clrMapOvr>
    <a:masterClrMapping/>
  </p:clrMapOvr>
  <mc:AlternateContent xmlns:mc="http://schemas.openxmlformats.org/markup-compatibility/2006" xmlns:p14="http://schemas.microsoft.com/office/powerpoint/2010/main">
    <mc:Choice Requires="p14">
      <p:transition spd="slow" p14:dur="2000" advTm="50267"/>
    </mc:Choice>
    <mc:Fallback xmlns="">
      <p:transition spd="slow" advTm="50267"/>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ontent Placeholder 5">
            <a:extLst>
              <a:ext uri="{FF2B5EF4-FFF2-40B4-BE49-F238E27FC236}">
                <a16:creationId xmlns:a16="http://schemas.microsoft.com/office/drawing/2014/main" id="{D38BAEC4-E3AE-4165-9C10-A655AF3E2613}"/>
              </a:ext>
            </a:extLst>
          </p:cNvPr>
          <p:cNvGraphicFramePr>
            <a:graphicFrameLocks noGrp="1"/>
          </p:cNvGraphicFramePr>
          <p:nvPr>
            <p:ph sz="half" idx="1"/>
            <p:extLst>
              <p:ext uri="{D42A27DB-BD31-4B8C-83A1-F6EECF244321}">
                <p14:modId xmlns:p14="http://schemas.microsoft.com/office/powerpoint/2010/main" val="4104364949"/>
              </p:ext>
            </p:extLst>
          </p:nvPr>
        </p:nvGraphicFramePr>
        <p:xfrm>
          <a:off x="609600" y="1601788"/>
          <a:ext cx="5181599" cy="2286000"/>
        </p:xfrm>
        <a:graphic>
          <a:graphicData uri="http://schemas.openxmlformats.org/drawingml/2006/table">
            <a:tbl>
              <a:tblPr firstRow="1" bandRow="1">
                <a:tableStyleId>{5940675A-B579-460E-94D1-54222C63F5DA}</a:tableStyleId>
              </a:tblPr>
              <a:tblGrid>
                <a:gridCol w="3988070">
                  <a:extLst>
                    <a:ext uri="{9D8B030D-6E8A-4147-A177-3AD203B41FA5}">
                      <a16:colId xmlns:a16="http://schemas.microsoft.com/office/drawing/2014/main" val="20000"/>
                    </a:ext>
                  </a:extLst>
                </a:gridCol>
                <a:gridCol w="1193529">
                  <a:extLst>
                    <a:ext uri="{9D8B030D-6E8A-4147-A177-3AD203B41FA5}">
                      <a16:colId xmlns:a16="http://schemas.microsoft.com/office/drawing/2014/main" val="20001"/>
                    </a:ext>
                  </a:extLst>
                </a:gridCol>
              </a:tblGrid>
              <a:tr h="0">
                <a:tc gridSpan="2">
                  <a:txBody>
                    <a:bodyPr/>
                    <a:lstStyle/>
                    <a:p>
                      <a:pPr algn="l"/>
                      <a:r>
                        <a:rPr lang="en-US" sz="2000" b="1" dirty="0">
                          <a:solidFill>
                            <a:schemeClr val="tx2"/>
                          </a:solidFill>
                          <a:latin typeface="Times New Roman" panose="02020603050405020304" pitchFamily="18" charset="0"/>
                          <a:cs typeface="Times New Roman" panose="02020603050405020304" pitchFamily="18" charset="0"/>
                        </a:rPr>
                        <a:t>If covered by Medicare and the Carve-out Plan</a:t>
                      </a:r>
                      <a:r>
                        <a:rPr lang="en-US" sz="2000" b="1" baseline="0" dirty="0">
                          <a:solidFill>
                            <a:schemeClr val="tx2"/>
                          </a:solidFill>
                          <a:latin typeface="Times New Roman" panose="02020603050405020304" pitchFamily="18" charset="0"/>
                          <a:cs typeface="Times New Roman" panose="02020603050405020304" pitchFamily="18" charset="0"/>
                        </a:rPr>
                        <a:t>, your claim will be processed like this:</a:t>
                      </a:r>
                      <a:endParaRPr lang="en-US" sz="2000" b="1" dirty="0">
                        <a:solidFill>
                          <a:schemeClr val="tx2"/>
                        </a:solidFill>
                        <a:latin typeface="Times New Roman" panose="02020603050405020304" pitchFamily="18" charset="0"/>
                        <a:cs typeface="Times New Roman" panose="02020603050405020304" pitchFamily="18" charset="0"/>
                      </a:endParaRPr>
                    </a:p>
                  </a:txBody>
                  <a:tcPr marL="95481" marR="9548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r"/>
                      <a:endParaRPr lang="en-US" sz="1600" dirty="0">
                        <a:solidFill>
                          <a:schemeClr val="tx2"/>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65760">
                <a:tc>
                  <a:txBody>
                    <a:bodyPr/>
                    <a:lstStyle/>
                    <a:p>
                      <a:r>
                        <a:rPr lang="en-US" sz="2000" dirty="0">
                          <a:solidFill>
                            <a:schemeClr val="tx2"/>
                          </a:solidFill>
                        </a:rPr>
                        <a:t>Medicare-approved amount</a:t>
                      </a:r>
                    </a:p>
                  </a:txBody>
                  <a:tcPr marL="95481" marR="95481"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r"/>
                      <a:r>
                        <a:rPr lang="en-US" sz="2000" dirty="0">
                          <a:solidFill>
                            <a:schemeClr val="tx2"/>
                          </a:solidFill>
                        </a:rPr>
                        <a:t>$7,500</a:t>
                      </a:r>
                    </a:p>
                  </a:txBody>
                  <a:tcPr marL="95481" marR="95481"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65760">
                <a:tc>
                  <a:txBody>
                    <a:bodyPr/>
                    <a:lstStyle/>
                    <a:p>
                      <a:r>
                        <a:rPr lang="en-US" sz="2000" dirty="0">
                          <a:solidFill>
                            <a:schemeClr val="tx2"/>
                          </a:solidFill>
                        </a:rPr>
                        <a:t>2025 Medicare Part A deductible</a:t>
                      </a:r>
                      <a:r>
                        <a:rPr lang="en-US" sz="2000" baseline="30000" dirty="0">
                          <a:solidFill>
                            <a:schemeClr val="tx2"/>
                          </a:solidFill>
                        </a:rPr>
                        <a:t>1</a:t>
                      </a:r>
                    </a:p>
                  </a:txBody>
                  <a:tcPr marL="95481" marR="95481" anchor="ct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US" sz="2000" u="sng" dirty="0">
                          <a:solidFill>
                            <a:schemeClr val="tx2"/>
                          </a:solidFill>
                        </a:rPr>
                        <a:t>- $1,676</a:t>
                      </a:r>
                    </a:p>
                  </a:txBody>
                  <a:tcPr marL="95481" marR="95481" anchor="ct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65760">
                <a:tc>
                  <a:txBody>
                    <a:bodyPr/>
                    <a:lstStyle/>
                    <a:p>
                      <a:r>
                        <a:rPr lang="en-US" sz="2000" dirty="0">
                          <a:solidFill>
                            <a:schemeClr val="tx2"/>
                          </a:solidFill>
                        </a:rPr>
                        <a:t>Medicare payment</a:t>
                      </a:r>
                    </a:p>
                  </a:txBody>
                  <a:tcPr marL="95481" marR="95481" anchor="ct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US" sz="2000" dirty="0">
                          <a:solidFill>
                            <a:schemeClr val="tx2"/>
                          </a:solidFill>
                        </a:rPr>
                        <a:t>$5,824</a:t>
                      </a:r>
                    </a:p>
                  </a:txBody>
                  <a:tcPr marL="95481" marR="95481" anchor="ctr">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65760">
                <a:tc>
                  <a:txBody>
                    <a:bodyPr/>
                    <a:lstStyle/>
                    <a:p>
                      <a:r>
                        <a:rPr lang="en-US" sz="2000" dirty="0">
                          <a:solidFill>
                            <a:schemeClr val="tx2"/>
                          </a:solidFill>
                        </a:rPr>
                        <a:t>Remaining</a:t>
                      </a:r>
                      <a:r>
                        <a:rPr lang="en-US" sz="2000" baseline="0" dirty="0">
                          <a:solidFill>
                            <a:schemeClr val="tx2"/>
                          </a:solidFill>
                        </a:rPr>
                        <a:t> bill</a:t>
                      </a:r>
                      <a:endParaRPr lang="en-US" sz="2000" dirty="0">
                        <a:solidFill>
                          <a:schemeClr val="tx2"/>
                        </a:solidFill>
                      </a:endParaRPr>
                    </a:p>
                  </a:txBody>
                  <a:tcPr marL="95481" marR="95481" anchor="ctr">
                    <a:lnL w="12700" cap="flat" cmpd="sng" algn="ctr">
                      <a:noFill/>
                      <a:prstDash val="solid"/>
                      <a:round/>
                      <a:headEnd type="none" w="med" len="med"/>
                      <a:tailEnd type="none" w="med" len="med"/>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$1,676</a:t>
                      </a:r>
                    </a:p>
                  </a:txBody>
                  <a:tcPr marL="95481" marR="95481" anchor="ctr">
                    <a:lnL w="12700" cmpd="sng">
                      <a:noFill/>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graphicFrame>
        <p:nvGraphicFramePr>
          <p:cNvPr id="8" name="Content Placeholder 5">
            <a:extLst>
              <a:ext uri="{FF2B5EF4-FFF2-40B4-BE49-F238E27FC236}">
                <a16:creationId xmlns:a16="http://schemas.microsoft.com/office/drawing/2014/main" id="{9FE0D406-D41D-4239-9F13-15E6C313829F}"/>
              </a:ext>
            </a:extLst>
          </p:cNvPr>
          <p:cNvGraphicFramePr>
            <a:graphicFrameLocks noGrp="1"/>
          </p:cNvGraphicFramePr>
          <p:nvPr>
            <p:ph sz="half" idx="2"/>
            <p:extLst>
              <p:ext uri="{D42A27DB-BD31-4B8C-83A1-F6EECF244321}">
                <p14:modId xmlns:p14="http://schemas.microsoft.com/office/powerpoint/2010/main" val="2887903278"/>
              </p:ext>
            </p:extLst>
          </p:nvPr>
        </p:nvGraphicFramePr>
        <p:xfrm>
          <a:off x="6400800" y="1611313"/>
          <a:ext cx="5181599" cy="4540952"/>
        </p:xfrm>
        <a:graphic>
          <a:graphicData uri="http://schemas.openxmlformats.org/drawingml/2006/table">
            <a:tbl>
              <a:tblPr firstRow="1" bandRow="1">
                <a:tableStyleId>{5940675A-B579-460E-94D1-54222C63F5DA}</a:tableStyleId>
              </a:tblPr>
              <a:tblGrid>
                <a:gridCol w="3988070">
                  <a:extLst>
                    <a:ext uri="{9D8B030D-6E8A-4147-A177-3AD203B41FA5}">
                      <a16:colId xmlns:a16="http://schemas.microsoft.com/office/drawing/2014/main" val="20000"/>
                    </a:ext>
                  </a:extLst>
                </a:gridCol>
                <a:gridCol w="1193529">
                  <a:extLst>
                    <a:ext uri="{9D8B030D-6E8A-4147-A177-3AD203B41FA5}">
                      <a16:colId xmlns:a16="http://schemas.microsoft.com/office/drawing/2014/main" val="20001"/>
                    </a:ext>
                  </a:extLst>
                </a:gridCol>
              </a:tblGrid>
              <a:tr h="579039">
                <a:tc gridSpan="2">
                  <a:txBody>
                    <a:bodyPr/>
                    <a:lstStyle/>
                    <a:p>
                      <a:pPr algn="l"/>
                      <a:r>
                        <a:rPr lang="en-US" sz="2000" b="1" dirty="0">
                          <a:solidFill>
                            <a:schemeClr val="tx2"/>
                          </a:solidFill>
                          <a:latin typeface="Times New Roman" panose="02020603050405020304" pitchFamily="18" charset="0"/>
                          <a:cs typeface="Times New Roman" panose="02020603050405020304" pitchFamily="18" charset="0"/>
                        </a:rPr>
                        <a:t>Next, the Carve-out Plan benefits are applied:</a:t>
                      </a:r>
                    </a:p>
                  </a:txBody>
                  <a:tcPr marL="95481" marR="95481" marT="45691" marB="4569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r"/>
                      <a:endParaRPr lang="en-US" sz="1600" dirty="0">
                        <a:solidFill>
                          <a:schemeClr val="tx2"/>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65523">
                <a:tc>
                  <a:txBody>
                    <a:bodyPr/>
                    <a:lstStyle/>
                    <a:p>
                      <a:r>
                        <a:rPr lang="en-US" sz="2000" dirty="0">
                          <a:solidFill>
                            <a:schemeClr val="tx2"/>
                          </a:solidFill>
                        </a:rPr>
                        <a:t>State Health Plan allowed amount</a:t>
                      </a:r>
                    </a:p>
                  </a:txBody>
                  <a:tcPr marL="95481" marR="95481" marT="45691" marB="45691"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r"/>
                      <a:r>
                        <a:rPr lang="en-US" sz="2000" dirty="0">
                          <a:solidFill>
                            <a:schemeClr val="tx2"/>
                          </a:solidFill>
                        </a:rPr>
                        <a:t>$7,500</a:t>
                      </a:r>
                    </a:p>
                  </a:txBody>
                  <a:tcPr marL="95481" marR="95481" marT="45691" marB="45691"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558579455"/>
                  </a:ext>
                </a:extLst>
              </a:tr>
              <a:tr h="365523">
                <a:tc>
                  <a:txBody>
                    <a:bodyPr/>
                    <a:lstStyle/>
                    <a:p>
                      <a:r>
                        <a:rPr lang="en-US" sz="2000" dirty="0">
                          <a:solidFill>
                            <a:schemeClr val="tx2"/>
                          </a:solidFill>
                        </a:rPr>
                        <a:t>2025 Carve-out Plan deductible</a:t>
                      </a:r>
                    </a:p>
                  </a:txBody>
                  <a:tcPr marL="95481" marR="95481" marT="45691" marB="45691"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r"/>
                      <a:r>
                        <a:rPr lang="en-US" sz="2000" u="sng" dirty="0">
                          <a:solidFill>
                            <a:schemeClr val="tx2"/>
                          </a:solidFill>
                        </a:rPr>
                        <a:t>-    $515</a:t>
                      </a:r>
                    </a:p>
                  </a:txBody>
                  <a:tcPr marL="95481" marR="95481" marT="45691" marB="45691"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016040811"/>
                  </a:ext>
                </a:extLst>
              </a:tr>
              <a:tr h="365523">
                <a:tc>
                  <a:txBody>
                    <a:bodyPr/>
                    <a:lstStyle/>
                    <a:p>
                      <a:r>
                        <a:rPr lang="en-US" sz="2000" dirty="0">
                          <a:solidFill>
                            <a:schemeClr val="tx2"/>
                          </a:solidFill>
                        </a:rPr>
                        <a:t>Carve-out Plan allowance</a:t>
                      </a:r>
                    </a:p>
                  </a:txBody>
                  <a:tcPr marL="95481" marR="95481" marT="45691" marB="45691"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r"/>
                      <a:r>
                        <a:rPr lang="en-US" sz="2000" dirty="0">
                          <a:solidFill>
                            <a:schemeClr val="tx2"/>
                          </a:solidFill>
                        </a:rPr>
                        <a:t>$6,985</a:t>
                      </a:r>
                    </a:p>
                  </a:txBody>
                  <a:tcPr marL="95481" marR="95481" marT="45691" marB="45691"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97377658"/>
                  </a:ext>
                </a:extLst>
              </a:tr>
              <a:tr h="365523">
                <a:tc>
                  <a:txBody>
                    <a:bodyPr/>
                    <a:lstStyle/>
                    <a:p>
                      <a:r>
                        <a:rPr lang="en-US" sz="2000" dirty="0">
                          <a:solidFill>
                            <a:schemeClr val="tx2"/>
                          </a:solidFill>
                        </a:rPr>
                        <a:t>Carve-out Plan coinsurance</a:t>
                      </a:r>
                    </a:p>
                  </a:txBody>
                  <a:tcPr marL="95481" marR="95481" marT="45691" marB="45691"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r"/>
                      <a:r>
                        <a:rPr lang="en-US" sz="2000" u="sng" dirty="0">
                          <a:solidFill>
                            <a:schemeClr val="tx2"/>
                          </a:solidFill>
                        </a:rPr>
                        <a:t>×    80%</a:t>
                      </a:r>
                    </a:p>
                  </a:txBody>
                  <a:tcPr marL="95481" marR="95481" marT="45691" marB="45691"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958172569"/>
                  </a:ext>
                </a:extLst>
              </a:tr>
              <a:tr h="365523">
                <a:tc>
                  <a:txBody>
                    <a:bodyPr/>
                    <a:lstStyle/>
                    <a:p>
                      <a:r>
                        <a:rPr lang="en-US" sz="2000" dirty="0">
                          <a:solidFill>
                            <a:schemeClr val="tx2"/>
                          </a:solidFill>
                        </a:rPr>
                        <a:t>Carve-out Plan payment in absence of Medicare</a:t>
                      </a:r>
                    </a:p>
                  </a:txBody>
                  <a:tcPr marL="95481" marR="95481" marT="45691" marB="45691"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r"/>
                      <a:r>
                        <a:rPr lang="en-US" sz="2000" dirty="0">
                          <a:solidFill>
                            <a:schemeClr val="tx2"/>
                          </a:solidFill>
                        </a:rPr>
                        <a:t>$5,588</a:t>
                      </a:r>
                    </a:p>
                  </a:txBody>
                  <a:tcPr marL="95481" marR="95481" marT="45691" marB="45691"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05061954"/>
                  </a:ext>
                </a:extLst>
              </a:tr>
              <a:tr h="365523">
                <a:tc>
                  <a:txBody>
                    <a:bodyPr/>
                    <a:lstStyle/>
                    <a:p>
                      <a:r>
                        <a:rPr lang="en-US" sz="2000" dirty="0">
                          <a:solidFill>
                            <a:schemeClr val="tx2"/>
                          </a:solidFill>
                        </a:rPr>
                        <a:t>Medicare payment is “carved out” of Carve-out Plan payment</a:t>
                      </a:r>
                    </a:p>
                  </a:txBody>
                  <a:tcPr marL="95481" marR="95481" marT="45691" marB="45691"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r"/>
                      <a:r>
                        <a:rPr lang="en-US" sz="2000" u="sng" dirty="0">
                          <a:solidFill>
                            <a:schemeClr val="tx2"/>
                          </a:solidFill>
                        </a:rPr>
                        <a:t>- $5,824</a:t>
                      </a:r>
                    </a:p>
                  </a:txBody>
                  <a:tcPr marL="95481" marR="95481" marT="45691" marB="45691"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605418504"/>
                  </a:ext>
                </a:extLst>
              </a:tr>
              <a:tr h="579039">
                <a:tc>
                  <a:txBody>
                    <a:bodyPr/>
                    <a:lstStyle/>
                    <a:p>
                      <a:r>
                        <a:rPr lang="en-US" sz="2000" dirty="0">
                          <a:solidFill>
                            <a:schemeClr val="tx2"/>
                          </a:solidFill>
                        </a:rPr>
                        <a:t>Carve-out Plan payment</a:t>
                      </a:r>
                    </a:p>
                  </a:txBody>
                  <a:tcPr marL="95481" marR="95481" marT="45691" marB="45691" anchor="ctr">
                    <a:lnL w="12700" cap="flat" cmpd="sng" algn="ctr">
                      <a:noFill/>
                      <a:prstDash val="solid"/>
                      <a:round/>
                      <a:headEnd type="none" w="med" len="med"/>
                      <a:tailEnd type="none" w="med" len="med"/>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2"/>
                          </a:solidFill>
                        </a:rPr>
                        <a:t>$0</a:t>
                      </a:r>
                      <a:endParaRPr lang="en-US" sz="2000" baseline="30000" dirty="0">
                        <a:solidFill>
                          <a:schemeClr val="tx2"/>
                        </a:solidFill>
                      </a:endParaRPr>
                    </a:p>
                  </a:txBody>
                  <a:tcPr marL="95481" marR="95481" marT="45691" marB="45691" anchor="ctr">
                    <a:lnL w="12700" cmpd="sng">
                      <a:noFill/>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65523">
                <a:tc>
                  <a:txBody>
                    <a:bodyPr/>
                    <a:lstStyle/>
                    <a:p>
                      <a:r>
                        <a:rPr lang="en-US" sz="2000" b="1" dirty="0">
                          <a:solidFill>
                            <a:schemeClr val="tx2"/>
                          </a:solidFill>
                        </a:rPr>
                        <a:t>Your total payment</a:t>
                      </a:r>
                    </a:p>
                  </a:txBody>
                  <a:tcPr marL="95481" marR="95481" marT="45691" marB="45691"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r"/>
                      <a:r>
                        <a:rPr lang="en-US" sz="2000" b="1" dirty="0">
                          <a:solidFill>
                            <a:schemeClr val="tx2"/>
                          </a:solidFill>
                        </a:rPr>
                        <a:t>$1,676</a:t>
                      </a:r>
                    </a:p>
                  </a:txBody>
                  <a:tcPr marL="95481" marR="95481" marT="45691" marB="45691"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0003"/>
                  </a:ext>
                </a:extLst>
              </a:tr>
            </a:tbl>
          </a:graphicData>
        </a:graphic>
      </p:graphicFrame>
      <p:sp>
        <p:nvSpPr>
          <p:cNvPr id="4" name="Slide Number Placeholder 3">
            <a:extLst>
              <a:ext uri="{FF2B5EF4-FFF2-40B4-BE49-F238E27FC236}">
                <a16:creationId xmlns:a16="http://schemas.microsoft.com/office/drawing/2014/main" id="{8E02A042-AA9D-4C33-ADD7-6D0BEF4C092B}"/>
              </a:ext>
            </a:extLst>
          </p:cNvPr>
          <p:cNvSpPr>
            <a:spLocks noGrp="1"/>
          </p:cNvSpPr>
          <p:nvPr>
            <p:ph type="sldNum" sz="quarter" idx="12"/>
          </p:nvPr>
        </p:nvSpPr>
        <p:spPr/>
        <p:txBody>
          <a:bodyPr/>
          <a:lstStyle/>
          <a:p>
            <a:fld id="{28024367-D536-4F59-B2ED-0E7825EDA9AF}" type="slidenum">
              <a:rPr lang="en-US" smtClean="0"/>
              <a:pPr/>
              <a:t>17</a:t>
            </a:fld>
            <a:endParaRPr lang="en-US" dirty="0"/>
          </a:p>
        </p:txBody>
      </p:sp>
      <p:sp>
        <p:nvSpPr>
          <p:cNvPr id="2" name="Title 1">
            <a:extLst>
              <a:ext uri="{FF2B5EF4-FFF2-40B4-BE49-F238E27FC236}">
                <a16:creationId xmlns:a16="http://schemas.microsoft.com/office/drawing/2014/main" id="{5DBC1FAF-B04D-4F09-8DB2-8714697F3FEC}"/>
              </a:ext>
            </a:extLst>
          </p:cNvPr>
          <p:cNvSpPr>
            <a:spLocks noGrp="1"/>
          </p:cNvSpPr>
          <p:nvPr>
            <p:ph type="title"/>
          </p:nvPr>
        </p:nvSpPr>
        <p:spPr/>
        <p:txBody>
          <a:bodyPr/>
          <a:lstStyle/>
          <a:p>
            <a:r>
              <a:rPr lang="en-US" dirty="0"/>
              <a:t>2025 Carve-out Plan benefits example</a:t>
            </a:r>
          </a:p>
        </p:txBody>
      </p:sp>
      <p:sp>
        <p:nvSpPr>
          <p:cNvPr id="9" name="TextBox 4">
            <a:extLst>
              <a:ext uri="{FF2B5EF4-FFF2-40B4-BE49-F238E27FC236}">
                <a16:creationId xmlns:a16="http://schemas.microsoft.com/office/drawing/2014/main" id="{238AAAFE-D1A1-4B69-AF51-BB0CBC76DA39}"/>
              </a:ext>
            </a:extLst>
          </p:cNvPr>
          <p:cNvSpPr txBox="1">
            <a:spLocks noChangeArrowheads="1"/>
          </p:cNvSpPr>
          <p:nvPr/>
        </p:nvSpPr>
        <p:spPr bwMode="auto">
          <a:xfrm>
            <a:off x="609599" y="6054982"/>
            <a:ext cx="25336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000" baseline="30000" dirty="0">
                <a:solidFill>
                  <a:schemeClr val="tx2"/>
                </a:solidFill>
              </a:rPr>
              <a:t>1</a:t>
            </a:r>
            <a:r>
              <a:rPr lang="en-US" altLang="en-US" sz="1000" dirty="0">
                <a:solidFill>
                  <a:schemeClr val="tx2"/>
                </a:solidFill>
              </a:rPr>
              <a:t>Medicare deductibles are subject to change.</a:t>
            </a:r>
          </a:p>
        </p:txBody>
      </p:sp>
    </p:spTree>
    <p:extLst>
      <p:ext uri="{BB962C8B-B14F-4D97-AF65-F5344CB8AC3E}">
        <p14:creationId xmlns:p14="http://schemas.microsoft.com/office/powerpoint/2010/main" val="1539734645"/>
      </p:ext>
    </p:extLst>
  </p:cSld>
  <p:clrMapOvr>
    <a:masterClrMapping/>
  </p:clrMapOvr>
  <mc:AlternateContent xmlns:mc="http://schemas.openxmlformats.org/markup-compatibility/2006" xmlns:p14="http://schemas.microsoft.com/office/powerpoint/2010/main">
    <mc:Choice Requires="p14">
      <p:transition spd="slow" p14:dur="2000" advTm="14929"/>
    </mc:Choice>
    <mc:Fallback xmlns="">
      <p:transition spd="slow" advTm="14929"/>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D5BB05-E42E-411B-B9ED-B2E33EAED8CF}"/>
              </a:ext>
            </a:extLst>
          </p:cNvPr>
          <p:cNvSpPr>
            <a:spLocks noGrp="1"/>
          </p:cNvSpPr>
          <p:nvPr>
            <p:ph sz="half" idx="1"/>
          </p:nvPr>
        </p:nvSpPr>
        <p:spPr/>
        <p:txBody>
          <a:bodyPr/>
          <a:lstStyle/>
          <a:p>
            <a:r>
              <a:rPr lang="en-US" dirty="0"/>
              <a:t>If enrolled in the TRICARE Supplement Plan, you can cancel or switch health coverage once reaching Medicare Part A eligibility.</a:t>
            </a:r>
          </a:p>
          <a:p>
            <a:r>
              <a:rPr lang="en-US" dirty="0"/>
              <a:t>TRICARE becomes TRICARE for Life, a Medicare supplement.</a:t>
            </a:r>
          </a:p>
        </p:txBody>
      </p:sp>
      <p:sp>
        <p:nvSpPr>
          <p:cNvPr id="2" name="Title 1">
            <a:extLst>
              <a:ext uri="{FF2B5EF4-FFF2-40B4-BE49-F238E27FC236}">
                <a16:creationId xmlns:a16="http://schemas.microsoft.com/office/drawing/2014/main" id="{14900104-1EC3-4FB1-9020-8B5EF2049D01}"/>
              </a:ext>
            </a:extLst>
          </p:cNvPr>
          <p:cNvSpPr>
            <a:spLocks noGrp="1"/>
          </p:cNvSpPr>
          <p:nvPr>
            <p:ph type="title"/>
          </p:nvPr>
        </p:nvSpPr>
        <p:spPr/>
        <p:txBody>
          <a:bodyPr/>
          <a:lstStyle/>
          <a:p>
            <a:r>
              <a:rPr lang="en-US" dirty="0"/>
              <a:t>Medicare and the TRICARE Supplement Plan</a:t>
            </a:r>
          </a:p>
        </p:txBody>
      </p:sp>
      <p:sp>
        <p:nvSpPr>
          <p:cNvPr id="4" name="Slide Number Placeholder 3">
            <a:extLst>
              <a:ext uri="{FF2B5EF4-FFF2-40B4-BE49-F238E27FC236}">
                <a16:creationId xmlns:a16="http://schemas.microsoft.com/office/drawing/2014/main" id="{73099F71-07A6-43F1-9ACD-FB0C114431C2}"/>
              </a:ext>
            </a:extLst>
          </p:cNvPr>
          <p:cNvSpPr>
            <a:spLocks noGrp="1"/>
          </p:cNvSpPr>
          <p:nvPr>
            <p:ph type="sldNum" sz="quarter" idx="12"/>
          </p:nvPr>
        </p:nvSpPr>
        <p:spPr/>
        <p:txBody>
          <a:bodyPr/>
          <a:lstStyle/>
          <a:p>
            <a:fld id="{28024367-D536-4F59-B2ED-0E7825EDA9AF}" type="slidenum">
              <a:rPr lang="en-US" smtClean="0"/>
              <a:pPr/>
              <a:t>18</a:t>
            </a:fld>
            <a:endParaRPr lang="en-US" dirty="0"/>
          </a:p>
        </p:txBody>
      </p:sp>
    </p:spTree>
    <p:extLst>
      <p:ext uri="{BB962C8B-B14F-4D97-AF65-F5344CB8AC3E}">
        <p14:creationId xmlns:p14="http://schemas.microsoft.com/office/powerpoint/2010/main" val="2850405102"/>
      </p:ext>
    </p:extLst>
  </p:cSld>
  <p:clrMapOvr>
    <a:masterClrMapping/>
  </p:clrMapOvr>
  <mc:AlternateContent xmlns:mc="http://schemas.openxmlformats.org/markup-compatibility/2006" xmlns:p14="http://schemas.microsoft.com/office/powerpoint/2010/main">
    <mc:Choice Requires="p14">
      <p:transition spd="slow" p14:dur="2000" advTm="22698"/>
    </mc:Choice>
    <mc:Fallback xmlns="">
      <p:transition spd="slow" advTm="22698"/>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199EC588-45AF-A721-8638-BA50AB03EF7E}"/>
              </a:ext>
            </a:extLst>
          </p:cNvPr>
          <p:cNvSpPr>
            <a:spLocks noGrp="1"/>
          </p:cNvSpPr>
          <p:nvPr>
            <p:ph sz="half" idx="1"/>
          </p:nvPr>
        </p:nvSpPr>
        <p:spPr/>
        <p:txBody>
          <a:bodyPr/>
          <a:lstStyle/>
          <a:p>
            <a:r>
              <a:rPr lang="en-US" dirty="0"/>
              <a:t>Premium is determined by your coverage level:</a:t>
            </a:r>
          </a:p>
          <a:p>
            <a:pPr lvl="1"/>
            <a:r>
              <a:rPr lang="en-US" dirty="0"/>
              <a:t>Retiree;</a:t>
            </a:r>
          </a:p>
          <a:p>
            <a:pPr lvl="1"/>
            <a:r>
              <a:rPr lang="en-US" dirty="0"/>
              <a:t>Retiree/spouse;</a:t>
            </a:r>
          </a:p>
          <a:p>
            <a:pPr lvl="1"/>
            <a:r>
              <a:rPr lang="en-US" dirty="0"/>
              <a:t>Retiree/children; and</a:t>
            </a:r>
          </a:p>
          <a:p>
            <a:pPr lvl="1"/>
            <a:r>
              <a:rPr lang="en-US" dirty="0"/>
              <a:t>Full family.</a:t>
            </a:r>
          </a:p>
          <a:p>
            <a:endParaRPr lang="en-US" dirty="0"/>
          </a:p>
        </p:txBody>
      </p:sp>
      <p:sp>
        <p:nvSpPr>
          <p:cNvPr id="10" name="Content Placeholder 9">
            <a:extLst>
              <a:ext uri="{FF2B5EF4-FFF2-40B4-BE49-F238E27FC236}">
                <a16:creationId xmlns:a16="http://schemas.microsoft.com/office/drawing/2014/main" id="{C0285BC4-DDA4-D3B5-5293-FC184898C824}"/>
              </a:ext>
            </a:extLst>
          </p:cNvPr>
          <p:cNvSpPr>
            <a:spLocks noGrp="1"/>
          </p:cNvSpPr>
          <p:nvPr>
            <p:ph sz="half" idx="2"/>
          </p:nvPr>
        </p:nvSpPr>
        <p:spPr/>
        <p:txBody>
          <a:bodyPr/>
          <a:lstStyle/>
          <a:p>
            <a:r>
              <a:rPr lang="en-US" dirty="0"/>
              <a:t>Visit </a:t>
            </a:r>
            <a:r>
              <a:rPr lang="en-US" dirty="0">
                <a:hlinkClick r:id="rId5"/>
              </a:rPr>
              <a:t>peba.sc.gov/monthly-premiums</a:t>
            </a:r>
            <a:r>
              <a:rPr lang="en-US" dirty="0"/>
              <a:t> for details.</a:t>
            </a:r>
          </a:p>
          <a:p>
            <a:r>
              <a:rPr lang="en-US" dirty="0"/>
              <a:t>Rates may vary for optional employers</a:t>
            </a:r>
            <a:r>
              <a:rPr lang="en-US" altLang="en-US" dirty="0"/>
              <a:t>, charter schools that participate in insurance only and employers that do not participate in the trust fund</a:t>
            </a:r>
            <a:r>
              <a:rPr lang="en-US" dirty="0"/>
              <a:t>. Contact your benefits administrator for your premiums.</a:t>
            </a:r>
          </a:p>
        </p:txBody>
      </p:sp>
      <p:sp>
        <p:nvSpPr>
          <p:cNvPr id="2" name="Title 1"/>
          <p:cNvSpPr>
            <a:spLocks noGrp="1"/>
          </p:cNvSpPr>
          <p:nvPr>
            <p:ph type="title"/>
            <p:custDataLst>
              <p:tags r:id="rId1"/>
            </p:custDataLst>
          </p:nvPr>
        </p:nvSpPr>
        <p:spPr/>
        <p:txBody>
          <a:bodyPr/>
          <a:lstStyle/>
          <a:p>
            <a:r>
              <a:rPr lang="en-US" dirty="0"/>
              <a:t>2025 Health plan premiums</a:t>
            </a:r>
          </a:p>
        </p:txBody>
      </p:sp>
      <p:sp>
        <p:nvSpPr>
          <p:cNvPr id="4" name="Slide Number Placeholder 3"/>
          <p:cNvSpPr>
            <a:spLocks noGrp="1"/>
          </p:cNvSpPr>
          <p:nvPr>
            <p:ph type="sldNum" sz="quarter" idx="12"/>
            <p:custDataLst>
              <p:tags r:id="rId2"/>
            </p:custDataLst>
          </p:nvPr>
        </p:nvSpPr>
        <p:spPr/>
        <p:txBody>
          <a:bodyPr/>
          <a:lstStyle/>
          <a:p>
            <a:fld id="{28024367-D536-4F59-B2ED-0E7825EDA9AF}" type="slidenum">
              <a:rPr lang="en-US" smtClean="0"/>
              <a:pPr/>
              <a:t>19</a:t>
            </a:fld>
            <a:endParaRPr lang="en-US" dirty="0"/>
          </a:p>
        </p:txBody>
      </p:sp>
    </p:spTree>
    <p:extLst>
      <p:ext uri="{BB962C8B-B14F-4D97-AF65-F5344CB8AC3E}">
        <p14:creationId xmlns:p14="http://schemas.microsoft.com/office/powerpoint/2010/main" val="1778003445"/>
      </p:ext>
    </p:extLst>
  </p:cSld>
  <p:clrMapOvr>
    <a:masterClrMapping/>
  </p:clrMapOvr>
  <mc:AlternateContent xmlns:mc="http://schemas.openxmlformats.org/markup-compatibility/2006" xmlns:p14="http://schemas.microsoft.com/office/powerpoint/2010/main">
    <mc:Choice Requires="p14">
      <p:transition spd="slow" p14:dur="2000" advTm="26788"/>
    </mc:Choice>
    <mc:Fallback xmlns="">
      <p:transition spd="slow" advTm="26788"/>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09A7709-9045-A327-E01D-673EDA9CD93E}"/>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A155325-6B47-1A07-9ACE-BA94D22125DC}"/>
              </a:ext>
            </a:extLst>
          </p:cNvPr>
          <p:cNvSpPr>
            <a:spLocks noGrp="1"/>
          </p:cNvSpPr>
          <p:nvPr>
            <p:ph sz="half" idx="1"/>
          </p:nvPr>
        </p:nvSpPr>
        <p:spPr>
          <a:xfrm>
            <a:off x="609600" y="1601044"/>
            <a:ext cx="3338945" cy="4690027"/>
          </a:xfrm>
        </p:spPr>
        <p:txBody>
          <a:bodyPr/>
          <a:lstStyle/>
          <a:p>
            <a:r>
              <a:rPr lang="en-US" dirty="0"/>
              <a:t>This presentation is not a comprehensive description of the insurance benefits offered by PEBA.</a:t>
            </a:r>
          </a:p>
          <a:p>
            <a:r>
              <a:rPr lang="en-US" dirty="0"/>
              <a:t>For more information, and before you make enrollment decisions, review the </a:t>
            </a:r>
            <a:r>
              <a:rPr lang="en-US" i="1" dirty="0">
                <a:hlinkClick r:id="rId2"/>
              </a:rPr>
              <a:t>Insurance Benefits Guide</a:t>
            </a:r>
            <a:r>
              <a:rPr lang="en-US" dirty="0"/>
              <a:t>.</a:t>
            </a:r>
          </a:p>
          <a:p>
            <a:endParaRPr lang="en-US" dirty="0"/>
          </a:p>
        </p:txBody>
      </p:sp>
      <p:sp>
        <p:nvSpPr>
          <p:cNvPr id="5" name="Title 4">
            <a:extLst>
              <a:ext uri="{FF2B5EF4-FFF2-40B4-BE49-F238E27FC236}">
                <a16:creationId xmlns:a16="http://schemas.microsoft.com/office/drawing/2014/main" id="{AC2B031B-D6BC-64D6-618B-B76B33067342}"/>
              </a:ext>
            </a:extLst>
          </p:cNvPr>
          <p:cNvSpPr>
            <a:spLocks noGrp="1"/>
          </p:cNvSpPr>
          <p:nvPr>
            <p:ph type="title"/>
          </p:nvPr>
        </p:nvSpPr>
        <p:spPr>
          <a:xfrm>
            <a:off x="609599" y="228600"/>
            <a:ext cx="5181601" cy="1049898"/>
          </a:xfrm>
        </p:spPr>
        <p:txBody>
          <a:bodyPr/>
          <a:lstStyle/>
          <a:p>
            <a:r>
              <a:rPr lang="en-US" dirty="0"/>
              <a:t>Important information</a:t>
            </a:r>
          </a:p>
        </p:txBody>
      </p:sp>
    </p:spTree>
    <p:extLst>
      <p:ext uri="{BB962C8B-B14F-4D97-AF65-F5344CB8AC3E}">
        <p14:creationId xmlns:p14="http://schemas.microsoft.com/office/powerpoint/2010/main" val="2227059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custDataLst>
              <p:tags r:id="rId1"/>
            </p:custDataLst>
          </p:nvPr>
        </p:nvSpPr>
        <p:spPr/>
        <p:txBody>
          <a:bodyPr>
            <a:normAutofit/>
          </a:bodyPr>
          <a:lstStyle/>
          <a:p>
            <a:pPr lvl="0"/>
            <a:r>
              <a:rPr lang="en-US" dirty="0"/>
              <a:t>Applies to State Health Plan subscribers only.</a:t>
            </a:r>
          </a:p>
          <a:p>
            <a:pPr lvl="0"/>
            <a:r>
              <a:rPr lang="en-US" dirty="0"/>
              <a:t>$40 per month for subscriber-only coverage.</a:t>
            </a:r>
          </a:p>
          <a:p>
            <a:pPr lvl="0"/>
            <a:r>
              <a:rPr lang="en-US" dirty="0"/>
              <a:t>$60 per month for other levels of coverage.</a:t>
            </a:r>
          </a:p>
          <a:p>
            <a:endParaRPr lang="en-US" dirty="0"/>
          </a:p>
        </p:txBody>
      </p:sp>
      <p:sp>
        <p:nvSpPr>
          <p:cNvPr id="5" name="Content Placeholder 4">
            <a:extLst>
              <a:ext uri="{FF2B5EF4-FFF2-40B4-BE49-F238E27FC236}">
                <a16:creationId xmlns:a16="http://schemas.microsoft.com/office/drawing/2014/main" id="{33DD32BE-DE29-1F8F-F3B5-292E04CDE0CB}"/>
              </a:ext>
            </a:extLst>
          </p:cNvPr>
          <p:cNvSpPr>
            <a:spLocks noGrp="1"/>
          </p:cNvSpPr>
          <p:nvPr>
            <p:ph sz="half" idx="2"/>
          </p:nvPr>
        </p:nvSpPr>
        <p:spPr/>
        <p:txBody>
          <a:bodyPr/>
          <a:lstStyle/>
          <a:p>
            <a:pPr lvl="0"/>
            <a:r>
              <a:rPr lang="en-US" dirty="0"/>
              <a:t>Automatically charged unless subscriber:</a:t>
            </a:r>
          </a:p>
          <a:p>
            <a:pPr lvl="1"/>
            <a:r>
              <a:rPr lang="en-US" dirty="0"/>
              <a:t>Certifies as non-tobacco or e-cigarette user during online enrollment or via </a:t>
            </a:r>
            <a:r>
              <a:rPr lang="en-US" i="1" dirty="0">
                <a:hlinkClick r:id="rId5"/>
              </a:rPr>
              <a:t>Certification Regarding Tobacco or E-cigarette Use</a:t>
            </a:r>
            <a:r>
              <a:rPr lang="en-US" dirty="0"/>
              <a:t> form; or</a:t>
            </a:r>
          </a:p>
          <a:p>
            <a:pPr lvl="1"/>
            <a:r>
              <a:rPr lang="en-US" dirty="0"/>
              <a:t>Certifies that all covered tobacco or e-cigarette users have completed the State Health Plan’s tobacco cessation program.</a:t>
            </a:r>
          </a:p>
          <a:p>
            <a:endParaRPr lang="en-US" dirty="0"/>
          </a:p>
        </p:txBody>
      </p:sp>
      <p:sp>
        <p:nvSpPr>
          <p:cNvPr id="2" name="Title 1"/>
          <p:cNvSpPr>
            <a:spLocks noGrp="1"/>
          </p:cNvSpPr>
          <p:nvPr>
            <p:ph type="title"/>
            <p:custDataLst>
              <p:tags r:id="rId2"/>
            </p:custDataLst>
          </p:nvPr>
        </p:nvSpPr>
        <p:spPr/>
        <p:txBody>
          <a:bodyPr/>
          <a:lstStyle/>
          <a:p>
            <a:r>
              <a:rPr lang="en-US" dirty="0"/>
              <a:t>Tobacco-use premium</a:t>
            </a:r>
          </a:p>
        </p:txBody>
      </p:sp>
      <p:sp>
        <p:nvSpPr>
          <p:cNvPr id="4" name="Slide Number Placeholder 3"/>
          <p:cNvSpPr>
            <a:spLocks noGrp="1"/>
          </p:cNvSpPr>
          <p:nvPr>
            <p:ph type="sldNum" sz="quarter" idx="12"/>
            <p:custDataLst>
              <p:tags r:id="rId3"/>
            </p:custDataLst>
          </p:nvPr>
        </p:nvSpPr>
        <p:spPr/>
        <p:txBody>
          <a:bodyPr/>
          <a:lstStyle/>
          <a:p>
            <a:fld id="{28024367-D536-4F59-B2ED-0E7825EDA9AF}" type="slidenum">
              <a:rPr lang="en-US" smtClean="0"/>
              <a:pPr/>
              <a:t>20</a:t>
            </a:fld>
            <a:endParaRPr lang="en-US" dirty="0"/>
          </a:p>
        </p:txBody>
      </p:sp>
    </p:spTree>
    <p:extLst>
      <p:ext uri="{BB962C8B-B14F-4D97-AF65-F5344CB8AC3E}">
        <p14:creationId xmlns:p14="http://schemas.microsoft.com/office/powerpoint/2010/main" val="4027359786"/>
      </p:ext>
    </p:extLst>
  </p:cSld>
  <p:clrMapOvr>
    <a:masterClrMapping/>
  </p:clrMapOvr>
  <mc:AlternateContent xmlns:mc="http://schemas.openxmlformats.org/markup-compatibility/2006" xmlns:p14="http://schemas.microsoft.com/office/powerpoint/2010/main">
    <mc:Choice Requires="p14">
      <p:transition spd="slow" p14:dur="2000" advTm="46235"/>
    </mc:Choice>
    <mc:Fallback xmlns="">
      <p:transition spd="slow" advTm="46235"/>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019348" y="6301044"/>
            <a:ext cx="1072896" cy="457200"/>
          </a:xfrm>
        </p:spPr>
        <p:txBody>
          <a:bodyPr/>
          <a:lstStyle/>
          <a:p>
            <a:fld id="{28024367-D536-4F59-B2ED-0E7825EDA9AF}" type="slidenum">
              <a:rPr lang="en-US" smtClean="0"/>
              <a:pPr/>
              <a:t>21</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56ADA10-E8D4-758B-BC98-33CFDC775D2D}"/>
              </a:ext>
            </a:extLst>
          </p:cNvPr>
          <p:cNvSpPr>
            <a:spLocks noGrp="1"/>
          </p:cNvSpPr>
          <p:nvPr>
            <p:ph sz="half" idx="1"/>
          </p:nvPr>
        </p:nvSpPr>
        <p:spPr/>
        <p:txBody>
          <a:bodyPr>
            <a:normAutofit lnSpcReduction="10000"/>
          </a:bodyPr>
          <a:lstStyle/>
          <a:p>
            <a:pPr lvl="0"/>
            <a:r>
              <a:rPr lang="en-US" dirty="0"/>
              <a:t>Self-funded insurance plan:</a:t>
            </a:r>
          </a:p>
          <a:p>
            <a:pPr lvl="1"/>
            <a:r>
              <a:rPr lang="en-US" dirty="0"/>
              <a:t>Members’ and employers’ premiums are held in a trust fund, and these funds are used to pay claims.</a:t>
            </a:r>
          </a:p>
          <a:p>
            <a:pPr lvl="1"/>
            <a:r>
              <a:rPr lang="en-US" dirty="0"/>
              <a:t>BlueCross BlueShield of South Carolina processes health claims.</a:t>
            </a:r>
          </a:p>
          <a:p>
            <a:pPr lvl="1"/>
            <a:r>
              <a:rPr lang="en-US" dirty="0"/>
              <a:t>Express Scripts processes prescription claims.</a:t>
            </a:r>
          </a:p>
          <a:p>
            <a:pPr lvl="0"/>
            <a:r>
              <a:rPr lang="en-US" dirty="0"/>
              <a:t>Cost of the State Health Plan compares favorably to other plans.</a:t>
            </a:r>
          </a:p>
          <a:p>
            <a:pPr lvl="1"/>
            <a:r>
              <a:rPr lang="en-US" dirty="0"/>
              <a:t>Learn more at </a:t>
            </a:r>
            <a:r>
              <a:rPr lang="en-US" dirty="0">
                <a:hlinkClick r:id="rId2"/>
              </a:rPr>
              <a:t>peba.sc.gov/facts</a:t>
            </a:r>
            <a:r>
              <a:rPr lang="en-US" dirty="0"/>
              <a:t>.</a:t>
            </a:r>
          </a:p>
          <a:p>
            <a:pPr lvl="0"/>
            <a:r>
              <a:rPr lang="en-US" dirty="0"/>
              <a:t>Health management is key to maintaining a low cost for the Plan and premiums.</a:t>
            </a:r>
          </a:p>
        </p:txBody>
      </p:sp>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altLang="en-US" dirty="0"/>
              <a:t>State Health Plan</a:t>
            </a:r>
            <a:endParaRPr lang="en-US" dirty="0"/>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Tree>
    <p:extLst>
      <p:ext uri="{BB962C8B-B14F-4D97-AF65-F5344CB8AC3E}">
        <p14:creationId xmlns:p14="http://schemas.microsoft.com/office/powerpoint/2010/main" val="2378765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
        <p:nvSpPr>
          <p:cNvPr id="2" name="Content Placeholder 1">
            <a:extLst>
              <a:ext uri="{FF2B5EF4-FFF2-40B4-BE49-F238E27FC236}">
                <a16:creationId xmlns:a16="http://schemas.microsoft.com/office/drawing/2014/main" id="{A56ADA10-E8D4-758B-BC98-33CFDC775D2D}"/>
              </a:ext>
            </a:extLst>
          </p:cNvPr>
          <p:cNvSpPr>
            <a:spLocks noGrp="1"/>
          </p:cNvSpPr>
          <p:nvPr>
            <p:ph sz="half" idx="1"/>
          </p:nvPr>
        </p:nvSpPr>
        <p:spPr/>
        <p:txBody>
          <a:bodyPr>
            <a:normAutofit/>
          </a:bodyPr>
          <a:lstStyle/>
          <a:p>
            <a:pPr lvl="0"/>
            <a:r>
              <a:rPr lang="en-US" dirty="0"/>
              <a:t>Worldwide coverage.</a:t>
            </a:r>
          </a:p>
          <a:p>
            <a:pPr lvl="0"/>
            <a:r>
              <a:rPr lang="en-US" dirty="0"/>
              <a:t>You pay copayments, deductible and coinsurance.</a:t>
            </a:r>
          </a:p>
          <a:p>
            <a:pPr lvl="0"/>
            <a:r>
              <a:rPr lang="en-US" dirty="0"/>
              <a:t>Network provider files claims and accepts the Plan’s allowed amount, even if its charges are higher.</a:t>
            </a:r>
          </a:p>
          <a:p>
            <a:pPr lvl="1"/>
            <a:r>
              <a:rPr lang="en-US" dirty="0"/>
              <a:t>If you use an out-of-network provider, you may have to file claims and could be balance billed. You pay a higher coinsurance, too.</a:t>
            </a:r>
          </a:p>
          <a:p>
            <a:pPr lvl="0"/>
            <a:r>
              <a:rPr lang="en-US" dirty="0"/>
              <a:t>Use Find Care link under Resources at </a:t>
            </a:r>
            <a:r>
              <a:rPr lang="en-US" dirty="0">
                <a:hlinkClick r:id="rId2"/>
              </a:rPr>
              <a:t>StateSC.SouthCarolinaBlues.com</a:t>
            </a:r>
            <a:r>
              <a:rPr lang="en-US" dirty="0"/>
              <a:t> to find a network provider near you.</a:t>
            </a:r>
          </a:p>
        </p:txBody>
      </p:sp>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altLang="en-US" dirty="0"/>
              <a:t>State Health Plan provider network</a:t>
            </a:r>
            <a:endParaRPr lang="en-US" dirty="0"/>
          </a:p>
        </p:txBody>
      </p:sp>
    </p:spTree>
    <p:extLst>
      <p:ext uri="{BB962C8B-B14F-4D97-AF65-F5344CB8AC3E}">
        <p14:creationId xmlns:p14="http://schemas.microsoft.com/office/powerpoint/2010/main" val="3025203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3FBFB32-057B-FA57-64D7-35738833D5EA}"/>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
        <p:nvSpPr>
          <p:cNvPr id="15" name="Title 14">
            <a:extLst>
              <a:ext uri="{FF2B5EF4-FFF2-40B4-BE49-F238E27FC236}">
                <a16:creationId xmlns:a16="http://schemas.microsoft.com/office/drawing/2014/main" id="{0F3931AE-3A23-9FD5-56EC-36D2495B1482}"/>
              </a:ext>
            </a:extLst>
          </p:cNvPr>
          <p:cNvSpPr>
            <a:spLocks noGrp="1"/>
          </p:cNvSpPr>
          <p:nvPr>
            <p:ph type="title"/>
          </p:nvPr>
        </p:nvSpPr>
        <p:spPr/>
        <p:txBody>
          <a:bodyPr/>
          <a:lstStyle/>
          <a:p>
            <a:r>
              <a:rPr lang="en-US" dirty="0"/>
              <a:t>Non-Medicare-eligible health plan choices</a:t>
            </a:r>
          </a:p>
        </p:txBody>
      </p:sp>
      <p:sp>
        <p:nvSpPr>
          <p:cNvPr id="6" name="TextBox 5">
            <a:extLst>
              <a:ext uri="{FF2B5EF4-FFF2-40B4-BE49-F238E27FC236}">
                <a16:creationId xmlns:a16="http://schemas.microsoft.com/office/drawing/2014/main" id="{9E20614C-3C24-18C6-B1E8-4D4758B6CAA8}"/>
              </a:ext>
            </a:extLst>
          </p:cNvPr>
          <p:cNvSpPr txBox="1"/>
          <p:nvPr/>
        </p:nvSpPr>
        <p:spPr>
          <a:xfrm>
            <a:off x="609599" y="2109462"/>
            <a:ext cx="3931920" cy="1015663"/>
          </a:xfrm>
          <a:prstGeom prst="rect">
            <a:avLst/>
          </a:prstGeom>
          <a:noFill/>
        </p:spPr>
        <p:txBody>
          <a:bodyPr wrap="square">
            <a:spAutoFit/>
          </a:bodyPr>
          <a:lstStyle/>
          <a:p>
            <a:pPr marL="0" lvl="0">
              <a:buNone/>
            </a:pPr>
            <a:r>
              <a:rPr lang="en-US" sz="2000" dirty="0">
                <a:solidFill>
                  <a:schemeClr val="tx2"/>
                </a:solidFill>
              </a:rPr>
              <a:t>Includes prescription benefits.</a:t>
            </a:r>
          </a:p>
          <a:p>
            <a:pPr marL="342900" lvl="0" indent="-342900">
              <a:buFont typeface="Arial" panose="020B0604020202020204" pitchFamily="34" charset="0"/>
              <a:buChar char="•"/>
            </a:pPr>
            <a:r>
              <a:rPr lang="en-US" sz="2000" dirty="0">
                <a:solidFill>
                  <a:schemeClr val="tx2"/>
                </a:solidFill>
              </a:rPr>
              <a:t>Standard Plan</a:t>
            </a:r>
          </a:p>
          <a:p>
            <a:pPr marL="342900" lvl="0" indent="-342900">
              <a:buFont typeface="Arial" panose="020B0604020202020204" pitchFamily="34" charset="0"/>
              <a:buChar char="•"/>
            </a:pPr>
            <a:r>
              <a:rPr lang="en-US" sz="2000" dirty="0">
                <a:solidFill>
                  <a:schemeClr val="tx2"/>
                </a:solidFill>
              </a:rPr>
              <a:t>Savings Plan.</a:t>
            </a:r>
          </a:p>
        </p:txBody>
      </p:sp>
      <p:cxnSp>
        <p:nvCxnSpPr>
          <p:cNvPr id="7" name="Straight Connector 6">
            <a:extLst>
              <a:ext uri="{FF2B5EF4-FFF2-40B4-BE49-F238E27FC236}">
                <a16:creationId xmlns:a16="http://schemas.microsoft.com/office/drawing/2014/main" id="{B4F8FCF7-C932-B6C9-0171-4DAC1E53A50E}"/>
              </a:ext>
            </a:extLst>
          </p:cNvPr>
          <p:cNvCxnSpPr>
            <a:cxnSpLocks/>
          </p:cNvCxnSpPr>
          <p:nvPr/>
        </p:nvCxnSpPr>
        <p:spPr>
          <a:xfrm>
            <a:off x="609599" y="2082794"/>
            <a:ext cx="393192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3FCA7235-E71B-2B36-A27E-67E02EF1CB61}"/>
              </a:ext>
            </a:extLst>
          </p:cNvPr>
          <p:cNvSpPr txBox="1"/>
          <p:nvPr/>
        </p:nvSpPr>
        <p:spPr>
          <a:xfrm>
            <a:off x="6400799" y="2072683"/>
            <a:ext cx="3931920" cy="1323439"/>
          </a:xfrm>
          <a:prstGeom prst="rect">
            <a:avLst/>
          </a:prstGeom>
          <a:noFill/>
        </p:spPr>
        <p:txBody>
          <a:bodyPr wrap="square">
            <a:spAutoFit/>
          </a:bodyPr>
          <a:lstStyle/>
          <a:p>
            <a:pPr marL="0" lvl="0">
              <a:buNone/>
            </a:pPr>
            <a:r>
              <a:rPr lang="en-US" sz="2000" dirty="0">
                <a:solidFill>
                  <a:schemeClr val="tx2"/>
                </a:solidFill>
              </a:rPr>
              <a:t>For eligible members of the military community.</a:t>
            </a:r>
          </a:p>
          <a:p>
            <a:pPr marL="342900" lvl="0" indent="-342900">
              <a:buFont typeface="Arial" panose="020B0604020202020204" pitchFamily="34" charset="0"/>
              <a:buChar char="•"/>
            </a:pPr>
            <a:r>
              <a:rPr lang="en-US" sz="2000" dirty="0">
                <a:solidFill>
                  <a:schemeClr val="tx2"/>
                </a:solidFill>
              </a:rPr>
              <a:t>TRICARE rules apply.</a:t>
            </a:r>
          </a:p>
          <a:p>
            <a:pPr marL="342900" lvl="0" indent="-342900">
              <a:buFont typeface="Arial" panose="020B0604020202020204" pitchFamily="34" charset="0"/>
              <a:buChar char="•"/>
            </a:pPr>
            <a:r>
              <a:rPr lang="en-US" sz="2000" dirty="0">
                <a:solidFill>
                  <a:schemeClr val="tx2"/>
                </a:solidFill>
              </a:rPr>
              <a:t>Coverage ends at age 65. </a:t>
            </a:r>
          </a:p>
        </p:txBody>
      </p:sp>
      <p:cxnSp>
        <p:nvCxnSpPr>
          <p:cNvPr id="10" name="Straight Connector 9">
            <a:extLst>
              <a:ext uri="{FF2B5EF4-FFF2-40B4-BE49-F238E27FC236}">
                <a16:creationId xmlns:a16="http://schemas.microsoft.com/office/drawing/2014/main" id="{F78E84C6-86A9-C868-8C4A-4CC992A7029E}"/>
              </a:ext>
            </a:extLst>
          </p:cNvPr>
          <p:cNvCxnSpPr>
            <a:cxnSpLocks/>
          </p:cNvCxnSpPr>
          <p:nvPr/>
        </p:nvCxnSpPr>
        <p:spPr>
          <a:xfrm>
            <a:off x="6400800" y="2078903"/>
            <a:ext cx="393192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912BF6A0-80CE-C801-894F-E7847A79CD67}"/>
              </a:ext>
            </a:extLst>
          </p:cNvPr>
          <p:cNvSpPr txBox="1"/>
          <p:nvPr/>
        </p:nvSpPr>
        <p:spPr>
          <a:xfrm>
            <a:off x="609599" y="1614909"/>
            <a:ext cx="3931920" cy="461665"/>
          </a:xfrm>
          <a:prstGeom prst="rect">
            <a:avLst/>
          </a:prstGeom>
          <a:noFill/>
        </p:spPr>
        <p:txBody>
          <a:bodyPr wrap="square">
            <a:spAutoFit/>
          </a:bodyPr>
          <a:lstStyle/>
          <a:p>
            <a:pPr marL="0" lvl="0">
              <a:buNone/>
            </a:pPr>
            <a:r>
              <a:rPr lang="en-US" sz="2400" b="1" dirty="0">
                <a:solidFill>
                  <a:schemeClr val="tx2"/>
                </a:solidFill>
                <a:latin typeface="Times New Roman" panose="02020603050405020304" pitchFamily="18" charset="0"/>
                <a:cs typeface="Times New Roman" panose="02020603050405020304" pitchFamily="18" charset="0"/>
              </a:rPr>
              <a:t>State Health Plan</a:t>
            </a:r>
          </a:p>
        </p:txBody>
      </p:sp>
      <p:sp>
        <p:nvSpPr>
          <p:cNvPr id="29" name="TextBox 28">
            <a:extLst>
              <a:ext uri="{FF2B5EF4-FFF2-40B4-BE49-F238E27FC236}">
                <a16:creationId xmlns:a16="http://schemas.microsoft.com/office/drawing/2014/main" id="{6AC104E3-3829-0312-B5E9-B042BFDBC0FD}"/>
              </a:ext>
            </a:extLst>
          </p:cNvPr>
          <p:cNvSpPr txBox="1"/>
          <p:nvPr/>
        </p:nvSpPr>
        <p:spPr>
          <a:xfrm>
            <a:off x="6400799" y="1611018"/>
            <a:ext cx="3931920" cy="461665"/>
          </a:xfrm>
          <a:prstGeom prst="rect">
            <a:avLst/>
          </a:prstGeom>
          <a:noFill/>
        </p:spPr>
        <p:txBody>
          <a:bodyPr wrap="square">
            <a:spAutoFit/>
          </a:bodyPr>
          <a:lstStyle/>
          <a:p>
            <a:pPr marL="0" lvl="0">
              <a:buNone/>
            </a:pPr>
            <a:r>
              <a:rPr lang="en-US" sz="2400" b="1" dirty="0">
                <a:solidFill>
                  <a:schemeClr val="tx2"/>
                </a:solidFill>
                <a:latin typeface="Times New Roman" panose="02020603050405020304" pitchFamily="18" charset="0"/>
                <a:cs typeface="Times New Roman" panose="02020603050405020304" pitchFamily="18" charset="0"/>
              </a:rPr>
              <a:t>TRICARE Supplement Plan</a:t>
            </a:r>
          </a:p>
        </p:txBody>
      </p:sp>
    </p:spTree>
    <p:extLst>
      <p:ext uri="{BB962C8B-B14F-4D97-AF65-F5344CB8AC3E}">
        <p14:creationId xmlns:p14="http://schemas.microsoft.com/office/powerpoint/2010/main" val="1657495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D09B3-4C7F-86C9-625B-8E92A7F40486}"/>
              </a:ext>
            </a:extLst>
          </p:cNvPr>
          <p:cNvSpPr>
            <a:spLocks noGrp="1"/>
          </p:cNvSpPr>
          <p:nvPr>
            <p:ph type="title"/>
          </p:nvPr>
        </p:nvSpPr>
        <p:spPr/>
        <p:txBody>
          <a:bodyPr/>
          <a:lstStyle/>
          <a:p>
            <a:r>
              <a:rPr lang="en-US" dirty="0"/>
              <a:t>Standard Plan for non-Medicare-eligible members</a:t>
            </a:r>
          </a:p>
        </p:txBody>
      </p:sp>
      <p:sp>
        <p:nvSpPr>
          <p:cNvPr id="3" name="Content Placeholder 2">
            <a:extLst>
              <a:ext uri="{FF2B5EF4-FFF2-40B4-BE49-F238E27FC236}">
                <a16:creationId xmlns:a16="http://schemas.microsoft.com/office/drawing/2014/main" id="{ED222550-0604-7BE6-FBAC-C9A9CCB687C7}"/>
              </a:ext>
            </a:extLst>
          </p:cNvPr>
          <p:cNvSpPr>
            <a:spLocks noGrp="1"/>
          </p:cNvSpPr>
          <p:nvPr>
            <p:ph idx="1"/>
          </p:nvPr>
        </p:nvSpPr>
        <p:spPr/>
        <p:txBody>
          <a:bodyPr/>
          <a:lstStyle/>
          <a:p>
            <a:r>
              <a:rPr lang="en-US" dirty="0"/>
              <a:t>Lower annual deductibles and higher monthly premiums.</a:t>
            </a:r>
          </a:p>
          <a:p>
            <a:r>
              <a:rPr lang="en-US" dirty="0"/>
              <a:t>Pay copayments for office visits, outpatient facilities and emergency care.</a:t>
            </a:r>
          </a:p>
          <a:p>
            <a:r>
              <a:rPr lang="en-US" dirty="0"/>
              <a:t>Pay copayments for prescription drugs.</a:t>
            </a:r>
          </a:p>
          <a:p>
            <a:r>
              <a:rPr lang="en-US" dirty="0"/>
              <a:t>Coverage of adult well visits for primary members ages 19 and older. Eligible female members can also receive an annual well woman visit at no member cost in addition to the annual adult well visit.</a:t>
            </a:r>
          </a:p>
          <a:p>
            <a:pPr lvl="1"/>
            <a:r>
              <a:rPr lang="en-US" dirty="0"/>
              <a:t>Evidence-based services with an </a:t>
            </a:r>
            <a:r>
              <a:rPr lang="en-US" dirty="0">
                <a:hlinkClick r:id="rId2"/>
              </a:rPr>
              <a:t>A or B recommendation</a:t>
            </a:r>
            <a:r>
              <a:rPr lang="en-US" dirty="0"/>
              <a:t> by the United States Preventive Services Task Force (USPSTF) included.</a:t>
            </a:r>
          </a:p>
          <a:p>
            <a:endParaRPr lang="en-US" dirty="0"/>
          </a:p>
        </p:txBody>
      </p:sp>
      <p:sp>
        <p:nvSpPr>
          <p:cNvPr id="4" name="Slide Number Placeholder 3">
            <a:extLst>
              <a:ext uri="{FF2B5EF4-FFF2-40B4-BE49-F238E27FC236}">
                <a16:creationId xmlns:a16="http://schemas.microsoft.com/office/drawing/2014/main" id="{B0ECA9D6-EAF9-F181-A0FF-AF23FDBE4FD2}"/>
              </a:ext>
            </a:extLst>
          </p:cNvPr>
          <p:cNvSpPr>
            <a:spLocks noGrp="1"/>
          </p:cNvSpPr>
          <p:nvPr>
            <p:ph type="sldNum" sz="quarter" idx="12"/>
          </p:nvPr>
        </p:nvSpPr>
        <p:spPr/>
        <p:txBody>
          <a:bodyPr/>
          <a:lstStyle/>
          <a:p>
            <a:fld id="{28024367-D536-4F59-B2ED-0E7825EDA9AF}" type="slidenum">
              <a:rPr lang="en-US" smtClean="0"/>
              <a:pPr/>
              <a:t>6</a:t>
            </a:fld>
            <a:endParaRPr lang="en-US" dirty="0"/>
          </a:p>
        </p:txBody>
      </p:sp>
    </p:spTree>
    <p:extLst>
      <p:ext uri="{BB962C8B-B14F-4D97-AF65-F5344CB8AC3E}">
        <p14:creationId xmlns:p14="http://schemas.microsoft.com/office/powerpoint/2010/main" val="633199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DBC4D-6EDA-D9A5-37AF-BA9D1DCA3194}"/>
              </a:ext>
            </a:extLst>
          </p:cNvPr>
          <p:cNvSpPr>
            <a:spLocks noGrp="1"/>
          </p:cNvSpPr>
          <p:nvPr>
            <p:ph type="title"/>
          </p:nvPr>
        </p:nvSpPr>
        <p:spPr/>
        <p:txBody>
          <a:bodyPr/>
          <a:lstStyle/>
          <a:p>
            <a:r>
              <a:rPr lang="en-US" dirty="0"/>
              <a:t>Savings Plan for non-Medicare-eligible members</a:t>
            </a:r>
          </a:p>
        </p:txBody>
      </p:sp>
      <p:sp>
        <p:nvSpPr>
          <p:cNvPr id="3" name="Content Placeholder 2">
            <a:extLst>
              <a:ext uri="{FF2B5EF4-FFF2-40B4-BE49-F238E27FC236}">
                <a16:creationId xmlns:a16="http://schemas.microsoft.com/office/drawing/2014/main" id="{8D9D6F96-888E-6A5A-DFFD-33DB5D2396E9}"/>
              </a:ext>
            </a:extLst>
          </p:cNvPr>
          <p:cNvSpPr>
            <a:spLocks noGrp="1"/>
          </p:cNvSpPr>
          <p:nvPr>
            <p:ph idx="1"/>
          </p:nvPr>
        </p:nvSpPr>
        <p:spPr/>
        <p:txBody>
          <a:bodyPr/>
          <a:lstStyle/>
          <a:p>
            <a:r>
              <a:rPr lang="en-US" dirty="0"/>
              <a:t>High-deductible plan with lower monthly premiums.</a:t>
            </a:r>
          </a:p>
          <a:p>
            <a:r>
              <a:rPr lang="en-US" dirty="0"/>
              <a:t>No copayments.</a:t>
            </a:r>
          </a:p>
          <a:p>
            <a:r>
              <a:rPr lang="en-US" dirty="0"/>
              <a:t>Pay the allowed amount for prescription drugs until you meet your annual deductible. Then, you pay your coinsurance.</a:t>
            </a:r>
          </a:p>
          <a:p>
            <a:r>
              <a:rPr lang="en-US" dirty="0"/>
              <a:t>Coverage of adult well visits for primary members each plan year at no cost. Eligible female members can also receive an annual well woman visit at no member cost in addition to the annual adult well visit.</a:t>
            </a:r>
          </a:p>
          <a:p>
            <a:pPr lvl="1"/>
            <a:r>
              <a:rPr lang="en-US" dirty="0"/>
              <a:t>Evidence-based services with an </a:t>
            </a:r>
            <a:r>
              <a:rPr lang="en-US" dirty="0">
                <a:hlinkClick r:id="rId2"/>
              </a:rPr>
              <a:t>A or B recommendation </a:t>
            </a:r>
            <a:r>
              <a:rPr lang="en-US" dirty="0"/>
              <a:t>by the United States Preventive Services Task Force (USPSTF) included.</a:t>
            </a:r>
          </a:p>
          <a:p>
            <a:r>
              <a:rPr lang="en-US" dirty="0"/>
              <a:t>Eligible to contribute to a Health Savings Account (HSA) on a post-tax basis.</a:t>
            </a:r>
          </a:p>
        </p:txBody>
      </p:sp>
      <p:sp>
        <p:nvSpPr>
          <p:cNvPr id="4" name="Slide Number Placeholder 3">
            <a:extLst>
              <a:ext uri="{FF2B5EF4-FFF2-40B4-BE49-F238E27FC236}">
                <a16:creationId xmlns:a16="http://schemas.microsoft.com/office/drawing/2014/main" id="{6891E888-24DD-404D-9999-FC937C38B63F}"/>
              </a:ext>
            </a:extLst>
          </p:cNvPr>
          <p:cNvSpPr>
            <a:spLocks noGrp="1"/>
          </p:cNvSpPr>
          <p:nvPr>
            <p:ph type="sldNum" sz="quarter" idx="12"/>
          </p:nvPr>
        </p:nvSpPr>
        <p:spPr/>
        <p:txBody>
          <a:bodyPr/>
          <a:lstStyle/>
          <a:p>
            <a:fld id="{28024367-D536-4F59-B2ED-0E7825EDA9AF}" type="slidenum">
              <a:rPr lang="en-US" smtClean="0"/>
              <a:pPr/>
              <a:t>7</a:t>
            </a:fld>
            <a:endParaRPr lang="en-US" dirty="0"/>
          </a:p>
        </p:txBody>
      </p:sp>
    </p:spTree>
    <p:extLst>
      <p:ext uri="{BB962C8B-B14F-4D97-AF65-F5344CB8AC3E}">
        <p14:creationId xmlns:p14="http://schemas.microsoft.com/office/powerpoint/2010/main" val="32124427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00451E-92E4-C703-EEDF-7F81C1A95AF5}"/>
              </a:ext>
            </a:extLst>
          </p:cNvPr>
          <p:cNvSpPr>
            <a:spLocks noGrp="1"/>
          </p:cNvSpPr>
          <p:nvPr>
            <p:ph type="sldNum" sz="quarter" idx="12"/>
          </p:nvPr>
        </p:nvSpPr>
        <p:spPr/>
        <p:txBody>
          <a:bodyPr/>
          <a:lstStyle/>
          <a:p>
            <a:fld id="{28024367-D536-4F59-B2ED-0E7825EDA9AF}" type="slidenum">
              <a:rPr lang="en-US" smtClean="0"/>
              <a:pPr/>
              <a:t>8</a:t>
            </a:fld>
            <a:endParaRPr lang="en-US" dirty="0"/>
          </a:p>
        </p:txBody>
      </p:sp>
      <p:sp>
        <p:nvSpPr>
          <p:cNvPr id="3" name="Content Placeholder 2">
            <a:extLst>
              <a:ext uri="{FF2B5EF4-FFF2-40B4-BE49-F238E27FC236}">
                <a16:creationId xmlns:a16="http://schemas.microsoft.com/office/drawing/2014/main" id="{F681B10C-C106-8472-E376-F2CCF4BA49DA}"/>
              </a:ext>
            </a:extLst>
          </p:cNvPr>
          <p:cNvSpPr>
            <a:spLocks noGrp="1"/>
          </p:cNvSpPr>
          <p:nvPr>
            <p:ph sz="half" idx="1"/>
          </p:nvPr>
        </p:nvSpPr>
        <p:spPr/>
        <p:txBody>
          <a:bodyPr/>
          <a:lstStyle/>
          <a:p>
            <a:r>
              <a:rPr lang="en-US" dirty="0"/>
              <a:t>Medicare will become your primary coverage and will start paying your claims first.</a:t>
            </a:r>
          </a:p>
          <a:p>
            <a:r>
              <a:rPr lang="en-US" dirty="0"/>
              <a:t>Your PEBA coverage will be your secondary coverage.</a:t>
            </a:r>
          </a:p>
          <a:p>
            <a:endParaRPr lang="en-US" dirty="0"/>
          </a:p>
        </p:txBody>
      </p:sp>
      <p:sp>
        <p:nvSpPr>
          <p:cNvPr id="5" name="Title 4">
            <a:extLst>
              <a:ext uri="{FF2B5EF4-FFF2-40B4-BE49-F238E27FC236}">
                <a16:creationId xmlns:a16="http://schemas.microsoft.com/office/drawing/2014/main" id="{0D4FABB4-AFE1-EA01-99DE-C0D7AF622BED}"/>
              </a:ext>
            </a:extLst>
          </p:cNvPr>
          <p:cNvSpPr>
            <a:spLocks noGrp="1"/>
          </p:cNvSpPr>
          <p:nvPr>
            <p:ph type="title"/>
          </p:nvPr>
        </p:nvSpPr>
        <p:spPr/>
        <p:txBody>
          <a:bodyPr/>
          <a:lstStyle/>
          <a:p>
            <a:r>
              <a:rPr lang="en-US" dirty="0"/>
              <a:t>If you’re eligible for Medicare </a:t>
            </a:r>
          </a:p>
        </p:txBody>
      </p:sp>
    </p:spTree>
    <p:extLst>
      <p:ext uri="{BB962C8B-B14F-4D97-AF65-F5344CB8AC3E}">
        <p14:creationId xmlns:p14="http://schemas.microsoft.com/office/powerpoint/2010/main" val="1648845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236CBC6-7B9B-1EE4-1BDD-1053BCCD7195}"/>
              </a:ext>
            </a:extLst>
          </p:cNvPr>
          <p:cNvSpPr>
            <a:spLocks noGrp="1"/>
          </p:cNvSpPr>
          <p:nvPr>
            <p:ph sz="half" idx="1"/>
          </p:nvPr>
        </p:nvSpPr>
        <p:spPr/>
        <p:txBody>
          <a:bodyPr/>
          <a:lstStyle/>
          <a:p>
            <a:r>
              <a:rPr lang="en-US" dirty="0"/>
              <a:t>Once eligible, you should enroll in Medicare Part A (hospital coverage) and Part B (medical coverage). </a:t>
            </a:r>
          </a:p>
          <a:p>
            <a:r>
              <a:rPr lang="en-US" dirty="0"/>
              <a:t>The Medicare enrollment period begins three months before your 65</a:t>
            </a:r>
            <a:r>
              <a:rPr lang="en-US" baseline="30000" dirty="0"/>
              <a:t>th</a:t>
            </a:r>
            <a:r>
              <a:rPr lang="en-US" dirty="0"/>
              <a:t> birthday. </a:t>
            </a:r>
          </a:p>
          <a:p>
            <a:r>
              <a:rPr lang="en-US" dirty="0"/>
              <a:t>If receiving Social Security benefits, the Social Security Administration will contact you and enroll you automatically. Otherwise, you must contact Social Security to enroll.</a:t>
            </a:r>
          </a:p>
        </p:txBody>
      </p:sp>
      <p:sp>
        <p:nvSpPr>
          <p:cNvPr id="3" name="Title 2">
            <a:extLst>
              <a:ext uri="{FF2B5EF4-FFF2-40B4-BE49-F238E27FC236}">
                <a16:creationId xmlns:a16="http://schemas.microsoft.com/office/drawing/2014/main" id="{00C7E203-C05C-E050-E804-F01109D57918}"/>
              </a:ext>
            </a:extLst>
          </p:cNvPr>
          <p:cNvSpPr>
            <a:spLocks noGrp="1"/>
          </p:cNvSpPr>
          <p:nvPr>
            <p:ph type="title"/>
          </p:nvPr>
        </p:nvSpPr>
        <p:spPr/>
        <p:txBody>
          <a:bodyPr/>
          <a:lstStyle/>
          <a:p>
            <a:r>
              <a:rPr lang="en-US" dirty="0"/>
              <a:t>Enrolling in Medicare</a:t>
            </a:r>
          </a:p>
        </p:txBody>
      </p:sp>
      <p:sp>
        <p:nvSpPr>
          <p:cNvPr id="4" name="Slide Number Placeholder 3">
            <a:extLst>
              <a:ext uri="{FF2B5EF4-FFF2-40B4-BE49-F238E27FC236}">
                <a16:creationId xmlns:a16="http://schemas.microsoft.com/office/drawing/2014/main" id="{DE90ADF7-0888-6AF5-AE62-FCF553E1AB69}"/>
              </a:ext>
            </a:extLst>
          </p:cNvPr>
          <p:cNvSpPr>
            <a:spLocks noGrp="1"/>
          </p:cNvSpPr>
          <p:nvPr>
            <p:ph type="sldNum" sz="quarter" idx="12"/>
          </p:nvPr>
        </p:nvSpPr>
        <p:spPr/>
        <p:txBody>
          <a:bodyPr/>
          <a:lstStyle/>
          <a:p>
            <a:fld id="{28024367-D536-4F59-B2ED-0E7825EDA9AF}" type="slidenum">
              <a:rPr lang="en-US" smtClean="0"/>
              <a:pPr/>
              <a:t>9</a:t>
            </a:fld>
            <a:endParaRPr lang="en-US" dirty="0"/>
          </a:p>
        </p:txBody>
      </p:sp>
    </p:spTree>
    <p:extLst>
      <p:ext uri="{BB962C8B-B14F-4D97-AF65-F5344CB8AC3E}">
        <p14:creationId xmlns:p14="http://schemas.microsoft.com/office/powerpoint/2010/main" val="3851514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 name="HTML_SHAPEINFO" val="&lt;ThreeDShapeInfo&gt;&lt;uuid val=&quot;{7B11A954-7597-4462-B09E-600D7B80C18A}&quot;/&gt;&lt;isInvalidForFieldText val=&quot;0&quot;/&gt;&lt;Image&gt;&lt;filename val=&quot;C:\Users\rscald\AppData\Local\Temp\CP16132381501937Session\CPTrustFolder16132381501953\PPTImport16132381587437\data\asimages\{7B11A954-7597-4462-B09E-600D7B80C18A}_10.png&quot;/&gt;&lt;left val=&quot;24&quot;/&gt;&lt;top val=&quot;35&quot;/&gt;&lt;width val=&quot;743&quot;/&gt;&lt;height val=&quot;160&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204CD5AA-1656-4D00-B612-47186CB033B9}&quot;/&gt;&lt;isInvalidForFieldText val=&quot;0&quot;/&gt;&lt;Image&gt;&lt;filename val=&quot;C:\Users\rscald\AppData\Local\Temp\CP16132381501937Session\CPTrustFolder16132381501953\PPTImport16132381587437\data\asimages\{204CD5AA-1656-4D00-B612-47186CB033B9}_10.png&quot;/&gt;&lt;left val=&quot;864&quot;/&gt;&lt;top val=&quot;670&quot;/&gt;&lt;width val=&quot;47&quot;/&gt;&lt;height val=&quot;39&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7&quot;/&gt;&lt;lineCharCount val=&quot;44&quot;/&gt;&lt;lineCharCount val=&quot;44&quot;/&gt;&lt;lineCharCount val=&quot;41&quot;/&gt;&lt;lineCharCount val=&quot;59&quot;/&gt;&lt;lineCharCount val=&quot;21&quot;/&gt;&lt;lineCharCount val=&quot;60&quot;/&gt;&lt;lineCharCount val=&quot;43&quot;/&gt;&lt;/TableIndex&gt;&lt;/ShapeTextInfo&gt;"/>
  <p:tag name="HTML_SHAPEINFO" val="&lt;ThreeDShapeInfo&gt;&lt;uuid val=&quot;{AFBDF63D-DC19-4F4C-A198-B0768FE8F9D7}&quot;/&gt;&lt;isInvalidForFieldText val=&quot;0&quot;/&gt;&lt;Image&gt;&lt;filename val=&quot;C:\Users\rscald\AppData\Local\Temp\CP16132381501937Session\CPTrustFolder16132381501953\PPTImport16132381587437\data\asimages\{AFBDF63D-DC19-4F4C-A198-B0768FE8F9D7}_17.png&quot;/&gt;&lt;left val=&quot;36&quot;/&gt;&lt;top val=&quot;192&quot;/&gt;&lt;width val=&quot;888&quot;/&gt;&lt;height val=&quot;444&quot;/&gt;&lt;hasText val=&quot;1&quot;/&gt;&lt;/Image&gt;&lt;/ThreeDShape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9&quot;/&gt;&lt;/TableIndex&gt;&lt;/ShapeTextInfo&gt;"/>
  <p:tag name="HTML_SHAPEINFO" val="&lt;ThreeDShapeInfo&gt;&lt;uuid val=&quot;{23F0D281-679E-4B55-9F04-E6D0FB456E9B}&quot;/&gt;&lt;isInvalidForFieldText val=&quot;0&quot;/&gt;&lt;Image&gt;&lt;filename val=&quot;C:\Users\rscald\AppData\Local\Temp\CP16132381501937Session\CPTrustFolder16132381501953\PPTImport16132381587437\data\asimages\{23F0D281-679E-4B55-9F04-E6D0FB456E9B}_17.png&quot;/&gt;&lt;left val=&quot;24&quot;/&gt;&lt;top val=&quot;35&quot;/&gt;&lt;width val=&quot;743&quot;/&gt;&lt;height val=&quot;160&quot;/&gt;&lt;hasText val=&quot;1&quot;/&gt;&lt;/Image&gt;&lt;/ThreeDShape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AAB64400-0E3E-442E-B9A5-793C7C427A26}&quot;/&gt;&lt;isInvalidForFieldText val=&quot;0&quot;/&gt;&lt;Image&gt;&lt;filename val=&quot;C:\Users\rscald\AppData\Local\Temp\CP16132381501937Session\CPTrustFolder16132381501953\PPTImport16132381587437\data\asimages\{AAB64400-0E3E-442E-B9A5-793C7C427A26}_17.png&quot;/&gt;&lt;left val=&quot;864&quot;/&gt;&lt;top val=&quot;670&quot;/&gt;&lt;width val=&quot;47&quot;/&gt;&lt;height val=&quot;39&quot;/&gt;&lt;hasText val=&quot;1&quot;/&gt;&lt;/Image&gt;&lt;/ThreeDShapeInfo&gt;"/>
</p:tagLst>
</file>

<file path=ppt/tags/tag9.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23896</TotalTime>
  <Words>1341</Words>
  <Application>Microsoft Office PowerPoint</Application>
  <PresentationFormat>Widescreen</PresentationFormat>
  <Paragraphs>179</Paragraphs>
  <Slides>21</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Times New Roman</vt:lpstr>
      <vt:lpstr>Tw Cen MT Condensed</vt:lpstr>
      <vt:lpstr>2_Office Theme</vt:lpstr>
      <vt:lpstr>Retiree health plans</vt:lpstr>
      <vt:lpstr>Important information</vt:lpstr>
      <vt:lpstr>State Health Plan</vt:lpstr>
      <vt:lpstr>State Health Plan provider network</vt:lpstr>
      <vt:lpstr>Non-Medicare-eligible health plan choices</vt:lpstr>
      <vt:lpstr>Standard Plan for non-Medicare-eligible members</vt:lpstr>
      <vt:lpstr>Savings Plan for non-Medicare-eligible members</vt:lpstr>
      <vt:lpstr>If you’re eligible for Medicare </vt:lpstr>
      <vt:lpstr>Enrolling in Medicare</vt:lpstr>
      <vt:lpstr>2025 Medicare benefits</vt:lpstr>
      <vt:lpstr>Becoming Medicare-eligible before age 65</vt:lpstr>
      <vt:lpstr>Medicare-eligible health plan choices in retirement</vt:lpstr>
      <vt:lpstr>2025 Medicare Supplemental Plan benefits</vt:lpstr>
      <vt:lpstr>Automatic enrollment in the Medicare Supplemental Plan</vt:lpstr>
      <vt:lpstr>2025 Medicare Supplemental Plan benefits example</vt:lpstr>
      <vt:lpstr>Carve-out Plan with Medicare</vt:lpstr>
      <vt:lpstr>2025 Carve-out Plan benefits example</vt:lpstr>
      <vt:lpstr>Medicare and the TRICARE Supplement Plan</vt:lpstr>
      <vt:lpstr>2025 Health plan premiums</vt:lpstr>
      <vt:lpstr>Tobacco-use premium</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533</cp:revision>
  <cp:lastPrinted>2020-01-10T14:41:31Z</cp:lastPrinted>
  <dcterms:created xsi:type="dcterms:W3CDTF">2019-11-01T12:34:11Z</dcterms:created>
  <dcterms:modified xsi:type="dcterms:W3CDTF">2024-11-20T15:28:02Z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