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458" r:id="rId3"/>
    <p:sldId id="459" r:id="rId4"/>
    <p:sldId id="331" r:id="rId5"/>
    <p:sldId id="263"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D" userId="S::rdoldj@peba.sc.gov::adc8f237-6518-4fda-a594-f6aaccffabf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75" d="100"/>
          <a:sy n="75" d="100"/>
        </p:scale>
        <p:origin x="869"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1210723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1401554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monthly-premium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peba.sc.gov/publication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peba.sc.gov/sites/default/files/retiree_insurance_state.pdf"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hyperlink" Target="https://peba.sc.gov/bap" TargetMode="External"/><Relationship Id="rId4" Type="http://schemas.openxmlformats.org/officeDocument/2006/relationships/hyperlink" Target="https://peba.sc.gov/sites/default/files/retiree_insurance_optional.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online.retirement.sc.gov/MemberAccess/welcome" TargetMode="External"/><Relationship Id="rId2" Type="http://schemas.openxmlformats.org/officeDocument/2006/relationships/hyperlink" Target="https://peba.sc.gov/sites/default/files/employment_verification.pdf" TargetMode="External"/><Relationship Id="rId1" Type="http://schemas.openxmlformats.org/officeDocument/2006/relationships/slideLayout" Target="../slideLayouts/slideLayout8.xml"/><Relationship Id="rId4" Type="http://schemas.openxmlformats.org/officeDocument/2006/relationships/hyperlink" Target="https://peba.sc.gov/sites/default/files/retiree_noe.pdf"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State Health Plan </a:t>
            </a:r>
            <a:br>
              <a:rPr lang="en-US" dirty="0"/>
            </a:br>
            <a:r>
              <a:rPr lang="en-US" dirty="0"/>
              <a:t>retiree insurance </a:t>
            </a:r>
          </a:p>
        </p:txBody>
      </p:sp>
      <p:sp>
        <p:nvSpPr>
          <p:cNvPr id="3" name="Subtitle 2"/>
          <p:cNvSpPr>
            <a:spLocks noGrp="1"/>
          </p:cNvSpPr>
          <p:nvPr>
            <p:ph type="subTitle" idx="1"/>
          </p:nvPr>
        </p:nvSpPr>
        <p:spPr>
          <a:xfrm>
            <a:off x="336550" y="4663456"/>
            <a:ext cx="3304425" cy="1803862"/>
          </a:xfrm>
        </p:spPr>
        <p:txBody>
          <a:bodyPr/>
          <a:lstStyle/>
          <a:p>
            <a:r>
              <a:rPr lang="en-US" dirty="0"/>
              <a:t>Get Set for Retirement</a:t>
            </a:r>
          </a:p>
          <a:p>
            <a:r>
              <a:rPr lang="en-US" dirty="0"/>
              <a:t>Preretirement</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pPr lvl="0"/>
            <a:r>
              <a:rPr lang="en-US" dirty="0"/>
              <a:t>Eligibility for retiree insurance is different than eligibility for a retirement benefit.</a:t>
            </a:r>
          </a:p>
          <a:p>
            <a:pPr lvl="0"/>
            <a:r>
              <a:rPr lang="en-US" dirty="0"/>
              <a:t>Must meet certain eligibility requirements to continue insurance coverage in retirement.</a:t>
            </a:r>
          </a:p>
          <a:p>
            <a:pPr lvl="0"/>
            <a:r>
              <a:rPr lang="en-US" dirty="0"/>
              <a:t>Changing jobs could affect your eligibility for funding.</a:t>
            </a:r>
          </a:p>
          <a:p>
            <a:pPr lvl="0"/>
            <a:r>
              <a:rPr lang="en-US" dirty="0"/>
              <a:t>Rules differ based on whether you were in an insurance-eligible position before May 2, 2008. </a:t>
            </a:r>
          </a:p>
          <a:p>
            <a:endParaRPr lang="en-US" dirty="0"/>
          </a:p>
        </p:txBody>
      </p:sp>
      <p:sp>
        <p:nvSpPr>
          <p:cNvPr id="6" name="Content Placeholder 5">
            <a:extLst>
              <a:ext uri="{FF2B5EF4-FFF2-40B4-BE49-F238E27FC236}">
                <a16:creationId xmlns:a16="http://schemas.microsoft.com/office/drawing/2014/main" id="{9976A0C0-D5C6-0364-FE32-6E7D1D09599C}"/>
              </a:ext>
            </a:extLst>
          </p:cNvPr>
          <p:cNvSpPr>
            <a:spLocks noGrp="1"/>
          </p:cNvSpPr>
          <p:nvPr>
            <p:ph sz="half" idx="2"/>
          </p:nvPr>
        </p:nvSpPr>
        <p:spPr/>
        <p:txBody>
          <a:bodyPr/>
          <a:lstStyle/>
          <a:p>
            <a:pPr lvl="0"/>
            <a:r>
              <a:rPr lang="en-US" dirty="0"/>
              <a:t>Insurance can be a significant cost in retirement.</a:t>
            </a:r>
          </a:p>
          <a:p>
            <a:pPr lvl="0"/>
            <a:r>
              <a:rPr lang="en-US" dirty="0"/>
              <a:t>Former employer may fund a portion of </a:t>
            </a:r>
            <a:r>
              <a:rPr lang="en-US" dirty="0">
                <a:hlinkClick r:id="rId3"/>
              </a:rPr>
              <a:t>premiums</a:t>
            </a:r>
            <a:r>
              <a:rPr lang="en-US" dirty="0"/>
              <a:t>.</a:t>
            </a:r>
          </a:p>
          <a:p>
            <a:pPr lvl="0"/>
            <a:r>
              <a:rPr lang="en-US" dirty="0"/>
              <a:t>Refer to the </a:t>
            </a:r>
            <a:r>
              <a:rPr lang="en-US" i="1" dirty="0">
                <a:hlinkClick r:id="rId4"/>
              </a:rPr>
              <a:t>Insurance Benefits Guide</a:t>
            </a:r>
            <a:r>
              <a:rPr lang="en-US" i="1" dirty="0"/>
              <a:t> </a:t>
            </a:r>
            <a:r>
              <a:rPr lang="en-US" dirty="0"/>
              <a:t>for more information.</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
        <p:nvSpPr>
          <p:cNvPr id="2" name="Title 1"/>
          <p:cNvSpPr>
            <a:spLocks noGrp="1"/>
          </p:cNvSpPr>
          <p:nvPr>
            <p:ph type="title"/>
          </p:nvPr>
        </p:nvSpPr>
        <p:spPr/>
        <p:txBody>
          <a:bodyPr/>
          <a:lstStyle/>
          <a:p>
            <a:r>
              <a:rPr lang="en-US"/>
              <a:t>State Health Plan retiree insurance coverage</a:t>
            </a:r>
            <a:endParaRPr lang="en-US" dirty="0"/>
          </a:p>
        </p:txBody>
      </p:sp>
    </p:spTree>
    <p:extLst>
      <p:ext uri="{BB962C8B-B14F-4D97-AF65-F5344CB8AC3E}">
        <p14:creationId xmlns:p14="http://schemas.microsoft.com/office/powerpoint/2010/main" val="991742431"/>
      </p:ext>
    </p:extLst>
  </p:cSld>
  <p:clrMapOvr>
    <a:masterClrMapping/>
  </p:clrMapOvr>
  <mc:AlternateContent xmlns:mc="http://schemas.openxmlformats.org/markup-compatibility/2006" xmlns:p14="http://schemas.microsoft.com/office/powerpoint/2010/main">
    <mc:Choice Requires="p14">
      <p:transition spd="slow" p14:dur="2000" advTm="66011"/>
    </mc:Choice>
    <mc:Fallback xmlns="">
      <p:transition spd="slow" advTm="66011"/>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Verifying your retiree insurance eligibility</a:t>
            </a:r>
            <a:endParaRPr lang="en-US" dirty="0"/>
          </a:p>
        </p:txBody>
      </p:sp>
      <p:sp>
        <p:nvSpPr>
          <p:cNvPr id="3" name="Content Placeholder 2"/>
          <p:cNvSpPr>
            <a:spLocks noGrp="1"/>
          </p:cNvSpPr>
          <p:nvPr>
            <p:ph idx="1"/>
          </p:nvPr>
        </p:nvSpPr>
        <p:spPr/>
        <p:txBody>
          <a:bodyPr/>
          <a:lstStyle/>
          <a:p>
            <a:pPr lvl="0"/>
            <a:r>
              <a:rPr lang="en-US" dirty="0"/>
              <a:t>Only PEBA can verify your eligibility for retiree insurance.</a:t>
            </a:r>
          </a:p>
          <a:p>
            <a:r>
              <a:rPr lang="en-US" dirty="0"/>
              <a:t>Do not terminate employment until you have official notice from PEBA of your insurance eligibility.</a:t>
            </a:r>
          </a:p>
          <a:p>
            <a:pPr lvl="0"/>
            <a:r>
              <a:rPr lang="en-US" dirty="0"/>
              <a:t>Check out the retiree insurance eligibility flyers:</a:t>
            </a:r>
          </a:p>
          <a:p>
            <a:pPr lvl="1">
              <a:buClr>
                <a:schemeClr val="tx2"/>
              </a:buClr>
            </a:pPr>
            <a:r>
              <a:rPr lang="en-US" dirty="0">
                <a:solidFill>
                  <a:srgbClr val="568EC1"/>
                </a:solidFill>
                <a:hlinkClick r:id="rId3"/>
              </a:rPr>
              <a:t>For members who </a:t>
            </a:r>
            <a:r>
              <a:rPr lang="en-US" dirty="0">
                <a:solidFill>
                  <a:schemeClr val="accent1"/>
                </a:solidFill>
                <a:hlinkClick r:id="rId3"/>
              </a:rPr>
              <a:t>work for a state agency, public higher education institution, public school district or charter school that participates in both insurance and retirement</a:t>
            </a:r>
            <a:r>
              <a:rPr lang="en-US" dirty="0">
                <a:hlinkClick r:id="rId3"/>
              </a:rPr>
              <a:t>.</a:t>
            </a:r>
            <a:endParaRPr lang="en-US" dirty="0"/>
          </a:p>
          <a:p>
            <a:pPr lvl="1">
              <a:buClr>
                <a:schemeClr val="tx2"/>
              </a:buClr>
            </a:pPr>
            <a:r>
              <a:rPr lang="en-US" dirty="0">
                <a:solidFill>
                  <a:srgbClr val="568EC1"/>
                </a:solidFill>
                <a:hlinkClick r:id="rId4">
                  <a:extLst>
                    <a:ext uri="{A12FA001-AC4F-418D-AE19-62706E023703}">
                      <ahyp:hlinkClr xmlns:ahyp="http://schemas.microsoft.com/office/drawing/2018/hyperlinkcolor" val="tx"/>
                    </a:ext>
                  </a:extLst>
                </a:hlinkClick>
              </a:rPr>
              <a:t>For members who work for optional employers, such as county governments and municipalities</a:t>
            </a:r>
            <a:r>
              <a:rPr lang="en-US" dirty="0">
                <a:solidFill>
                  <a:schemeClr val="accent1"/>
                </a:solidFill>
                <a:hlinkClick r:id="rId4">
                  <a:extLst>
                    <a:ext uri="{A12FA001-AC4F-418D-AE19-62706E023703}">
                      <ahyp:hlinkClr xmlns:ahyp="http://schemas.microsoft.com/office/drawing/2018/hyperlinkcolor" val="tx"/>
                    </a:ext>
                  </a:extLst>
                </a:hlinkClick>
              </a:rPr>
              <a:t>, or charter schools that participate in insurance only</a:t>
            </a:r>
            <a:r>
              <a:rPr lang="en-US" dirty="0"/>
              <a:t>.</a:t>
            </a:r>
          </a:p>
          <a:p>
            <a:pPr>
              <a:buClr>
                <a:schemeClr val="tx2"/>
              </a:buClr>
            </a:pPr>
            <a:r>
              <a:rPr lang="en-US" dirty="0"/>
              <a:t>View the </a:t>
            </a:r>
            <a:r>
              <a:rPr lang="en-US" i="1" dirty="0"/>
              <a:t>Get Set for Retirement</a:t>
            </a:r>
            <a:r>
              <a:rPr lang="en-US" dirty="0"/>
              <a:t> insurance presentation at </a:t>
            </a:r>
            <a:r>
              <a:rPr lang="en-US" dirty="0">
                <a:hlinkClick r:id="rId5"/>
              </a:rPr>
              <a:t>peba.sc.gov/bap</a:t>
            </a:r>
            <a:r>
              <a:rPr lang="en-US" dirty="0"/>
              <a:t>. </a:t>
            </a:r>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2548929639"/>
      </p:ext>
    </p:extLst>
  </p:cSld>
  <p:clrMapOvr>
    <a:masterClrMapping/>
  </p:clrMapOvr>
  <mc:AlternateContent xmlns:mc="http://schemas.openxmlformats.org/markup-compatibility/2006" xmlns:p14="http://schemas.microsoft.com/office/powerpoint/2010/main">
    <mc:Choice Requires="p14">
      <p:transition spd="slow" p14:dur="2000" advTm="28279"/>
    </mc:Choice>
    <mc:Fallback xmlns="">
      <p:transition spd="slow" advTm="2827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13B1CC-5610-4936-8FC8-9666C6498401}"/>
              </a:ext>
            </a:extLst>
          </p:cNvPr>
          <p:cNvSpPr>
            <a:spLocks noGrp="1"/>
          </p:cNvSpPr>
          <p:nvPr>
            <p:ph sz="half" idx="1"/>
          </p:nvPr>
        </p:nvSpPr>
        <p:spPr/>
        <p:txBody>
          <a:bodyPr/>
          <a:lstStyle/>
          <a:p>
            <a:pPr lvl="0"/>
            <a:r>
              <a:rPr lang="en-US" dirty="0"/>
              <a:t>PEBA determines eligibility if we </a:t>
            </a:r>
            <a:r>
              <a:rPr lang="en-US"/>
              <a:t>receive an:</a:t>
            </a:r>
            <a:endParaRPr lang="en-US" dirty="0"/>
          </a:p>
          <a:p>
            <a:pPr lvl="1"/>
            <a:r>
              <a:rPr lang="en-US" i="1" dirty="0">
                <a:hlinkClick r:id="rId2"/>
              </a:rPr>
              <a:t>Employment Verification Record</a:t>
            </a:r>
            <a:r>
              <a:rPr lang="en-US" dirty="0"/>
              <a:t>; </a:t>
            </a:r>
          </a:p>
          <a:p>
            <a:pPr lvl="1"/>
            <a:r>
              <a:rPr lang="en-US" dirty="0"/>
              <a:t>Retirement application (</a:t>
            </a:r>
            <a:r>
              <a:rPr lang="en-US" dirty="0">
                <a:hlinkClick r:id="rId3"/>
              </a:rPr>
              <a:t>Member Access</a:t>
            </a:r>
            <a:r>
              <a:rPr lang="en-US" dirty="0"/>
              <a:t> or paper form); or</a:t>
            </a:r>
          </a:p>
          <a:p>
            <a:pPr lvl="1"/>
            <a:r>
              <a:rPr lang="en-US" i="1" dirty="0">
                <a:hlinkClick r:id="rId4"/>
              </a:rPr>
              <a:t>Retiree Notice of Election</a:t>
            </a:r>
            <a:r>
              <a:rPr lang="en-US" dirty="0"/>
              <a:t>. </a:t>
            </a:r>
          </a:p>
          <a:p>
            <a:r>
              <a:rPr lang="en-US" dirty="0"/>
              <a:t>View completed determination information in </a:t>
            </a:r>
            <a:r>
              <a:rPr lang="en-US" dirty="0">
                <a:hlinkClick r:id="rId3"/>
              </a:rPr>
              <a:t>Member Access</a:t>
            </a:r>
            <a:r>
              <a:rPr lang="en-US" dirty="0"/>
              <a:t>. </a:t>
            </a:r>
          </a:p>
          <a:p>
            <a:endParaRPr lang="en-US" dirty="0"/>
          </a:p>
        </p:txBody>
      </p:sp>
      <p:sp>
        <p:nvSpPr>
          <p:cNvPr id="2" name="Title 1">
            <a:extLst>
              <a:ext uri="{FF2B5EF4-FFF2-40B4-BE49-F238E27FC236}">
                <a16:creationId xmlns:a16="http://schemas.microsoft.com/office/drawing/2014/main" id="{3DE66B45-6B7E-4ACD-9814-8BB66CE90A17}"/>
              </a:ext>
            </a:extLst>
          </p:cNvPr>
          <p:cNvSpPr>
            <a:spLocks noGrp="1"/>
          </p:cNvSpPr>
          <p:nvPr>
            <p:ph type="title"/>
          </p:nvPr>
        </p:nvSpPr>
        <p:spPr/>
        <p:txBody>
          <a:bodyPr/>
          <a:lstStyle/>
          <a:p>
            <a:r>
              <a:rPr lang="en-US" dirty="0"/>
              <a:t>Retiree insurance eligibility determinations</a:t>
            </a:r>
          </a:p>
        </p:txBody>
      </p:sp>
      <p:sp>
        <p:nvSpPr>
          <p:cNvPr id="4" name="Slide Number Placeholder 3">
            <a:extLst>
              <a:ext uri="{FF2B5EF4-FFF2-40B4-BE49-F238E27FC236}">
                <a16:creationId xmlns:a16="http://schemas.microsoft.com/office/drawing/2014/main" id="{F5157E0E-2A24-4B1D-8F59-1CC7147FCFCA}"/>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746100939"/>
      </p:ext>
    </p:extLst>
  </p:cSld>
  <p:clrMapOvr>
    <a:masterClrMapping/>
  </p:clrMapOvr>
  <mc:AlternateContent xmlns:mc="http://schemas.openxmlformats.org/markup-compatibility/2006" xmlns:p14="http://schemas.microsoft.com/office/powerpoint/2010/main">
    <mc:Choice Requires="p14">
      <p:transition spd="slow" p14:dur="2000" advTm="22497"/>
    </mc:Choice>
    <mc:Fallback xmlns="">
      <p:transition spd="slow" advTm="2249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23649</TotalTime>
  <Words>255</Words>
  <Application>Microsoft Office PowerPoint</Application>
  <PresentationFormat>Widescreen</PresentationFormat>
  <Paragraphs>34</Paragraphs>
  <Slides>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State Health Plan  retiree insurance </vt:lpstr>
      <vt:lpstr>State Health Plan retiree insurance coverage</vt:lpstr>
      <vt:lpstr>Verifying your retiree insurance eligibility</vt:lpstr>
      <vt:lpstr>Retiree insurance eligibility determinations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521</cp:revision>
  <cp:lastPrinted>2020-01-10T14:41:31Z</cp:lastPrinted>
  <dcterms:created xsi:type="dcterms:W3CDTF">2019-11-01T12:34:11Z</dcterms:created>
  <dcterms:modified xsi:type="dcterms:W3CDTF">2025-05-05T15:00:00Z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