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9" r:id="rId2"/>
    <p:sldId id="332" r:id="rId3"/>
    <p:sldId id="341" r:id="rId4"/>
    <p:sldId id="334" r:id="rId5"/>
    <p:sldId id="335" r:id="rId6"/>
    <p:sldId id="263" r:id="rId7"/>
    <p:sldId id="268"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nnifer S. Dolder" initials="JSD" lastIdx="4" clrIdx="1">
    <p:extLst>
      <p:ext uri="{19B8F6BF-5375-455C-9EA6-DF929625EA0E}">
        <p15:presenceInfo xmlns:p15="http://schemas.microsoft.com/office/powerpoint/2012/main" userId="S::rdoldj@peba.sc.gov::adc8f237-6518-4fda-a594-f6aaccffabfd" providerId="AD"/>
      </p:ext>
    </p:extLst>
  </p:cmAuthor>
  <p:cmAuthor id="3" name="Jessica Moak" initials="JM" lastIdx="1"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76" d="100"/>
          <a:sy n="76" d="100"/>
        </p:scale>
        <p:origin x="912" y="67"/>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5/31/2023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228243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363008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5</a:t>
            </a:fld>
            <a:endParaRPr lang="en-US" dirty="0"/>
          </a:p>
        </p:txBody>
      </p:sp>
    </p:spTree>
    <p:extLst>
      <p:ext uri="{BB962C8B-B14F-4D97-AF65-F5344CB8AC3E}">
        <p14:creationId xmlns:p14="http://schemas.microsoft.com/office/powerpoint/2010/main" val="366928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peba.sc.gov/nyb" TargetMode="External"/><Relationship Id="rId3" Type="http://schemas.openxmlformats.org/officeDocument/2006/relationships/slideLayout" Target="../slideLayouts/slideLayout3.xml"/><Relationship Id="rId7" Type="http://schemas.openxmlformats.org/officeDocument/2006/relationships/hyperlink" Target="https://peba.sc.gov/publications"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peba.sc.gov/bap" TargetMode="External"/><Relationship Id="rId5" Type="http://schemas.openxmlformats.org/officeDocument/2006/relationships/hyperlink" Target="https://peba.sc.gov/" TargetMode="External"/><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hyperlink" Target="https://www.youtube.com/channel/UClSf6F6cIG0mmFjRJx7x5gQ/featured"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png"/><Relationship Id="rId5" Type="http://schemas.openxmlformats.org/officeDocument/2006/relationships/hyperlink" Target="https://www.peba.sc.gov/sites/default/files/set_up_member_access.pdf" TargetMode="External"/><Relationship Id="rId4" Type="http://schemas.openxmlformats.org/officeDocument/2006/relationships/hyperlink" Target="https://online.retirement.sc.gov/MemberAccess/welcom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peba.sc.gov/sites/default/files/member_access_retirement.pdf" TargetMode="External"/><Relationship Id="rId5" Type="http://schemas.openxmlformats.org/officeDocument/2006/relationships/hyperlink" Target="https://peba.sc.gov/sites/default/files/manage_with_member_access.pdf" TargetMode="Externa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hyperlink" Target="https://peba.sc.gov/sites/default/files/sorp_participant_changes.pdf" TargetMode="Externa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45920" y="2286000"/>
            <a:ext cx="6641869" cy="2286000"/>
          </a:xfrm>
        </p:spPr>
        <p:txBody>
          <a:bodyPr/>
          <a:lstStyle/>
          <a:p>
            <a:r>
              <a:rPr lang="en-US" dirty="0"/>
              <a:t>Retirement resources</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245564CE-C780-4918-87B3-AED3711585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2892"/>
    </mc:Choice>
    <mc:Fallback xmlns="">
      <p:transition spd="slow" advTm="12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PEBA website</a:t>
            </a:r>
            <a:endParaRPr lang="en-US" dirty="0"/>
          </a:p>
        </p:txBody>
      </p:sp>
      <p:sp>
        <p:nvSpPr>
          <p:cNvPr id="3" name="Content Placeholder 2"/>
          <p:cNvSpPr>
            <a:spLocks noGrp="1"/>
          </p:cNvSpPr>
          <p:nvPr>
            <p:ph idx="1"/>
          </p:nvPr>
        </p:nvSpPr>
        <p:spPr/>
        <p:txBody>
          <a:bodyPr/>
          <a:lstStyle/>
          <a:p>
            <a:pPr lvl="0"/>
            <a:r>
              <a:rPr lang="en-US" dirty="0">
                <a:hlinkClick r:id="rId5"/>
              </a:rPr>
              <a:t>peba.sc.gov</a:t>
            </a:r>
            <a:r>
              <a:rPr lang="en-US" dirty="0"/>
              <a:t>: </a:t>
            </a:r>
          </a:p>
          <a:p>
            <a:pPr lvl="1"/>
            <a:r>
              <a:rPr lang="en-US" i="1" dirty="0">
                <a:hlinkClick r:id="rId6"/>
              </a:rPr>
              <a:t>Be Aware and Prepare</a:t>
            </a:r>
            <a:r>
              <a:rPr lang="en-US" dirty="0"/>
              <a:t>: Presentations and videos for retirement awareness and planning basics.</a:t>
            </a:r>
          </a:p>
          <a:p>
            <a:pPr lvl="1"/>
            <a:r>
              <a:rPr lang="en-US" dirty="0">
                <a:hlinkClick r:id="rId7"/>
              </a:rPr>
              <a:t>Retirement plan member handbooks</a:t>
            </a:r>
            <a:r>
              <a:rPr lang="en-US" dirty="0"/>
              <a:t>: Details about your plan and its benefits.</a:t>
            </a:r>
          </a:p>
          <a:p>
            <a:pPr lvl="1"/>
            <a:r>
              <a:rPr lang="en-US" i="1" dirty="0">
                <a:hlinkClick r:id="rId8"/>
              </a:rPr>
              <a:t>Navigating Your Benefits</a:t>
            </a:r>
            <a:r>
              <a:rPr lang="en-US" dirty="0"/>
              <a:t>: Simple explanations of insurance and retirement benefits.</a:t>
            </a:r>
          </a:p>
          <a:p>
            <a:pPr lvl="1"/>
            <a:r>
              <a:rPr lang="en-US" dirty="0">
                <a:hlinkClick r:id="rId7"/>
              </a:rPr>
              <a:t>Life event checklists</a:t>
            </a:r>
            <a:r>
              <a:rPr lang="en-US" dirty="0"/>
              <a:t>: Materials to assist you during major life events such as retirement. </a:t>
            </a:r>
          </a:p>
          <a:p>
            <a:pPr lvl="1"/>
            <a:r>
              <a:rPr lang="en-US" dirty="0">
                <a:hlinkClick r:id="rId9"/>
              </a:rPr>
              <a:t>PEBA TV</a:t>
            </a:r>
            <a:r>
              <a:rPr lang="en-US" dirty="0"/>
              <a:t>: YouTube channel with even more videos available.</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6" name="Audio 5">
            <a:hlinkClick r:id="" action="ppaction://media"/>
            <a:extLst>
              <a:ext uri="{FF2B5EF4-FFF2-40B4-BE49-F238E27FC236}">
                <a16:creationId xmlns:a16="http://schemas.microsoft.com/office/drawing/2014/main" id="{536F0959-566B-4069-94E0-056ADB4727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02382097"/>
      </p:ext>
    </p:extLst>
  </p:cSld>
  <p:clrMapOvr>
    <a:masterClrMapping/>
  </p:clrMapOvr>
  <mc:AlternateContent xmlns:mc="http://schemas.openxmlformats.org/markup-compatibility/2006" xmlns:p14="http://schemas.microsoft.com/office/powerpoint/2010/main">
    <mc:Choice Requires="p14">
      <p:transition spd="slow" p14:dur="2000" advTm="13474"/>
    </mc:Choice>
    <mc:Fallback xmlns="">
      <p:transition spd="slow" advTm="13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6AD92-B1F2-4704-8D81-AAA367DF0A55}"/>
              </a:ext>
            </a:extLst>
          </p:cNvPr>
          <p:cNvSpPr>
            <a:spLocks noGrp="1"/>
          </p:cNvSpPr>
          <p:nvPr>
            <p:ph sz="half" idx="1"/>
          </p:nvPr>
        </p:nvSpPr>
        <p:spPr/>
        <p:txBody>
          <a:bodyPr/>
          <a:lstStyle/>
          <a:p>
            <a:r>
              <a:rPr lang="en-US" dirty="0"/>
              <a:t>To register for and use </a:t>
            </a:r>
            <a:br>
              <a:rPr lang="en-US" dirty="0"/>
            </a:br>
            <a:r>
              <a:rPr lang="en-US" dirty="0">
                <a:hlinkClick r:id="rId4"/>
              </a:rPr>
              <a:t>Member Access</a:t>
            </a:r>
            <a:r>
              <a:rPr lang="en-US" dirty="0"/>
              <a:t>, you </a:t>
            </a:r>
            <a:br>
              <a:rPr lang="en-US" dirty="0"/>
            </a:br>
            <a:r>
              <a:rPr lang="en-US" dirty="0"/>
              <a:t>will need:</a:t>
            </a:r>
          </a:p>
          <a:p>
            <a:pPr lvl="1"/>
            <a:r>
              <a:rPr lang="en-US" dirty="0"/>
              <a:t>Last name;</a:t>
            </a:r>
          </a:p>
          <a:p>
            <a:pPr lvl="1"/>
            <a:r>
              <a:rPr lang="en-US" dirty="0"/>
              <a:t>Social Security number;</a:t>
            </a:r>
          </a:p>
          <a:p>
            <a:pPr lvl="1"/>
            <a:r>
              <a:rPr lang="en-US" dirty="0"/>
              <a:t>Date of birth; and</a:t>
            </a:r>
          </a:p>
          <a:p>
            <a:pPr lvl="1"/>
            <a:r>
              <a:rPr lang="en-US" dirty="0"/>
              <a:t>A valid email address.</a:t>
            </a:r>
          </a:p>
          <a:p>
            <a:r>
              <a:rPr lang="en-US" i="1" dirty="0">
                <a:hlinkClick r:id="rId5"/>
              </a:rPr>
              <a:t>Setting up a New Member Access Account</a:t>
            </a:r>
            <a:r>
              <a:rPr lang="en-US" i="1" dirty="0"/>
              <a:t> </a:t>
            </a:r>
            <a:r>
              <a:rPr lang="en-US" dirty="0"/>
              <a:t>flyer. </a:t>
            </a:r>
          </a:p>
          <a:p>
            <a:endParaRPr lang="en-US" dirty="0"/>
          </a:p>
        </p:txBody>
      </p:sp>
      <p:sp>
        <p:nvSpPr>
          <p:cNvPr id="4" name="Slide Number Placeholder 3">
            <a:extLst>
              <a:ext uri="{FF2B5EF4-FFF2-40B4-BE49-F238E27FC236}">
                <a16:creationId xmlns:a16="http://schemas.microsoft.com/office/drawing/2014/main" id="{CD2A4D22-A230-45F0-9E3E-E397DC7E9BEE}"/>
              </a:ext>
            </a:extLst>
          </p:cNvPr>
          <p:cNvSpPr>
            <a:spLocks noGrp="1"/>
          </p:cNvSpPr>
          <p:nvPr>
            <p:ph type="sldNum" sz="quarter" idx="12"/>
          </p:nvPr>
        </p:nvSpPr>
        <p:spPr/>
        <p:txBody>
          <a:bodyPr/>
          <a:lstStyle/>
          <a:p>
            <a:fld id="{28024367-D536-4F59-B2ED-0E7825EDA9AF}" type="slidenum">
              <a:rPr lang="en-US" smtClean="0"/>
              <a:pPr/>
              <a:t>3</a:t>
            </a:fld>
            <a:endParaRPr lang="en-US" dirty="0"/>
          </a:p>
        </p:txBody>
      </p:sp>
      <p:sp>
        <p:nvSpPr>
          <p:cNvPr id="5" name="Title 4">
            <a:extLst>
              <a:ext uri="{FF2B5EF4-FFF2-40B4-BE49-F238E27FC236}">
                <a16:creationId xmlns:a16="http://schemas.microsoft.com/office/drawing/2014/main" id="{C3042853-C8E6-49EC-AE93-335660E000C2}"/>
              </a:ext>
            </a:extLst>
          </p:cNvPr>
          <p:cNvSpPr>
            <a:spLocks noGrp="1"/>
          </p:cNvSpPr>
          <p:nvPr>
            <p:ph type="title"/>
          </p:nvPr>
        </p:nvSpPr>
        <p:spPr/>
        <p:txBody>
          <a:bodyPr/>
          <a:lstStyle/>
          <a:p>
            <a:r>
              <a:rPr lang="en-US"/>
              <a:t>Member Access</a:t>
            </a:r>
            <a:endParaRPr lang="en-US" dirty="0"/>
          </a:p>
        </p:txBody>
      </p:sp>
      <p:pic>
        <p:nvPicPr>
          <p:cNvPr id="9" name="Content Placeholder 8">
            <a:extLst>
              <a:ext uri="{FF2B5EF4-FFF2-40B4-BE49-F238E27FC236}">
                <a16:creationId xmlns:a16="http://schemas.microsoft.com/office/drawing/2014/main" id="{105EBF1B-FFA1-48BA-AE93-59B696334981}"/>
              </a:ext>
            </a:extLst>
          </p:cNvPr>
          <p:cNvPicPr>
            <a:picLocks noGrp="1" noChangeAspect="1"/>
          </p:cNvPicPr>
          <p:nvPr>
            <p:ph sz="half" idx="2"/>
          </p:nvPr>
        </p:nvPicPr>
        <p:blipFill rotWithShape="1">
          <a:blip r:embed="rId6"/>
          <a:srcRect l="12018" t="9959" r="62569" b="30999"/>
          <a:stretch/>
        </p:blipFill>
        <p:spPr>
          <a:xfrm>
            <a:off x="4800600" y="1261872"/>
            <a:ext cx="3886200" cy="2539351"/>
          </a:xfrm>
          <a:prstGeom prst="rect">
            <a:avLst/>
          </a:prstGeom>
          <a:effectLst>
            <a:outerShdw blurRad="50800" dist="38100" dir="2700000" algn="tl" rotWithShape="0">
              <a:prstClr val="black">
                <a:alpha val="40000"/>
              </a:prstClr>
            </a:outerShdw>
          </a:effectLst>
        </p:spPr>
      </p:pic>
      <p:pic>
        <p:nvPicPr>
          <p:cNvPr id="3" name="Audio 2">
            <a:hlinkClick r:id="" action="ppaction://media"/>
            <a:extLst>
              <a:ext uri="{FF2B5EF4-FFF2-40B4-BE49-F238E27FC236}">
                <a16:creationId xmlns:a16="http://schemas.microsoft.com/office/drawing/2014/main" id="{D86C204B-0F07-4659-8B5D-F820896F5E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2840497"/>
      </p:ext>
    </p:extLst>
  </p:cSld>
  <p:clrMapOvr>
    <a:masterClrMapping/>
  </p:clrMapOvr>
  <mc:AlternateContent xmlns:mc="http://schemas.openxmlformats.org/markup-compatibility/2006" xmlns:p14="http://schemas.microsoft.com/office/powerpoint/2010/main">
    <mc:Choice Requires="p14">
      <p:transition spd="slow" p14:dur="2000" advTm="16296"/>
    </mc:Choice>
    <mc:Fallback xmlns="">
      <p:transition spd="slow" advTm="16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Access features for SCRS, PORS members</a:t>
            </a:r>
          </a:p>
        </p:txBody>
      </p:sp>
      <p:sp>
        <p:nvSpPr>
          <p:cNvPr id="3" name="Content Placeholder 2"/>
          <p:cNvSpPr>
            <a:spLocks noGrp="1"/>
          </p:cNvSpPr>
          <p:nvPr>
            <p:ph idx="1"/>
          </p:nvPr>
        </p:nvSpPr>
        <p:spPr/>
        <p:txBody>
          <a:bodyPr>
            <a:normAutofit fontScale="92500"/>
          </a:bodyPr>
          <a:lstStyle/>
          <a:p>
            <a:r>
              <a:rPr lang="en-US" dirty="0"/>
              <a:t>View your account and service credit statement.</a:t>
            </a:r>
          </a:p>
          <a:p>
            <a:r>
              <a:rPr lang="en-US" dirty="0"/>
              <a:t>Review, designate and update your beneficiary designations.</a:t>
            </a:r>
          </a:p>
          <a:p>
            <a:r>
              <a:rPr lang="en-US" dirty="0"/>
              <a:t>Estimate your monthly</a:t>
            </a:r>
            <a:r>
              <a:rPr lang="en-US" dirty="0">
                <a:solidFill>
                  <a:srgbClr val="FF0000"/>
                </a:solidFill>
              </a:rPr>
              <a:t> </a:t>
            </a:r>
            <a:r>
              <a:rPr lang="en-US" dirty="0"/>
              <a:t>benefit amount.</a:t>
            </a:r>
          </a:p>
          <a:p>
            <a:r>
              <a:rPr lang="en-US" dirty="0"/>
              <a:t>Update your address and contact information.</a:t>
            </a:r>
          </a:p>
          <a:p>
            <a:r>
              <a:rPr lang="en-US" dirty="0"/>
              <a:t>Calculate service purchase cost estimate and submit service purchase request.</a:t>
            </a:r>
          </a:p>
          <a:p>
            <a:r>
              <a:rPr lang="en-US" dirty="0"/>
              <a:t>Apply for service retirement.</a:t>
            </a:r>
          </a:p>
          <a:p>
            <a:r>
              <a:rPr lang="en-US" dirty="0"/>
              <a:t>View </a:t>
            </a:r>
            <a:r>
              <a:rPr lang="en-US" i="1" dirty="0">
                <a:hlinkClick r:id="rId5"/>
              </a:rPr>
              <a:t>Manage your Retirement Account with Member Access</a:t>
            </a:r>
            <a:r>
              <a:rPr lang="en-US" dirty="0"/>
              <a:t> flyer.</a:t>
            </a:r>
          </a:p>
          <a:p>
            <a:r>
              <a:rPr lang="en-US" dirty="0"/>
              <a:t>In retirement: </a:t>
            </a:r>
          </a:p>
          <a:p>
            <a:pPr lvl="1">
              <a:defRPr/>
            </a:pPr>
            <a:r>
              <a:rPr lang="en-US" dirty="0"/>
              <a:t>Update your direct deposit account or add an additional account. </a:t>
            </a:r>
          </a:p>
          <a:p>
            <a:pPr lvl="1">
              <a:defRPr/>
            </a:pPr>
            <a:r>
              <a:rPr lang="en-US" dirty="0"/>
              <a:t>View monthly benefit payment history and obtain IRS Form 1099-R.</a:t>
            </a:r>
          </a:p>
          <a:p>
            <a:pPr lvl="1">
              <a:defRPr/>
            </a:pPr>
            <a:r>
              <a:rPr lang="en-US" dirty="0"/>
              <a:t>View and change tax withholdings.</a:t>
            </a:r>
          </a:p>
          <a:p>
            <a:pPr lvl="1">
              <a:defRPr/>
            </a:pPr>
            <a:r>
              <a:rPr lang="en-US" dirty="0"/>
              <a:t>View </a:t>
            </a:r>
            <a:r>
              <a:rPr lang="en-US" i="1" dirty="0">
                <a:hlinkClick r:id="rId6"/>
              </a:rPr>
              <a:t>Using Member Access in Retirement</a:t>
            </a:r>
            <a:r>
              <a:rPr lang="en-US" dirty="0"/>
              <a:t> flyer. </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10" name="Audio 9">
            <a:hlinkClick r:id="" action="ppaction://media"/>
            <a:extLst>
              <a:ext uri="{FF2B5EF4-FFF2-40B4-BE49-F238E27FC236}">
                <a16:creationId xmlns:a16="http://schemas.microsoft.com/office/drawing/2014/main" id="{189CCF0F-820B-3C65-A989-35319988893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87875714"/>
      </p:ext>
    </p:extLst>
  </p:cSld>
  <p:clrMapOvr>
    <a:masterClrMapping/>
  </p:clrMapOvr>
  <mc:AlternateContent xmlns:mc="http://schemas.openxmlformats.org/markup-compatibility/2006" xmlns:p14="http://schemas.microsoft.com/office/powerpoint/2010/main">
    <mc:Choice Requires="p14">
      <p:transition spd="slow" p14:dur="2000" advTm="44190"/>
    </mc:Choice>
    <mc:Fallback xmlns="">
      <p:transition spd="slow" advTm="44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Access features for State ORP participants</a:t>
            </a:r>
          </a:p>
        </p:txBody>
      </p:sp>
      <p:sp>
        <p:nvSpPr>
          <p:cNvPr id="3" name="Content Placeholder 2"/>
          <p:cNvSpPr>
            <a:spLocks noGrp="1"/>
          </p:cNvSpPr>
          <p:nvPr>
            <p:ph idx="1"/>
          </p:nvPr>
        </p:nvSpPr>
        <p:spPr/>
        <p:txBody>
          <a:bodyPr/>
          <a:lstStyle/>
          <a:p>
            <a:r>
              <a:rPr lang="en-US" dirty="0"/>
              <a:t>Link to your State ORP service provider’s website.</a:t>
            </a:r>
          </a:p>
          <a:p>
            <a:r>
              <a:rPr lang="en-US" dirty="0"/>
              <a:t>Review, designate and update your PEBA active member incidental death beneficiaries.</a:t>
            </a:r>
          </a:p>
          <a:p>
            <a:pPr lvl="1"/>
            <a:r>
              <a:rPr lang="en-US" dirty="0"/>
              <a:t>Beneficiaries for your State ORP account balance are separate, and you must designate them with your chosen service provider. </a:t>
            </a:r>
          </a:p>
          <a:p>
            <a:r>
              <a:rPr lang="en-US" dirty="0"/>
              <a:t>Update your address and contact information with PEBA.</a:t>
            </a:r>
          </a:p>
          <a:p>
            <a:pPr lvl="1"/>
            <a:r>
              <a:rPr lang="en-US" dirty="0"/>
              <a:t>Must update this information separately with your service provider (see </a:t>
            </a:r>
            <a:r>
              <a:rPr lang="en-US" i="1" dirty="0">
                <a:hlinkClick r:id="rId5"/>
              </a:rPr>
              <a:t>Changing your information with your service provider</a:t>
            </a:r>
            <a:r>
              <a:rPr lang="en-US" dirty="0">
                <a:hlinkClick r:id="rId5"/>
              </a:rPr>
              <a:t> </a:t>
            </a:r>
            <a:r>
              <a:rPr lang="en-US" dirty="0"/>
              <a:t>flyer).</a:t>
            </a:r>
          </a:p>
          <a:p>
            <a:r>
              <a:rPr lang="en-US" dirty="0"/>
              <a:t>Receive messages regarding State ORP open enrollment period (January 1 through March 1).</a:t>
            </a:r>
          </a:p>
          <a:p>
            <a:pPr lvl="1"/>
            <a:r>
              <a:rPr lang="en-US" dirty="0"/>
              <a:t>Change your State ORP service provider.</a:t>
            </a:r>
          </a:p>
          <a:p>
            <a:pPr lvl="1"/>
            <a:r>
              <a:rPr lang="en-US" dirty="0"/>
              <a:t>Make an irrevocable election to switch to SCRS, if eligible.</a:t>
            </a:r>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6" name="Audio 5">
            <a:hlinkClick r:id="" action="ppaction://media"/>
            <a:extLst>
              <a:ext uri="{FF2B5EF4-FFF2-40B4-BE49-F238E27FC236}">
                <a16:creationId xmlns:a16="http://schemas.microsoft.com/office/drawing/2014/main" id="{8A45A8E0-3BEB-ABF2-EAD6-D3BFF6A94E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06863771"/>
      </p:ext>
    </p:extLst>
  </p:cSld>
  <p:clrMapOvr>
    <a:masterClrMapping/>
  </p:clrMapOvr>
  <mc:AlternateContent xmlns:mc="http://schemas.openxmlformats.org/markup-compatibility/2006" xmlns:p14="http://schemas.microsoft.com/office/powerpoint/2010/main">
    <mc:Choice Requires="p14">
      <p:transition spd="slow" p14:dur="2000" advTm="33143"/>
    </mc:Choice>
    <mc:Fallback xmlns="">
      <p:transition spd="slow" advTm="33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6153</TotalTime>
  <Words>353</Words>
  <Application>Microsoft Office PowerPoint</Application>
  <PresentationFormat>On-screen Show (4:3)</PresentationFormat>
  <Paragraphs>48</Paragraphs>
  <Slides>7</Slides>
  <Notes>3</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Retirement resources</vt:lpstr>
      <vt:lpstr>PEBA website</vt:lpstr>
      <vt:lpstr>Member Access</vt:lpstr>
      <vt:lpstr>Member Access features for SCRS, PORS members</vt:lpstr>
      <vt:lpstr>Member Access features for State ORP participants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Katie Simmons</cp:lastModifiedBy>
  <cp:revision>84</cp:revision>
  <cp:lastPrinted>2019-12-11T18:59:44Z</cp:lastPrinted>
  <dcterms:created xsi:type="dcterms:W3CDTF">2020-02-04T21:24:40Z</dcterms:created>
  <dcterms:modified xsi:type="dcterms:W3CDTF">2023-05-31T19:55:30Z</dcterms:modified>
</cp:coreProperties>
</file>