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256" r:id="rId2"/>
    <p:sldId id="430" r:id="rId3"/>
    <p:sldId id="458" r:id="rId4"/>
    <p:sldId id="457" r:id="rId5"/>
    <p:sldId id="459" r:id="rId6"/>
    <p:sldId id="342" r:id="rId7"/>
    <p:sldId id="460" r:id="rId8"/>
    <p:sldId id="263" r:id="rId9"/>
  </p:sldIdLst>
  <p:sldSz cx="12192000" cy="6858000"/>
  <p:notesSz cx="7023100" cy="93091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5/22/2025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5/22/2025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publications" TargetMode="External"/><Relationship Id="rId2" Type="http://schemas.openxmlformats.org/officeDocument/2006/relationships/hyperlink" Target="https://peba.sc.gov/bap" TargetMode="External"/><Relationship Id="rId1" Type="http://schemas.openxmlformats.org/officeDocument/2006/relationships/slideLayout" Target="../slideLayouts/slideLayout7.xml"/><Relationship Id="rId5" Type="http://schemas.openxmlformats.org/officeDocument/2006/relationships/hyperlink" Target="https://www.youtube.com/channel/UClSf6F6cIG0mmFjRJx7x5gQ/featured" TargetMode="External"/><Relationship Id="rId4" Type="http://schemas.openxmlformats.org/officeDocument/2006/relationships/hyperlink" Target="https://peba.sc.gov/nyb"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peba.sc.gov/sites/default/files/ma_set_up.pdf" TargetMode="External"/><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s://peba.sc.gov/sites/default/files/sorp_participant_changes.pdf" TargetMode="External"/><Relationship Id="rId2" Type="http://schemas.openxmlformats.org/officeDocument/2006/relationships/hyperlink" Target="https://www.peba.sc.gov/sites/default/files/ma_manage_account.pdf"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peba.sc.gov/sites/default/files/member_access_retirement.pdf" TargetMode="Externa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hyperlink" Target="http://www.peba.sc.gov/visit-us" TargetMode="External"/><Relationship Id="rId2" Type="http://schemas.openxmlformats.org/officeDocument/2006/relationships/hyperlink" Target="https://peba.sc.gov/benefits-consultation"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www.peba.sc.gov/state-orp"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Retirement resources</a:t>
            </a:r>
          </a:p>
        </p:txBody>
      </p:sp>
      <p:sp>
        <p:nvSpPr>
          <p:cNvPr id="3" name="Subtitle 2"/>
          <p:cNvSpPr>
            <a:spLocks noGrp="1"/>
          </p:cNvSpPr>
          <p:nvPr>
            <p:ph type="subTitle" idx="1"/>
          </p:nvPr>
        </p:nvSpPr>
        <p:spPr>
          <a:xfrm>
            <a:off x="336550" y="4663456"/>
            <a:ext cx="3304425" cy="1803862"/>
          </a:xfrm>
        </p:spPr>
        <p:txBody>
          <a:bodyPr/>
          <a:lstStyle/>
          <a:p>
            <a:r>
              <a:rPr lang="en-US" dirty="0"/>
              <a:t>Get Set for Retirement</a:t>
            </a:r>
          </a:p>
          <a:p>
            <a:r>
              <a:rPr lang="en-US" dirty="0"/>
              <a:t>Preretirement</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Content Placeholder 2">
            <a:extLst>
              <a:ext uri="{FF2B5EF4-FFF2-40B4-BE49-F238E27FC236}">
                <a16:creationId xmlns:a16="http://schemas.microsoft.com/office/drawing/2014/main" id="{4BB67B1A-48E9-476F-A52A-FBAF900384E5}"/>
              </a:ext>
            </a:extLst>
          </p:cNvPr>
          <p:cNvSpPr>
            <a:spLocks noGrp="1" noChangeArrowheads="1"/>
          </p:cNvSpPr>
          <p:nvPr>
            <p:ph sz="half" idx="1"/>
          </p:nvPr>
        </p:nvSpPr>
        <p:spPr/>
        <p:txBody>
          <a:bodyPr>
            <a:normAutofit/>
          </a:bodyPr>
          <a:lstStyle/>
          <a:p>
            <a:r>
              <a:rPr lang="en-US" i="1" dirty="0">
                <a:hlinkClick r:id="rId2">
                  <a:extLst>
                    <a:ext uri="{A12FA001-AC4F-418D-AE19-62706E023703}">
                      <ahyp:hlinkClr xmlns:ahyp="http://schemas.microsoft.com/office/drawing/2018/hyperlinkcolor" val="tx"/>
                    </a:ext>
                  </a:extLst>
                </a:hlinkClick>
              </a:rPr>
              <a:t>Be Aware and Prepare</a:t>
            </a:r>
            <a:r>
              <a:rPr lang="en-US" dirty="0"/>
              <a:t> Presentations and videos for retirement awareness and planning basics.</a:t>
            </a:r>
          </a:p>
          <a:p>
            <a:r>
              <a:rPr lang="en-US" dirty="0">
                <a:hlinkClick r:id="rId3">
                  <a:extLst>
                    <a:ext uri="{A12FA001-AC4F-418D-AE19-62706E023703}">
                      <ahyp:hlinkClr xmlns:ahyp="http://schemas.microsoft.com/office/drawing/2018/hyperlinkcolor" val="tx"/>
                    </a:ext>
                  </a:extLst>
                </a:hlinkClick>
              </a:rPr>
              <a:t>Retirement plan member handbooks</a:t>
            </a:r>
            <a:br>
              <a:rPr lang="en-US" dirty="0"/>
            </a:br>
            <a:r>
              <a:rPr lang="en-US" dirty="0"/>
              <a:t>Details about your plan and its benefits.</a:t>
            </a:r>
          </a:p>
        </p:txBody>
      </p:sp>
      <p:sp>
        <p:nvSpPr>
          <p:cNvPr id="14" name="Content Placeholder 13">
            <a:extLst>
              <a:ext uri="{FF2B5EF4-FFF2-40B4-BE49-F238E27FC236}">
                <a16:creationId xmlns:a16="http://schemas.microsoft.com/office/drawing/2014/main" id="{59F20F0F-6A33-010F-319E-91F1F9A3823C}"/>
              </a:ext>
            </a:extLst>
          </p:cNvPr>
          <p:cNvSpPr>
            <a:spLocks noGrp="1"/>
          </p:cNvSpPr>
          <p:nvPr>
            <p:ph sz="half" idx="2"/>
          </p:nvPr>
        </p:nvSpPr>
        <p:spPr/>
        <p:txBody>
          <a:bodyPr/>
          <a:lstStyle/>
          <a:p>
            <a:r>
              <a:rPr lang="en-US" i="1" dirty="0">
                <a:hlinkClick r:id="rId4"/>
              </a:rPr>
              <a:t>Navigating Your Benefits</a:t>
            </a:r>
            <a:br>
              <a:rPr lang="en-US" i="1" dirty="0"/>
            </a:br>
            <a:r>
              <a:rPr lang="en-US" dirty="0"/>
              <a:t>Simple explanations of insurance and retirement benefits.</a:t>
            </a:r>
          </a:p>
          <a:p>
            <a:r>
              <a:rPr lang="en-US" dirty="0">
                <a:hlinkClick r:id="rId3"/>
              </a:rPr>
              <a:t>Life event checklists</a:t>
            </a:r>
            <a:br>
              <a:rPr lang="en-US" dirty="0"/>
            </a:br>
            <a:r>
              <a:rPr lang="en-US" dirty="0"/>
              <a:t>Materials to assist you during major life events such as marriage or retirement. </a:t>
            </a:r>
          </a:p>
          <a:p>
            <a:r>
              <a:rPr lang="en-US" dirty="0">
                <a:hlinkClick r:id="rId5"/>
              </a:rPr>
              <a:t>PEBA TV</a:t>
            </a:r>
            <a:br>
              <a:rPr lang="en-US" dirty="0"/>
            </a:br>
            <a:r>
              <a:rPr lang="en-US" dirty="0"/>
              <a:t>YouTube channel with even more videos available.</a:t>
            </a:r>
          </a:p>
          <a:p>
            <a:endParaRPr lang="en-US" altLang="en-US" dirty="0"/>
          </a:p>
        </p:txBody>
      </p:sp>
      <p:sp>
        <p:nvSpPr>
          <p:cNvPr id="48130" name="Title 1">
            <a:extLst>
              <a:ext uri="{FF2B5EF4-FFF2-40B4-BE49-F238E27FC236}">
                <a16:creationId xmlns:a16="http://schemas.microsoft.com/office/drawing/2014/main" id="{606C1074-2FAE-4827-ACC3-9914C7B141B9}"/>
              </a:ext>
            </a:extLst>
          </p:cNvPr>
          <p:cNvSpPr>
            <a:spLocks noGrp="1" noChangeArrowheads="1"/>
          </p:cNvSpPr>
          <p:nvPr>
            <p:ph type="title"/>
          </p:nvPr>
        </p:nvSpPr>
        <p:spPr/>
        <p:txBody>
          <a:bodyPr/>
          <a:lstStyle/>
          <a:p>
            <a:r>
              <a:rPr lang="en-US" altLang="en-US" dirty="0"/>
              <a:t>PEBA website, peba.sc.gov</a:t>
            </a:r>
          </a:p>
        </p:txBody>
      </p:sp>
      <p:sp>
        <p:nvSpPr>
          <p:cNvPr id="48132" name="Slide Number Placeholder 3">
            <a:extLst>
              <a:ext uri="{FF2B5EF4-FFF2-40B4-BE49-F238E27FC236}">
                <a16:creationId xmlns:a16="http://schemas.microsoft.com/office/drawing/2014/main" id="{B6FA730B-CF4B-47E1-9B0D-0237EEAC01B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fld id="{1BD61B08-67AC-48EB-BE29-A3D0FABE24CA}" type="slidenum">
              <a:rPr lang="en-US" smtClean="0"/>
              <a:pPr/>
              <a:t>2</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2000" advTm="40955"/>
    </mc:Choice>
    <mc:Fallback xmlns="">
      <p:transition spd="slow" advTm="4095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564D2C-C080-8D47-7A9C-ABF43A438B72}"/>
              </a:ext>
            </a:extLst>
          </p:cNvPr>
          <p:cNvSpPr>
            <a:spLocks noGrp="1"/>
          </p:cNvSpPr>
          <p:nvPr>
            <p:ph sz="half" idx="1"/>
          </p:nvPr>
        </p:nvSpPr>
        <p:spPr/>
        <p:txBody>
          <a:bodyPr>
            <a:normAutofit/>
          </a:bodyPr>
          <a:lstStyle/>
          <a:p>
            <a:r>
              <a:rPr lang="en-US" dirty="0"/>
              <a:t>To register for and use </a:t>
            </a:r>
            <a:r>
              <a:rPr lang="en-US" dirty="0">
                <a:hlinkClick r:id="rId2"/>
              </a:rPr>
              <a:t>Member Access</a:t>
            </a:r>
            <a:r>
              <a:rPr lang="en-US" dirty="0"/>
              <a:t>, you </a:t>
            </a:r>
            <a:br>
              <a:rPr lang="en-US" dirty="0"/>
            </a:br>
            <a:r>
              <a:rPr lang="en-US" dirty="0"/>
              <a:t>will need:</a:t>
            </a:r>
          </a:p>
          <a:p>
            <a:pPr lvl="1"/>
            <a:r>
              <a:rPr lang="en-US" dirty="0"/>
              <a:t>Last name;</a:t>
            </a:r>
          </a:p>
          <a:p>
            <a:pPr lvl="1"/>
            <a:r>
              <a:rPr lang="en-US" dirty="0"/>
              <a:t>Social Security number;</a:t>
            </a:r>
          </a:p>
          <a:p>
            <a:pPr lvl="1"/>
            <a:r>
              <a:rPr lang="en-US" dirty="0"/>
              <a:t>Date of birth; and</a:t>
            </a:r>
          </a:p>
          <a:p>
            <a:pPr lvl="1"/>
            <a:r>
              <a:rPr lang="en-US" dirty="0"/>
              <a:t>A valid email address.</a:t>
            </a:r>
          </a:p>
          <a:p>
            <a:r>
              <a:rPr lang="en-US" dirty="0"/>
              <a:t>Refer to </a:t>
            </a:r>
            <a:r>
              <a:rPr lang="en-US" i="1" dirty="0">
                <a:hlinkClick r:id="rId3"/>
              </a:rPr>
              <a:t>Setting up a New Member Access Account</a:t>
            </a:r>
            <a:r>
              <a:rPr lang="en-US" i="1" dirty="0"/>
              <a:t> </a:t>
            </a:r>
            <a:r>
              <a:rPr lang="en-US" dirty="0"/>
              <a:t>flyer. </a:t>
            </a:r>
          </a:p>
          <a:p>
            <a:endParaRPr lang="en-US" dirty="0"/>
          </a:p>
        </p:txBody>
      </p:sp>
      <p:sp>
        <p:nvSpPr>
          <p:cNvPr id="3" name="Title 2">
            <a:extLst>
              <a:ext uri="{FF2B5EF4-FFF2-40B4-BE49-F238E27FC236}">
                <a16:creationId xmlns:a16="http://schemas.microsoft.com/office/drawing/2014/main" id="{85292352-2815-27EF-09D5-53245B846CCC}"/>
              </a:ext>
            </a:extLst>
          </p:cNvPr>
          <p:cNvSpPr>
            <a:spLocks noGrp="1"/>
          </p:cNvSpPr>
          <p:nvPr>
            <p:ph type="title"/>
          </p:nvPr>
        </p:nvSpPr>
        <p:spPr/>
        <p:txBody>
          <a:bodyPr/>
          <a:lstStyle/>
          <a:p>
            <a:r>
              <a:rPr lang="en-US" dirty="0"/>
              <a:t>Member Access</a:t>
            </a:r>
          </a:p>
        </p:txBody>
      </p:sp>
      <p:sp>
        <p:nvSpPr>
          <p:cNvPr id="4" name="Slide Number Placeholder 3">
            <a:extLst>
              <a:ext uri="{FF2B5EF4-FFF2-40B4-BE49-F238E27FC236}">
                <a16:creationId xmlns:a16="http://schemas.microsoft.com/office/drawing/2014/main" id="{F63F3106-443F-4627-7345-1836BC9B5305}"/>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1540073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3C01D-A9F7-4670-C629-5A440593766D}"/>
              </a:ext>
            </a:extLst>
          </p:cNvPr>
          <p:cNvSpPr>
            <a:spLocks noGrp="1"/>
          </p:cNvSpPr>
          <p:nvPr>
            <p:ph type="title"/>
          </p:nvPr>
        </p:nvSpPr>
        <p:spPr/>
        <p:txBody>
          <a:bodyPr/>
          <a:lstStyle/>
          <a:p>
            <a:r>
              <a:rPr lang="en-US"/>
              <a:t>Member Access features</a:t>
            </a:r>
            <a:endParaRPr lang="en-US" dirty="0"/>
          </a:p>
        </p:txBody>
      </p:sp>
      <p:sp>
        <p:nvSpPr>
          <p:cNvPr id="3" name="Slide Number Placeholder 2">
            <a:extLst>
              <a:ext uri="{FF2B5EF4-FFF2-40B4-BE49-F238E27FC236}">
                <a16:creationId xmlns:a16="http://schemas.microsoft.com/office/drawing/2014/main" id="{6AF31550-BE60-2443-1B47-52BC95799196}"/>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6" name="Content Placeholder 5">
            <a:extLst>
              <a:ext uri="{FF2B5EF4-FFF2-40B4-BE49-F238E27FC236}">
                <a16:creationId xmlns:a16="http://schemas.microsoft.com/office/drawing/2014/main" id="{25BFD5C6-3C30-75FF-5063-32EA98C9E596}"/>
              </a:ext>
            </a:extLst>
          </p:cNvPr>
          <p:cNvSpPr>
            <a:spLocks noGrp="1"/>
          </p:cNvSpPr>
          <p:nvPr>
            <p:ph sz="half" idx="13"/>
          </p:nvPr>
        </p:nvSpPr>
        <p:spPr>
          <a:xfrm>
            <a:off x="609600" y="2500483"/>
            <a:ext cx="5181600" cy="3405018"/>
          </a:xfrm>
        </p:spPr>
        <p:txBody>
          <a:bodyPr>
            <a:normAutofit fontScale="92500" lnSpcReduction="10000"/>
          </a:bodyPr>
          <a:lstStyle/>
          <a:p>
            <a:pPr marL="0" indent="0">
              <a:buNone/>
            </a:pPr>
            <a:r>
              <a:rPr lang="en-US" altLang="en-US" b="1" dirty="0">
                <a:latin typeface="Times New Roman" panose="02020603050405020304" pitchFamily="18" charset="0"/>
                <a:cs typeface="Times New Roman" panose="02020603050405020304" pitchFamily="18" charset="0"/>
              </a:rPr>
              <a:t>SCRS and PORS members</a:t>
            </a:r>
          </a:p>
          <a:p>
            <a:r>
              <a:rPr lang="en-US" altLang="en-US" dirty="0"/>
              <a:t>View account and service credit statement.</a:t>
            </a:r>
          </a:p>
          <a:p>
            <a:r>
              <a:rPr lang="en-US" altLang="en-US" dirty="0"/>
              <a:t>Review and update beneficiary designations.</a:t>
            </a:r>
          </a:p>
          <a:p>
            <a:r>
              <a:rPr lang="en-US" altLang="en-US" dirty="0"/>
              <a:t>Estimate benefit amount.</a:t>
            </a:r>
            <a:r>
              <a:rPr lang="en-US" altLang="en-US" baseline="30000" dirty="0"/>
              <a:t>1</a:t>
            </a:r>
          </a:p>
          <a:p>
            <a:r>
              <a:rPr lang="en-US" altLang="en-US" dirty="0"/>
              <a:t>Update address and contact information.</a:t>
            </a:r>
          </a:p>
          <a:p>
            <a:r>
              <a:rPr lang="en-US" altLang="en-US" dirty="0"/>
              <a:t>Calculate service purchase cost estimate and submit service purchase request.</a:t>
            </a:r>
          </a:p>
          <a:p>
            <a:r>
              <a:rPr lang="en-US" altLang="en-US" dirty="0"/>
              <a:t>Apply for service retirement.</a:t>
            </a:r>
          </a:p>
          <a:p>
            <a:r>
              <a:rPr lang="en-US" dirty="0"/>
              <a:t>Refer to </a:t>
            </a:r>
            <a:r>
              <a:rPr lang="en-US" i="1" dirty="0">
                <a:hlinkClick r:id="rId2"/>
              </a:rPr>
              <a:t>Manage your Retirement Account with Member Access</a:t>
            </a:r>
            <a:r>
              <a:rPr lang="en-US" dirty="0"/>
              <a:t> flyer.</a:t>
            </a:r>
          </a:p>
          <a:p>
            <a:endParaRPr lang="en-US" altLang="en-US" dirty="0"/>
          </a:p>
        </p:txBody>
      </p:sp>
      <p:sp>
        <p:nvSpPr>
          <p:cNvPr id="7" name="Content Placeholder 2">
            <a:extLst>
              <a:ext uri="{FF2B5EF4-FFF2-40B4-BE49-F238E27FC236}">
                <a16:creationId xmlns:a16="http://schemas.microsoft.com/office/drawing/2014/main" id="{3FF22BAF-E2F4-A2B9-45C3-FC6FCEA3FFF8}"/>
              </a:ext>
            </a:extLst>
          </p:cNvPr>
          <p:cNvSpPr>
            <a:spLocks noGrp="1" noChangeArrowheads="1"/>
          </p:cNvSpPr>
          <p:nvPr>
            <p:ph sz="half" idx="2"/>
          </p:nvPr>
        </p:nvSpPr>
        <p:spPr>
          <a:xfrm>
            <a:off x="6400800" y="2508542"/>
            <a:ext cx="5181600" cy="3790590"/>
          </a:xfrm>
        </p:spPr>
        <p:txBody>
          <a:bodyPr>
            <a:normAutofit fontScale="92500" lnSpcReduction="10000"/>
          </a:bodyPr>
          <a:lstStyle/>
          <a:p>
            <a:pPr marL="0" indent="0">
              <a:buNone/>
            </a:pPr>
            <a:r>
              <a:rPr lang="en-US" altLang="en-US" b="1" dirty="0">
                <a:latin typeface="Times New Roman" panose="02020603050405020304" pitchFamily="18" charset="0"/>
                <a:cs typeface="Times New Roman" panose="02020603050405020304" pitchFamily="18" charset="0"/>
              </a:rPr>
              <a:t>State ORP participants</a:t>
            </a:r>
          </a:p>
          <a:p>
            <a:r>
              <a:rPr lang="en-US" altLang="en-US" dirty="0"/>
              <a:t>Link to State ORP service provider’s website.</a:t>
            </a:r>
          </a:p>
          <a:p>
            <a:r>
              <a:rPr lang="en-US" altLang="en-US" dirty="0"/>
              <a:t>View and update PEBA active member incidental death beneficiaries.</a:t>
            </a:r>
          </a:p>
          <a:p>
            <a:pPr lvl="1"/>
            <a:r>
              <a:rPr lang="en-US" dirty="0"/>
              <a:t>Must designate beneficiaries for your State ORP account balance with your service provider. </a:t>
            </a:r>
            <a:endParaRPr lang="en-US" altLang="en-US" dirty="0"/>
          </a:p>
          <a:p>
            <a:r>
              <a:rPr lang="en-US" altLang="en-US" dirty="0"/>
              <a:t>Update address and contact information with PEBA.</a:t>
            </a:r>
          </a:p>
          <a:p>
            <a:pPr lvl="1"/>
            <a:r>
              <a:rPr lang="en-US" altLang="en-US" dirty="0"/>
              <a:t>Must update separately </a:t>
            </a:r>
            <a:r>
              <a:rPr lang="en-US" altLang="en-US" dirty="0">
                <a:hlinkClick r:id="rId3"/>
              </a:rPr>
              <a:t>with service provider</a:t>
            </a:r>
            <a:r>
              <a:rPr lang="en-US" altLang="en-US" dirty="0"/>
              <a:t>.</a:t>
            </a:r>
          </a:p>
          <a:p>
            <a:r>
              <a:rPr lang="en-US" altLang="en-US" dirty="0"/>
              <a:t>Receive messages regarding annual State ORP open enrollment (January 1–March 1).</a:t>
            </a:r>
          </a:p>
          <a:p>
            <a:pPr lvl="1"/>
            <a:r>
              <a:rPr lang="en-US" altLang="en-US" dirty="0"/>
              <a:t>Change State ORP service provider or make an irrevocable election to switch to SCRS, if eligible.</a:t>
            </a:r>
          </a:p>
        </p:txBody>
      </p:sp>
      <p:sp>
        <p:nvSpPr>
          <p:cNvPr id="12" name="TextBox 11">
            <a:extLst>
              <a:ext uri="{FF2B5EF4-FFF2-40B4-BE49-F238E27FC236}">
                <a16:creationId xmlns:a16="http://schemas.microsoft.com/office/drawing/2014/main" id="{46096FCC-6C21-4B00-D404-862154B48A38}"/>
              </a:ext>
            </a:extLst>
          </p:cNvPr>
          <p:cNvSpPr txBox="1"/>
          <p:nvPr/>
        </p:nvSpPr>
        <p:spPr>
          <a:xfrm>
            <a:off x="609600" y="6054567"/>
            <a:ext cx="3925987"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Estimates are not a guarantee of monthly benefits. </a:t>
            </a:r>
          </a:p>
        </p:txBody>
      </p:sp>
    </p:spTree>
    <p:extLst>
      <p:ext uri="{BB962C8B-B14F-4D97-AF65-F5344CB8AC3E}">
        <p14:creationId xmlns:p14="http://schemas.microsoft.com/office/powerpoint/2010/main" val="1936386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8EF2DCE-D7A5-7F70-7107-8DCB608BAE33}"/>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3" name="Content Placeholder 2">
            <a:extLst>
              <a:ext uri="{FF2B5EF4-FFF2-40B4-BE49-F238E27FC236}">
                <a16:creationId xmlns:a16="http://schemas.microsoft.com/office/drawing/2014/main" id="{DA2BAB0C-2C04-386A-1DB9-4E71B4732F0E}"/>
              </a:ext>
            </a:extLst>
          </p:cNvPr>
          <p:cNvSpPr>
            <a:spLocks noGrp="1"/>
          </p:cNvSpPr>
          <p:nvPr>
            <p:ph sz="half" idx="1"/>
          </p:nvPr>
        </p:nvSpPr>
        <p:spPr/>
        <p:txBody>
          <a:bodyPr/>
          <a:lstStyle/>
          <a:p>
            <a:pPr>
              <a:defRPr/>
            </a:pPr>
            <a:r>
              <a:rPr lang="en-US" dirty="0"/>
              <a:t>View your direct </a:t>
            </a:r>
            <a:r>
              <a:rPr lang="en-US"/>
              <a:t>deposit account. </a:t>
            </a:r>
            <a:endParaRPr lang="en-US" dirty="0"/>
          </a:p>
          <a:p>
            <a:pPr>
              <a:defRPr/>
            </a:pPr>
            <a:r>
              <a:rPr lang="en-US" dirty="0"/>
              <a:t>View monthly benefit payment history and obtain IRS Form 1099-R.</a:t>
            </a:r>
          </a:p>
          <a:p>
            <a:pPr>
              <a:defRPr/>
            </a:pPr>
            <a:r>
              <a:rPr lang="en-US" dirty="0"/>
              <a:t>View and change tax withholdings.</a:t>
            </a:r>
          </a:p>
          <a:p>
            <a:pPr>
              <a:defRPr/>
            </a:pPr>
            <a:r>
              <a:rPr lang="en-US" dirty="0"/>
              <a:t>View the </a:t>
            </a:r>
            <a:r>
              <a:rPr lang="en-US" i="1" dirty="0">
                <a:hlinkClick r:id="rId2"/>
              </a:rPr>
              <a:t>Using Member Access in Retirement</a:t>
            </a:r>
            <a:r>
              <a:rPr lang="en-US" dirty="0"/>
              <a:t> flyer. </a:t>
            </a:r>
          </a:p>
          <a:p>
            <a:endParaRPr lang="en-US" dirty="0"/>
          </a:p>
        </p:txBody>
      </p:sp>
      <p:sp>
        <p:nvSpPr>
          <p:cNvPr id="5" name="Title 4">
            <a:extLst>
              <a:ext uri="{FF2B5EF4-FFF2-40B4-BE49-F238E27FC236}">
                <a16:creationId xmlns:a16="http://schemas.microsoft.com/office/drawing/2014/main" id="{BD9F061B-E0B4-B563-2BEA-986EB584BD87}"/>
              </a:ext>
            </a:extLst>
          </p:cNvPr>
          <p:cNvSpPr>
            <a:spLocks noGrp="1"/>
          </p:cNvSpPr>
          <p:nvPr>
            <p:ph type="title"/>
          </p:nvPr>
        </p:nvSpPr>
        <p:spPr/>
        <p:txBody>
          <a:bodyPr>
            <a:normAutofit/>
          </a:bodyPr>
          <a:lstStyle/>
          <a:p>
            <a:r>
              <a:rPr lang="en-US" dirty="0"/>
              <a:t>Member Access features for retired SCRS, PORS members</a:t>
            </a:r>
          </a:p>
        </p:txBody>
      </p:sp>
    </p:spTree>
    <p:extLst>
      <p:ext uri="{BB962C8B-B14F-4D97-AF65-F5344CB8AC3E}">
        <p14:creationId xmlns:p14="http://schemas.microsoft.com/office/powerpoint/2010/main" val="4147153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EBDABD-ECB4-585A-80DF-56A5759F99C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3" name="Content Placeholder 2">
            <a:extLst>
              <a:ext uri="{FF2B5EF4-FFF2-40B4-BE49-F238E27FC236}">
                <a16:creationId xmlns:a16="http://schemas.microsoft.com/office/drawing/2014/main" id="{8EE16ABB-A4A4-66D6-1AA1-DA2EAFC0A1AC}"/>
              </a:ext>
            </a:extLst>
          </p:cNvPr>
          <p:cNvSpPr>
            <a:spLocks noGrp="1"/>
          </p:cNvSpPr>
          <p:nvPr>
            <p:ph sz="half" idx="1"/>
          </p:nvPr>
        </p:nvSpPr>
        <p:spPr>
          <a:xfrm>
            <a:off x="609600" y="1611018"/>
            <a:ext cx="10972798" cy="4690026"/>
          </a:xfrm>
        </p:spPr>
        <p:txBody>
          <a:bodyPr>
            <a:normAutofit/>
          </a:bodyPr>
          <a:lstStyle/>
          <a:p>
            <a:r>
              <a:rPr lang="en-US" dirty="0"/>
              <a:t>Appointments for one-hour phone and video consultations. </a:t>
            </a:r>
          </a:p>
          <a:p>
            <a:pPr lvl="1"/>
            <a:r>
              <a:rPr lang="en-US" dirty="0"/>
              <a:t>Will receive the same service regardless of the type of consultation you choose.</a:t>
            </a:r>
          </a:p>
          <a:p>
            <a:pPr lvl="1"/>
            <a:r>
              <a:rPr lang="en-US" dirty="0"/>
              <a:t>Can book appointments up to 21 days in advance. </a:t>
            </a:r>
          </a:p>
          <a:p>
            <a:pPr lvl="1"/>
            <a:r>
              <a:rPr lang="en-US" dirty="0"/>
              <a:t>Visit our </a:t>
            </a:r>
            <a:r>
              <a:rPr lang="en-US" dirty="0">
                <a:hlinkClick r:id="rId2"/>
              </a:rPr>
              <a:t>benefits consultation page</a:t>
            </a:r>
            <a:r>
              <a:rPr lang="en-US" dirty="0"/>
              <a:t> to select a date and time.</a:t>
            </a:r>
          </a:p>
          <a:p>
            <a:r>
              <a:rPr lang="en-US" dirty="0"/>
              <a:t>Walk-in consultations at 202 Arbor Lake Drive.</a:t>
            </a:r>
          </a:p>
          <a:p>
            <a:pPr lvl="1"/>
            <a:r>
              <a:rPr lang="en-US" dirty="0"/>
              <a:t>In-person visits can have longer wait times.</a:t>
            </a:r>
          </a:p>
          <a:p>
            <a:pPr lvl="1"/>
            <a:r>
              <a:rPr lang="en-US" dirty="0"/>
              <a:t>Recommend that you arrive by 4 p.m.</a:t>
            </a:r>
          </a:p>
          <a:p>
            <a:r>
              <a:rPr lang="en-US" dirty="0"/>
              <a:t>Send an email at peba.sc.gov/contact-retirement.</a:t>
            </a:r>
          </a:p>
          <a:p>
            <a:pPr lvl="1"/>
            <a:r>
              <a:rPr lang="en-US" dirty="0"/>
              <a:t>Emails are answered in the order in which they are received within 72 hours.</a:t>
            </a:r>
          </a:p>
          <a:p>
            <a:r>
              <a:rPr lang="en-US" dirty="0"/>
              <a:t>Call 803.737.6800 or 888.260.9430 from 8:30 a.m. to 5 p.m., Monday through Friday. </a:t>
            </a:r>
          </a:p>
          <a:p>
            <a:pPr lvl="1"/>
            <a:r>
              <a:rPr lang="en-US" dirty="0"/>
              <a:t>Calls are answered in the order in which they are received.</a:t>
            </a:r>
          </a:p>
          <a:p>
            <a:r>
              <a:rPr lang="en-US" dirty="0"/>
              <a:t>Learn more at </a:t>
            </a:r>
            <a:r>
              <a:rPr lang="en-US" dirty="0">
                <a:hlinkClick r:id="rId3"/>
              </a:rPr>
              <a:t>peba.sc.gov/visit-us</a:t>
            </a:r>
            <a:r>
              <a:rPr lang="en-US" dirty="0"/>
              <a:t>. </a:t>
            </a:r>
          </a:p>
        </p:txBody>
      </p:sp>
      <p:sp>
        <p:nvSpPr>
          <p:cNvPr id="2" name="Title 1">
            <a:extLst>
              <a:ext uri="{FF2B5EF4-FFF2-40B4-BE49-F238E27FC236}">
                <a16:creationId xmlns:a16="http://schemas.microsoft.com/office/drawing/2014/main" id="{C1FA07B5-0A03-CC4D-B0A5-F24D84B51706}"/>
              </a:ext>
            </a:extLst>
          </p:cNvPr>
          <p:cNvSpPr>
            <a:spLocks noGrp="1"/>
          </p:cNvSpPr>
          <p:nvPr>
            <p:ph type="title"/>
          </p:nvPr>
        </p:nvSpPr>
        <p:spPr>
          <a:xfrm>
            <a:off x="609599" y="228600"/>
            <a:ext cx="10972799" cy="1049898"/>
          </a:xfrm>
        </p:spPr>
        <p:txBody>
          <a:bodyPr/>
          <a:lstStyle/>
          <a:p>
            <a:r>
              <a:rPr lang="en-US" dirty="0"/>
              <a:t>Benefit consultations</a:t>
            </a:r>
          </a:p>
        </p:txBody>
      </p:sp>
    </p:spTree>
    <p:extLst>
      <p:ext uri="{BB962C8B-B14F-4D97-AF65-F5344CB8AC3E}">
        <p14:creationId xmlns:p14="http://schemas.microsoft.com/office/powerpoint/2010/main" val="2874740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B27F2FD-AC0D-3835-E11C-0B63151F3329}"/>
              </a:ext>
            </a:extLst>
          </p:cNvPr>
          <p:cNvSpPr>
            <a:spLocks noGrp="1"/>
          </p:cNvSpPr>
          <p:nvPr>
            <p:ph sz="half" idx="1"/>
          </p:nvPr>
        </p:nvSpPr>
        <p:spPr>
          <a:xfrm>
            <a:off x="609599" y="2917779"/>
            <a:ext cx="5866015" cy="3373294"/>
          </a:xfrm>
        </p:spPr>
        <p:txBody>
          <a:bodyPr/>
          <a:lstStyle/>
          <a:p>
            <a:r>
              <a:rPr lang="en-US" dirty="0"/>
              <a:t>State ORP participants have access to support from local plan representatives through their service provider at no cost.</a:t>
            </a:r>
          </a:p>
          <a:p>
            <a:r>
              <a:rPr lang="en-US" dirty="0"/>
              <a:t>Dedicated representatives are available for simple check-ins or in-depth reviews of your State ORP account.</a:t>
            </a:r>
          </a:p>
          <a:p>
            <a:r>
              <a:rPr lang="en-US" dirty="0"/>
              <a:t>Find contact information for State ORP service providers at </a:t>
            </a:r>
            <a:r>
              <a:rPr lang="en-US" dirty="0">
                <a:hlinkClick r:id="rId2"/>
              </a:rPr>
              <a:t>www.peba.sc.gov/state-orp</a:t>
            </a:r>
            <a:r>
              <a:rPr lang="en-US" dirty="0"/>
              <a:t>.</a:t>
            </a:r>
          </a:p>
        </p:txBody>
      </p:sp>
      <p:sp>
        <p:nvSpPr>
          <p:cNvPr id="5" name="Title 4">
            <a:extLst>
              <a:ext uri="{FF2B5EF4-FFF2-40B4-BE49-F238E27FC236}">
                <a16:creationId xmlns:a16="http://schemas.microsoft.com/office/drawing/2014/main" id="{A2834666-65D1-105C-0C0A-FFF564E604C3}"/>
              </a:ext>
            </a:extLst>
          </p:cNvPr>
          <p:cNvSpPr>
            <a:spLocks noGrp="1"/>
          </p:cNvSpPr>
          <p:nvPr>
            <p:ph type="title"/>
          </p:nvPr>
        </p:nvSpPr>
        <p:spPr>
          <a:xfrm>
            <a:off x="609600" y="228599"/>
            <a:ext cx="4702234" cy="2223655"/>
          </a:xfrm>
        </p:spPr>
        <p:txBody>
          <a:bodyPr/>
          <a:lstStyle/>
          <a:p>
            <a:r>
              <a:rPr lang="en-US" dirty="0"/>
              <a:t>State ORP local plan representatives</a:t>
            </a:r>
          </a:p>
        </p:txBody>
      </p:sp>
      <p:sp>
        <p:nvSpPr>
          <p:cNvPr id="2" name="Slide Number Placeholder 1">
            <a:extLst>
              <a:ext uri="{FF2B5EF4-FFF2-40B4-BE49-F238E27FC236}">
                <a16:creationId xmlns:a16="http://schemas.microsoft.com/office/drawing/2014/main" id="{9547C6A7-C819-4CDF-2752-665F3A0FC24C}"/>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1456041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23676</TotalTime>
  <Words>531</Words>
  <Application>Microsoft Office PowerPoint</Application>
  <PresentationFormat>Widescreen</PresentationFormat>
  <Paragraphs>67</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Retirement resources</vt:lpstr>
      <vt:lpstr>PEBA website, peba.sc.gov</vt:lpstr>
      <vt:lpstr>Member Access</vt:lpstr>
      <vt:lpstr>Member Access features</vt:lpstr>
      <vt:lpstr>Member Access features for retired SCRS, PORS members</vt:lpstr>
      <vt:lpstr>Benefit consultations</vt:lpstr>
      <vt:lpstr>State ORP local plan representatives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527</cp:revision>
  <cp:lastPrinted>2020-01-10T14:41:31Z</cp:lastPrinted>
  <dcterms:created xsi:type="dcterms:W3CDTF">2019-11-01T12:34:11Z</dcterms:created>
  <dcterms:modified xsi:type="dcterms:W3CDTF">2025-05-22T19:06:13Z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