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6" r:id="rId3"/>
    <p:sldId id="462" r:id="rId4"/>
    <p:sldId id="468" r:id="rId5"/>
    <p:sldId id="469" r:id="rId6"/>
    <p:sldId id="470"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www.peba.sc.gov/sites/default/files/returning.pd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peba.sc.gov/sites/default/files/medicare_handbook.pdf" TargetMode="External"/><Relationship Id="rId2" Type="http://schemas.openxmlformats.org/officeDocument/2006/relationships/hyperlink" Target="https://statesc.southcarolinablues.com/web/public/resources/38b56406-7007-4605-82ce-57fb3b32ee9b/STATE_OHI.pdf?MOD=AJPERES&amp;CVID=n68WHlj"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medicare_handbook.pdf"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Returning to work</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a:t>This presentation is not a comprehensive description of the insurance benefits offered by PEBA.</a:t>
            </a:r>
          </a:p>
          <a:p>
            <a:r>
              <a:rPr lang="en-US"/>
              <a:t>For more information, and before you make enrollment decisions, review the </a:t>
            </a:r>
            <a:r>
              <a:rPr lang="en-US" i="1">
                <a:hlinkClick r:id="rId2"/>
              </a:rPr>
              <a:t>Insurance Benefits Guide</a:t>
            </a:r>
            <a:r>
              <a:rPr lang="en-US"/>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a:t>Important information</a:t>
            </a:r>
            <a:endParaRPr lang="en-US" dirty="0"/>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dirty="0"/>
              <a:t>Returning to work for a participating employer after retirement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3790590"/>
          </a:xfrm>
        </p:spPr>
        <p:txBody>
          <a:bodyPr>
            <a:normAutofit/>
          </a:bodyPr>
          <a:lstStyle/>
          <a:p>
            <a:r>
              <a:rPr lang="en-US" dirty="0"/>
              <a:t>If you return to active employment in an insurance-eligible position with a participating employer, you will no longer be eligible for retiree coverage.</a:t>
            </a:r>
          </a:p>
          <a:p>
            <a:pPr lvl="1"/>
            <a:r>
              <a:rPr lang="en-US" dirty="0"/>
              <a:t>You can return to active coverage; or</a:t>
            </a:r>
          </a:p>
          <a:p>
            <a:pPr lvl="1"/>
            <a:r>
              <a:rPr lang="en-US" dirty="0"/>
              <a:t>You can refuse all coverage.</a:t>
            </a:r>
          </a:p>
          <a:p>
            <a:r>
              <a:rPr lang="en-US" dirty="0"/>
              <a:t>Once your active employment ends, you may return to your retiree coverage. If you are Medicare-eligible, Medicare will be primary.</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2"/>
            <a:ext cx="5181600" cy="3782530"/>
          </a:xfrm>
        </p:spPr>
        <p:txBody>
          <a:bodyPr>
            <a:normAutofit/>
          </a:bodyPr>
          <a:lstStyle/>
          <a:p>
            <a:r>
              <a:rPr lang="en-US" dirty="0"/>
              <a:t>If you return to active employment and are not in an insurance-eligible position, you may remain on your retiree coverage.</a:t>
            </a:r>
          </a:p>
          <a:p>
            <a:r>
              <a:rPr lang="en-US" dirty="0"/>
              <a:t>View the </a:t>
            </a:r>
            <a:r>
              <a:rPr lang="en-US" i="1" dirty="0">
                <a:hlinkClick r:id="rId2"/>
              </a:rPr>
              <a:t>How Returning to Work Will Impact Your Benefits</a:t>
            </a:r>
            <a:r>
              <a:rPr lang="en-US" i="1" dirty="0"/>
              <a:t> </a:t>
            </a:r>
            <a:r>
              <a:rPr lang="en-US" dirty="0"/>
              <a:t>flyer. </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A66D48-4E1B-F750-D6CC-C7E36DBF8162}"/>
              </a:ext>
            </a:extLst>
          </p:cNvPr>
          <p:cNvSpPr>
            <a:spLocks noGrp="1"/>
          </p:cNvSpPr>
          <p:nvPr>
            <p:ph sz="half" idx="1"/>
          </p:nvPr>
        </p:nvSpPr>
        <p:spPr>
          <a:xfrm>
            <a:off x="609599" y="2917779"/>
            <a:ext cx="5866015" cy="3373294"/>
          </a:xfrm>
        </p:spPr>
        <p:txBody>
          <a:bodyPr>
            <a:normAutofit/>
          </a:bodyPr>
          <a:lstStyle/>
          <a:p>
            <a:r>
              <a:rPr lang="en-US" altLang="en-US" dirty="0"/>
              <a:t>If you are not eligible for Medicare and retired from an employer that does not participate in the state’s Retiree Health Insurance Trust Fund, you can remain on retiree coverage if you return to work in an insurance-eligible position.</a:t>
            </a:r>
          </a:p>
          <a:p>
            <a:r>
              <a:rPr lang="en-US" altLang="en-US" dirty="0"/>
              <a:t>Contact your previous employer if you are unsure if it participates in the Retiree Health Insurance Trust Fund.</a:t>
            </a:r>
          </a:p>
          <a:p>
            <a:pPr lvl="1"/>
            <a:r>
              <a:rPr lang="en-US" altLang="en-US" dirty="0"/>
              <a:t>Includes optional employers and charter schools that participate in insurance only.</a:t>
            </a:r>
            <a:endParaRPr lang="en-US" dirty="0"/>
          </a:p>
        </p:txBody>
      </p:sp>
      <p:sp>
        <p:nvSpPr>
          <p:cNvPr id="3" name="Title 2">
            <a:extLst>
              <a:ext uri="{FF2B5EF4-FFF2-40B4-BE49-F238E27FC236}">
                <a16:creationId xmlns:a16="http://schemas.microsoft.com/office/drawing/2014/main" id="{23C0D5CA-6976-685E-113C-38592881D3F7}"/>
              </a:ext>
            </a:extLst>
          </p:cNvPr>
          <p:cNvSpPr>
            <a:spLocks noGrp="1"/>
          </p:cNvSpPr>
          <p:nvPr>
            <p:ph type="title"/>
          </p:nvPr>
        </p:nvSpPr>
        <p:spPr>
          <a:xfrm>
            <a:off x="609600" y="228599"/>
            <a:ext cx="4702234" cy="2223655"/>
          </a:xfrm>
        </p:spPr>
        <p:txBody>
          <a:bodyPr/>
          <a:lstStyle/>
          <a:p>
            <a:r>
              <a:rPr lang="en-US" dirty="0"/>
              <a:t>Insurance coverage as a non-Medicare-eligible return-to-work retiree</a:t>
            </a:r>
          </a:p>
        </p:txBody>
      </p:sp>
      <p:sp>
        <p:nvSpPr>
          <p:cNvPr id="4" name="Slide Number Placeholder 3">
            <a:extLst>
              <a:ext uri="{FF2B5EF4-FFF2-40B4-BE49-F238E27FC236}">
                <a16:creationId xmlns:a16="http://schemas.microsoft.com/office/drawing/2014/main" id="{D94FCE6A-A2D6-7FE6-CC7A-F124EE6BEAF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14578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A063E5-DA77-3C64-D5E0-1A67C174D014}"/>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8AB8ABB0-86F4-F040-8F6D-0A79F459A90D}"/>
              </a:ext>
            </a:extLst>
          </p:cNvPr>
          <p:cNvSpPr>
            <a:spLocks noGrp="1"/>
          </p:cNvSpPr>
          <p:nvPr>
            <p:ph sz="half" idx="1"/>
          </p:nvPr>
        </p:nvSpPr>
        <p:spPr>
          <a:xfrm>
            <a:off x="609600" y="1611018"/>
            <a:ext cx="10972798" cy="4690026"/>
          </a:xfrm>
        </p:spPr>
        <p:txBody>
          <a:bodyPr/>
          <a:lstStyle/>
          <a:p>
            <a:r>
              <a:rPr lang="en-US" dirty="0"/>
              <a:t>Medicare cannot be primary for you or any covered family members if you are enrolled in coverage as an active employee. You can:</a:t>
            </a:r>
          </a:p>
          <a:p>
            <a:pPr lvl="1"/>
            <a:r>
              <a:rPr lang="en-US" dirty="0"/>
              <a:t>Enroll as an active employee with Medicare as the secondary payer; or</a:t>
            </a:r>
          </a:p>
          <a:p>
            <a:pPr lvl="1"/>
            <a:r>
              <a:rPr lang="en-US" dirty="0"/>
              <a:t>Refuse all PEBA-sponsored health coverage and have Medicare coverage only.</a:t>
            </a:r>
          </a:p>
          <a:p>
            <a:pPr lvl="2"/>
            <a:r>
              <a:rPr lang="en-US" dirty="0"/>
              <a:t>You can keep dental and vision coverage with PEBA. </a:t>
            </a:r>
          </a:p>
          <a:p>
            <a:pPr lvl="0"/>
            <a:r>
              <a:rPr lang="en-US" dirty="0"/>
              <a:t>If you enroll as an active employee with Medicare as the secondary payer, you must complete and submit the </a:t>
            </a:r>
            <a:r>
              <a:rPr lang="en-US" i="1" dirty="0">
                <a:hlinkClick r:id="rId2"/>
              </a:rPr>
              <a:t>other coverage questionnaire</a:t>
            </a:r>
            <a:r>
              <a:rPr lang="en-US" i="1" dirty="0"/>
              <a:t> </a:t>
            </a:r>
            <a:r>
              <a:rPr lang="en-US" dirty="0"/>
              <a:t>to BlueCross annually.</a:t>
            </a:r>
          </a:p>
          <a:p>
            <a:pPr lvl="0"/>
            <a:r>
              <a:rPr lang="en-US" dirty="0"/>
              <a:t>If you enroll in active coverage, you must notify the Social Security Administration (SSA). </a:t>
            </a:r>
          </a:p>
          <a:p>
            <a:pPr lvl="1"/>
            <a:r>
              <a:rPr lang="en-US" dirty="0"/>
              <a:t>Learn more in the </a:t>
            </a:r>
            <a:r>
              <a:rPr lang="en-US" i="1" dirty="0">
                <a:hlinkClick r:id="rId3"/>
              </a:rPr>
              <a:t>Insurance Coverage for the Medicare-eligible Member</a:t>
            </a:r>
            <a:r>
              <a:rPr lang="en-US" i="1" dirty="0"/>
              <a:t> </a:t>
            </a:r>
            <a:r>
              <a:rPr lang="en-US" dirty="0"/>
              <a:t>handbook.</a:t>
            </a:r>
          </a:p>
          <a:p>
            <a:r>
              <a:rPr lang="en-US" dirty="0"/>
              <a:t>Once you terminate active employment, you may return to retiree coverage within 31 days, and</a:t>
            </a:r>
            <a:r>
              <a:rPr lang="en-US" noProof="0" dirty="0"/>
              <a:t> Medicare will be primary.</a:t>
            </a:r>
          </a:p>
          <a:p>
            <a:pPr lvl="1"/>
            <a:r>
              <a:rPr lang="en-US" dirty="0"/>
              <a:t>You must notify the SSA again.</a:t>
            </a:r>
          </a:p>
          <a:p>
            <a:pPr lvl="1"/>
            <a:r>
              <a:rPr lang="en-US" noProof="0" dirty="0"/>
              <a:t>Medicare A and B needed for full benefits.</a:t>
            </a:r>
          </a:p>
          <a:p>
            <a:endParaRPr lang="en-US" dirty="0"/>
          </a:p>
        </p:txBody>
      </p:sp>
      <p:sp>
        <p:nvSpPr>
          <p:cNvPr id="4" name="Title 3">
            <a:extLst>
              <a:ext uri="{FF2B5EF4-FFF2-40B4-BE49-F238E27FC236}">
                <a16:creationId xmlns:a16="http://schemas.microsoft.com/office/drawing/2014/main" id="{484C7669-99C8-0B37-DF1A-BE692F64CE4F}"/>
              </a:ext>
            </a:extLst>
          </p:cNvPr>
          <p:cNvSpPr>
            <a:spLocks noGrp="1"/>
          </p:cNvSpPr>
          <p:nvPr>
            <p:ph type="title"/>
          </p:nvPr>
        </p:nvSpPr>
        <p:spPr>
          <a:xfrm>
            <a:off x="609599" y="228600"/>
            <a:ext cx="10972799" cy="1049898"/>
          </a:xfrm>
        </p:spPr>
        <p:txBody>
          <a:bodyPr/>
          <a:lstStyle/>
          <a:p>
            <a:r>
              <a:rPr lang="en-US" dirty="0"/>
              <a:t>Returning to work for participating employer after retirement (Medicare-eligible)</a:t>
            </a:r>
          </a:p>
        </p:txBody>
      </p:sp>
    </p:spTree>
    <p:extLst>
      <p:ext uri="{BB962C8B-B14F-4D97-AF65-F5344CB8AC3E}">
        <p14:creationId xmlns:p14="http://schemas.microsoft.com/office/powerpoint/2010/main" val="1104221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03F6F4-1EDB-7C37-0F6A-9D196887674C}"/>
              </a:ext>
            </a:extLst>
          </p:cNvPr>
          <p:cNvSpPr>
            <a:spLocks noGrp="1"/>
          </p:cNvSpPr>
          <p:nvPr>
            <p:ph sz="half" idx="1"/>
          </p:nvPr>
        </p:nvSpPr>
        <p:spPr/>
        <p:txBody>
          <a:bodyPr/>
          <a:lstStyle/>
          <a:p>
            <a:r>
              <a:rPr lang="en-US" dirty="0"/>
              <a:t>If you elect coverage under the State Health Plan as an active employee and you are Medicare-eligible, the State Health Plan will be primary, paying claims before Medicare.</a:t>
            </a:r>
          </a:p>
          <a:p>
            <a:pPr lvl="1"/>
            <a:r>
              <a:rPr lang="en-US" dirty="0"/>
              <a:t>You might want to drop Medicare Part B.</a:t>
            </a:r>
          </a:p>
          <a:p>
            <a:endParaRPr lang="en-US" dirty="0"/>
          </a:p>
        </p:txBody>
      </p:sp>
      <p:sp>
        <p:nvSpPr>
          <p:cNvPr id="3" name="Content Placeholder 2">
            <a:extLst>
              <a:ext uri="{FF2B5EF4-FFF2-40B4-BE49-F238E27FC236}">
                <a16:creationId xmlns:a16="http://schemas.microsoft.com/office/drawing/2014/main" id="{C3633B17-58CD-DE3A-8708-93520C3040C3}"/>
              </a:ext>
            </a:extLst>
          </p:cNvPr>
          <p:cNvSpPr>
            <a:spLocks noGrp="1"/>
          </p:cNvSpPr>
          <p:nvPr>
            <p:ph sz="half" idx="2"/>
          </p:nvPr>
        </p:nvSpPr>
        <p:spPr/>
        <p:txBody>
          <a:bodyPr/>
          <a:lstStyle/>
          <a:p>
            <a:r>
              <a:rPr lang="en-US" dirty="0"/>
              <a:t>If you refuse all PEBA-sponsored</a:t>
            </a:r>
            <a:r>
              <a:rPr lang="en-US" dirty="0">
                <a:solidFill>
                  <a:srgbClr val="FF0000"/>
                </a:solidFill>
              </a:rPr>
              <a:t> </a:t>
            </a:r>
            <a:r>
              <a:rPr lang="en-US" dirty="0"/>
              <a:t>health coverage under the State Health Plan and you are Medicare-eligible, Medicare will be primary.</a:t>
            </a:r>
          </a:p>
          <a:p>
            <a:pPr lvl="1"/>
            <a:r>
              <a:rPr lang="en-US" dirty="0"/>
              <a:t>You will not be able to enroll in PEBA’s Medicare Supplemental Plan and might want to pursue a supplemental plan on your own.</a:t>
            </a:r>
          </a:p>
          <a:p>
            <a:pPr lvl="1"/>
            <a:r>
              <a:rPr lang="en-US" dirty="0"/>
              <a:t>You will not be enrolled in drug coverage through PEBA and will need to enroll in other Part D coverage.</a:t>
            </a:r>
          </a:p>
          <a:p>
            <a:r>
              <a:rPr lang="en-US" dirty="0"/>
              <a:t>View the </a:t>
            </a:r>
            <a:r>
              <a:rPr lang="en-US" i="1" dirty="0">
                <a:solidFill>
                  <a:srgbClr val="FF0000"/>
                </a:solidFill>
                <a:hlinkClick r:id="rId2"/>
              </a:rPr>
              <a:t>Insurance Coverage for the Medicare-eligible Member</a:t>
            </a:r>
            <a:r>
              <a:rPr lang="en-US" i="1" dirty="0">
                <a:solidFill>
                  <a:srgbClr val="FF0000"/>
                </a:solidFill>
              </a:rPr>
              <a:t> </a:t>
            </a:r>
            <a:r>
              <a:rPr lang="en-US" dirty="0"/>
              <a:t>handbook for more information. </a:t>
            </a:r>
          </a:p>
        </p:txBody>
      </p:sp>
      <p:sp>
        <p:nvSpPr>
          <p:cNvPr id="4" name="Title 3">
            <a:extLst>
              <a:ext uri="{FF2B5EF4-FFF2-40B4-BE49-F238E27FC236}">
                <a16:creationId xmlns:a16="http://schemas.microsoft.com/office/drawing/2014/main" id="{3902E064-8849-82C7-50DE-6D3D6DBC40A0}"/>
              </a:ext>
            </a:extLst>
          </p:cNvPr>
          <p:cNvSpPr>
            <a:spLocks noGrp="1"/>
          </p:cNvSpPr>
          <p:nvPr>
            <p:ph type="title"/>
          </p:nvPr>
        </p:nvSpPr>
        <p:spPr/>
        <p:txBody>
          <a:bodyPr/>
          <a:lstStyle/>
          <a:p>
            <a:r>
              <a:rPr lang="en-US" dirty="0"/>
              <a:t>Insurance coverage as a Medicare-eligible return-to-work retiree</a:t>
            </a:r>
          </a:p>
        </p:txBody>
      </p:sp>
      <p:sp>
        <p:nvSpPr>
          <p:cNvPr id="5" name="Slide Number Placeholder 4">
            <a:extLst>
              <a:ext uri="{FF2B5EF4-FFF2-40B4-BE49-F238E27FC236}">
                <a16:creationId xmlns:a16="http://schemas.microsoft.com/office/drawing/2014/main" id="{019EEA45-77EE-DE11-581A-4EA7A5D5ABF3}"/>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05113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23929</TotalTime>
  <Words>528</Words>
  <Application>Microsoft Office PowerPoint</Application>
  <PresentationFormat>Widescreen</PresentationFormat>
  <Paragraphs>45</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Returning to work</vt:lpstr>
      <vt:lpstr>Important information</vt:lpstr>
      <vt:lpstr>Returning to work for a participating employer after retirement</vt:lpstr>
      <vt:lpstr>Insurance coverage as a non-Medicare-eligible return-to-work retiree</vt:lpstr>
      <vt:lpstr>Returning to work for participating employer after retirement (Medicare-eligible)</vt:lpstr>
      <vt:lpstr>Insurance coverage as a Medicare-eligible return-to-work retiree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537</cp:revision>
  <cp:lastPrinted>2020-01-10T14:41:31Z</cp:lastPrinted>
  <dcterms:created xsi:type="dcterms:W3CDTF">2019-11-01T12:34:11Z</dcterms:created>
  <dcterms:modified xsi:type="dcterms:W3CDTF">2024-10-30T18:41:45Z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