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58" r:id="rId3"/>
    <p:sldId id="262" r:id="rId4"/>
    <p:sldId id="267" r:id="rId5"/>
    <p:sldId id="266" r:id="rId6"/>
    <p:sldId id="269" r:id="rId7"/>
    <p:sldId id="271" r:id="rId8"/>
    <p:sldId id="323" r:id="rId9"/>
    <p:sldId id="287" r:id="rId10"/>
    <p:sldId id="325" r:id="rId11"/>
    <p:sldId id="273" r:id="rId12"/>
    <p:sldId id="311" r:id="rId13"/>
    <p:sldId id="274" r:id="rId14"/>
    <p:sldId id="275" r:id="rId15"/>
    <p:sldId id="276" r:id="rId16"/>
    <p:sldId id="327" r:id="rId17"/>
    <p:sldId id="328" r:id="rId18"/>
    <p:sldId id="326" r:id="rId19"/>
    <p:sldId id="277" r:id="rId20"/>
    <p:sldId id="278" r:id="rId21"/>
    <p:sldId id="290" r:id="rId22"/>
    <p:sldId id="292" r:id="rId23"/>
    <p:sldId id="293" r:id="rId24"/>
    <p:sldId id="294" r:id="rId25"/>
    <p:sldId id="308" r:id="rId26"/>
    <p:sldId id="329" r:id="rId27"/>
    <p:sldId id="297" r:id="rId28"/>
    <p:sldId id="299" r:id="rId29"/>
    <p:sldId id="300" r:id="rId30"/>
    <p:sldId id="301" r:id="rId31"/>
    <p:sldId id="302" r:id="rId32"/>
    <p:sldId id="303" r:id="rId33"/>
    <p:sldId id="304" r:id="rId34"/>
    <p:sldId id="305" r:id="rId35"/>
    <p:sldId id="306" r:id="rId36"/>
    <p:sldId id="307" r:id="rId37"/>
    <p:sldId id="264" r:id="rId38"/>
    <p:sldId id="263" r:id="rId3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D69F3596-F32A-6A11-B93C-60EEA29904A9}" name="Heather H. Young" initials="HHY" userId="S::ryounh@peba.sc.gov::9a85b619-8fd1-4dec-b439-2514df7fe89a" providerId="AD"/>
  <p188:author id="{2662FCED-3CB1-522E-15EA-062129AC35EB}" name="Jacalin C. Shealy" initials="JCS" userId="S::rsheaj@peba.sc.gov::f84f2503-b769-474a-82a5-577d5644449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88" autoAdjust="0"/>
    <p:restoredTop sz="95652" autoAdjust="0"/>
  </p:normalViewPr>
  <p:slideViewPr>
    <p:cSldViewPr snapToGrid="0">
      <p:cViewPr varScale="1">
        <p:scale>
          <a:sx n="74" d="100"/>
          <a:sy n="74" d="100"/>
        </p:scale>
        <p:origin x="1350" y="7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1/2/2024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1/2/2024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10453D-C499-4583-AD9F-CEE9AE0B4AC2}" type="slidenum">
              <a:rPr lang="en-US" altLang="en-US" smtClean="0"/>
              <a:pPr>
                <a:defRPr/>
              </a:pPr>
              <a:t>23</a:t>
            </a:fld>
            <a:endParaRPr lang="en-US" altLang="en-US"/>
          </a:p>
        </p:txBody>
      </p:sp>
    </p:spTree>
    <p:extLst>
      <p:ext uri="{BB962C8B-B14F-4D97-AF65-F5344CB8AC3E}">
        <p14:creationId xmlns:p14="http://schemas.microsoft.com/office/powerpoint/2010/main" val="3451084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13"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pic>
        <p:nvPicPr>
          <p:cNvPr id="3" name="Picture 2" descr="Icon&#10;&#10;Description automatically generated">
            <a:extLst>
              <a:ext uri="{FF2B5EF4-FFF2-40B4-BE49-F238E27FC236}">
                <a16:creationId xmlns:a16="http://schemas.microsoft.com/office/drawing/2014/main" id="{729330CF-EF14-E99D-570A-7425E378B89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198" y="2179838"/>
            <a:ext cx="548640" cy="548640"/>
          </a:xfrm>
          <a:prstGeom prst="rect">
            <a:avLst/>
          </a:prstGeom>
        </p:spPr>
      </p:pic>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vaccines/parents/index.html" TargetMode="External"/><Relationship Id="rId2" Type="http://schemas.openxmlformats.org/officeDocument/2006/relationships/hyperlink" Target="https://www.aap.org/en-us/Pages/Default.aspx" TargetMode="Externa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uspreventiveservicestaskforce.org/BrowseRec/Index/browse-recommendations"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uspreventiveservicestaskforce.org/BrowseRec/Index/browse-recommendations"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peba.sc.gov/telehealth"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peba.sc.gov/telehealth"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peba.sc.gov/telehealth"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statesc.southcarolinablues.com/"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peba.sc.gov/nyb"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peba.sc.gov/facts"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statesc.southcarolinablues.com/"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www.statesc.southcarolinablues.com/"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express-scripts.com/"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s://mybenefits.sc.gov/"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hyperlink" Target="http://www.peba.sc.gov/"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pebaperks.com/"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cdc.gov/vaccines/adults/index.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1.jpeg"/><Relationship Id="rId5" Type="http://schemas.openxmlformats.org/officeDocument/2006/relationships/hyperlink" Target="https://www.uspreventiveservicestaskforce.org/uspstf/recommendation-topics/uspstf-and-b-recommendations" TargetMode="Externa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normAutofit/>
          </a:bodyPr>
          <a:lstStyle/>
          <a:p>
            <a:r>
              <a:rPr lang="en-US" dirty="0"/>
              <a:t>Health and Well-being:</a:t>
            </a:r>
            <a:br>
              <a:rPr lang="en-US" dirty="0"/>
            </a:br>
            <a:r>
              <a:rPr lang="en-US" dirty="0"/>
              <a:t>Your Benefits Resources</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7397"/>
    </mc:Choice>
    <mc:Fallback xmlns="">
      <p:transition spd="slow" advTm="739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21FD0-5754-4B3D-AAD5-0C02571D074E}"/>
              </a:ext>
            </a:extLst>
          </p:cNvPr>
          <p:cNvSpPr>
            <a:spLocks noGrp="1"/>
          </p:cNvSpPr>
          <p:nvPr>
            <p:ph type="title"/>
          </p:nvPr>
        </p:nvSpPr>
        <p:spPr/>
        <p:txBody>
          <a:bodyPr/>
          <a:lstStyle/>
          <a:p>
            <a:r>
              <a:rPr lang="en-US" dirty="0"/>
              <a:t>Well child care benefits (exams and immunizations)</a:t>
            </a:r>
          </a:p>
        </p:txBody>
      </p:sp>
      <p:sp>
        <p:nvSpPr>
          <p:cNvPr id="3" name="Content Placeholder 2">
            <a:extLst>
              <a:ext uri="{FF2B5EF4-FFF2-40B4-BE49-F238E27FC236}">
                <a16:creationId xmlns:a16="http://schemas.microsoft.com/office/drawing/2014/main" id="{1725927A-D267-4C7A-8AFF-B19F7E103759}"/>
              </a:ext>
            </a:extLst>
          </p:cNvPr>
          <p:cNvSpPr>
            <a:spLocks noGrp="1"/>
          </p:cNvSpPr>
          <p:nvPr>
            <p:ph idx="1"/>
          </p:nvPr>
        </p:nvSpPr>
        <p:spPr/>
        <p:txBody>
          <a:bodyPr/>
          <a:lstStyle/>
          <a:p>
            <a:r>
              <a:rPr lang="en-US" dirty="0"/>
              <a:t>Available to covered dependents through age 18.</a:t>
            </a:r>
          </a:p>
          <a:p>
            <a:r>
              <a:rPr lang="en-US" dirty="0"/>
              <a:t>Plan pays 100% of the allowed amount for approved exams and immunizations at a network provider.</a:t>
            </a:r>
          </a:p>
          <a:p>
            <a:r>
              <a:rPr lang="en-US" dirty="0">
                <a:hlinkClick r:id="rId2"/>
              </a:rPr>
              <a:t>American Academy of Pediatrics</a:t>
            </a:r>
            <a:r>
              <a:rPr lang="en-US" dirty="0"/>
              <a:t> recommends services at certain ages.</a:t>
            </a:r>
          </a:p>
          <a:p>
            <a:r>
              <a:rPr lang="en-US" dirty="0">
                <a:hlinkClick r:id="rId3"/>
              </a:rPr>
              <a:t>U.S. Centers for Disease Control and Prevention</a:t>
            </a:r>
            <a:r>
              <a:rPr lang="en-US" dirty="0"/>
              <a:t> recommends immunizations.</a:t>
            </a:r>
          </a:p>
          <a:p>
            <a:endParaRPr lang="en-US" dirty="0"/>
          </a:p>
        </p:txBody>
      </p:sp>
      <p:sp>
        <p:nvSpPr>
          <p:cNvPr id="4" name="Slide Number Placeholder 3">
            <a:extLst>
              <a:ext uri="{FF2B5EF4-FFF2-40B4-BE49-F238E27FC236}">
                <a16:creationId xmlns:a16="http://schemas.microsoft.com/office/drawing/2014/main" id="{5ABF26F9-D361-4584-A2BB-6070BE21F3DD}"/>
              </a:ext>
            </a:extLst>
          </p:cNvPr>
          <p:cNvSpPr>
            <a:spLocks noGrp="1"/>
          </p:cNvSpPr>
          <p:nvPr>
            <p:ph type="sldNum" sz="quarter" idx="12"/>
          </p:nvPr>
        </p:nvSpPr>
        <p:spPr/>
        <p:txBody>
          <a:bodyPr/>
          <a:lstStyle/>
          <a:p>
            <a:fld id="{28024367-D536-4F59-B2ED-0E7825EDA9AF}" type="slidenum">
              <a:rPr lang="en-US" smtClean="0"/>
              <a:pPr/>
              <a:t>10</a:t>
            </a:fld>
            <a:endParaRPr lang="en-US" dirty="0"/>
          </a:p>
        </p:txBody>
      </p:sp>
      <p:pic>
        <p:nvPicPr>
          <p:cNvPr id="5" name="Picture 4">
            <a:extLst>
              <a:ext uri="{FF2B5EF4-FFF2-40B4-BE49-F238E27FC236}">
                <a16:creationId xmlns:a16="http://schemas.microsoft.com/office/drawing/2014/main" id="{5A0EAE46-7600-4E2F-AD7B-EEDE98ED927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1831386352"/>
      </p:ext>
    </p:extLst>
  </p:cSld>
  <p:clrMapOvr>
    <a:masterClrMapping/>
  </p:clrMapOvr>
  <mc:AlternateContent xmlns:mc="http://schemas.openxmlformats.org/markup-compatibility/2006" xmlns:p14="http://schemas.microsoft.com/office/powerpoint/2010/main">
    <mc:Choice Requires="p14">
      <p:transition spd="slow" p14:dur="2000" advTm="33956"/>
    </mc:Choice>
    <mc:Fallback xmlns="">
      <p:transition spd="slow" advTm="3395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34399-3EA8-486F-AA87-03639AB57468}"/>
              </a:ext>
            </a:extLst>
          </p:cNvPr>
          <p:cNvSpPr>
            <a:spLocks noGrp="1"/>
          </p:cNvSpPr>
          <p:nvPr>
            <p:ph type="title"/>
          </p:nvPr>
        </p:nvSpPr>
        <p:spPr/>
        <p:txBody>
          <a:bodyPr/>
          <a:lstStyle/>
          <a:p>
            <a:r>
              <a:rPr lang="en-US" dirty="0"/>
              <a:t>Colorectal cancer screening</a:t>
            </a:r>
          </a:p>
        </p:txBody>
      </p:sp>
      <p:sp>
        <p:nvSpPr>
          <p:cNvPr id="3" name="Content Placeholder 2">
            <a:extLst>
              <a:ext uri="{FF2B5EF4-FFF2-40B4-BE49-F238E27FC236}">
                <a16:creationId xmlns:a16="http://schemas.microsoft.com/office/drawing/2014/main" id="{90D3D7EB-6D75-4178-AE72-9D22630B5534}"/>
              </a:ext>
            </a:extLst>
          </p:cNvPr>
          <p:cNvSpPr>
            <a:spLocks noGrp="1"/>
          </p:cNvSpPr>
          <p:nvPr>
            <p:ph idx="1"/>
          </p:nvPr>
        </p:nvSpPr>
        <p:spPr/>
        <p:txBody>
          <a:bodyPr/>
          <a:lstStyle/>
          <a:p>
            <a:r>
              <a:rPr lang="en-US" dirty="0"/>
              <a:t>Available to State Health Plan primary members at qualified network providers.</a:t>
            </a:r>
          </a:p>
          <a:p>
            <a:r>
              <a:rPr lang="en-US" dirty="0"/>
              <a:t>Routine screening covered based on age range recommended by the </a:t>
            </a:r>
            <a:r>
              <a:rPr lang="en-US" dirty="0">
                <a:hlinkClick r:id="rId2"/>
              </a:rPr>
              <a:t>United States Preventive Services Task Force</a:t>
            </a:r>
            <a:r>
              <a:rPr lang="en-US" dirty="0"/>
              <a:t>.</a:t>
            </a:r>
          </a:p>
          <a:p>
            <a:pPr lvl="1"/>
            <a:r>
              <a:rPr lang="en-US" dirty="0"/>
              <a:t>Eligible members can also opt for some take-at-home tests.</a:t>
            </a:r>
          </a:p>
          <a:p>
            <a:r>
              <a:rPr lang="en-US" dirty="0"/>
              <a:t>Diagnostic screenings available at any age.</a:t>
            </a:r>
          </a:p>
          <a:p>
            <a:r>
              <a:rPr lang="en-US" dirty="0"/>
              <a:t>Benefit covers only pre-surgical consultation, generic prep kit, procedure and anesthesia.</a:t>
            </a:r>
          </a:p>
          <a:p>
            <a:r>
              <a:rPr lang="en-US" dirty="0"/>
              <a:t>Any associated lab work as a result of the screening will be processed according to normal Plan provisions.</a:t>
            </a:r>
          </a:p>
          <a:p>
            <a:endParaRPr lang="en-US" dirty="0"/>
          </a:p>
        </p:txBody>
      </p:sp>
      <p:sp>
        <p:nvSpPr>
          <p:cNvPr id="4" name="Slide Number Placeholder 3">
            <a:extLst>
              <a:ext uri="{FF2B5EF4-FFF2-40B4-BE49-F238E27FC236}">
                <a16:creationId xmlns:a16="http://schemas.microsoft.com/office/drawing/2014/main" id="{3F2C79BD-6855-48CD-A8A6-864C5D962111}"/>
              </a:ext>
            </a:extLst>
          </p:cNvPr>
          <p:cNvSpPr>
            <a:spLocks noGrp="1"/>
          </p:cNvSpPr>
          <p:nvPr>
            <p:ph type="sldNum" sz="quarter" idx="12"/>
          </p:nvPr>
        </p:nvSpPr>
        <p:spPr/>
        <p:txBody>
          <a:bodyPr/>
          <a:lstStyle/>
          <a:p>
            <a:fld id="{28024367-D536-4F59-B2ED-0E7825EDA9AF}" type="slidenum">
              <a:rPr lang="en-US" smtClean="0"/>
              <a:pPr/>
              <a:t>11</a:t>
            </a:fld>
            <a:endParaRPr lang="en-US" dirty="0"/>
          </a:p>
        </p:txBody>
      </p:sp>
      <p:pic>
        <p:nvPicPr>
          <p:cNvPr id="5" name="Picture 4">
            <a:extLst>
              <a:ext uri="{FF2B5EF4-FFF2-40B4-BE49-F238E27FC236}">
                <a16:creationId xmlns:a16="http://schemas.microsoft.com/office/drawing/2014/main" id="{8EF952DB-C772-4135-A403-3977EC712D2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2142462904"/>
      </p:ext>
    </p:extLst>
  </p:cSld>
  <p:clrMapOvr>
    <a:masterClrMapping/>
  </p:clrMapOvr>
  <mc:AlternateContent xmlns:mc="http://schemas.openxmlformats.org/markup-compatibility/2006" xmlns:p14="http://schemas.microsoft.com/office/powerpoint/2010/main">
    <mc:Choice Requires="p14">
      <p:transition spd="slow" p14:dur="2000" advTm="28838"/>
    </mc:Choice>
    <mc:Fallback xmlns="">
      <p:transition spd="slow" advTm="2883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Cervical cancer screening</a:t>
            </a:r>
            <a:endParaRPr lang="en-US" dirty="0"/>
          </a:p>
        </p:txBody>
      </p:sp>
      <p:sp>
        <p:nvSpPr>
          <p:cNvPr id="3" name="Content Placeholder 2"/>
          <p:cNvSpPr>
            <a:spLocks noGrp="1"/>
          </p:cNvSpPr>
          <p:nvPr>
            <p:ph idx="1"/>
          </p:nvPr>
        </p:nvSpPr>
        <p:spPr/>
        <p:txBody>
          <a:bodyPr/>
          <a:lstStyle/>
          <a:p>
            <a:r>
              <a:rPr lang="en-US" dirty="0"/>
              <a:t>Available to State Health Plan primary women ages 18-65.</a:t>
            </a:r>
          </a:p>
          <a:p>
            <a:r>
              <a:rPr lang="en-US" dirty="0"/>
              <a:t>Covers a Pap test each calendar year.</a:t>
            </a:r>
          </a:p>
          <a:p>
            <a:r>
              <a:rPr lang="en-US" dirty="0"/>
              <a:t>Based on recommendations of the </a:t>
            </a:r>
            <a:r>
              <a:rPr lang="en-US" dirty="0">
                <a:hlinkClick r:id="rId2"/>
              </a:rPr>
              <a:t>United States Preventive Services Task Force</a:t>
            </a:r>
            <a:r>
              <a:rPr lang="en-US" dirty="0"/>
              <a:t>, the Plan covers the routine HPV test once every five years for women ages 30-65, or as otherwise recommended by the USPSTF.</a:t>
            </a:r>
          </a:p>
        </p:txBody>
      </p:sp>
      <p:sp>
        <p:nvSpPr>
          <p:cNvPr id="4" name="Slide Number Placeholder 3"/>
          <p:cNvSpPr>
            <a:spLocks noGrp="1"/>
          </p:cNvSpPr>
          <p:nvPr>
            <p:ph type="sldNum" sz="quarter" idx="12"/>
          </p:nvPr>
        </p:nvSpPr>
        <p:spPr/>
        <p:txBody>
          <a:bodyPr/>
          <a:lstStyle/>
          <a:p>
            <a:fld id="{28024367-D536-4F59-B2ED-0E7825EDA9AF}" type="slidenum">
              <a:rPr lang="en-US" smtClean="0"/>
              <a:pPr/>
              <a:t>12</a:t>
            </a:fld>
            <a:endParaRPr lang="en-US" dirty="0"/>
          </a:p>
        </p:txBody>
      </p:sp>
      <p:pic>
        <p:nvPicPr>
          <p:cNvPr id="5" name="Picture 4">
            <a:extLst>
              <a:ext uri="{FF2B5EF4-FFF2-40B4-BE49-F238E27FC236}">
                <a16:creationId xmlns:a16="http://schemas.microsoft.com/office/drawing/2014/main" id="{78E52EE2-1D87-4D88-AB4A-C64D58DAFC0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3555938545"/>
      </p:ext>
    </p:extLst>
  </p:cSld>
  <p:clrMapOvr>
    <a:masterClrMapping/>
  </p:clrMapOvr>
  <mc:AlternateContent xmlns:mc="http://schemas.openxmlformats.org/markup-compatibility/2006" xmlns:p14="http://schemas.microsoft.com/office/powerpoint/2010/main">
    <mc:Choice Requires="p14">
      <p:transition spd="slow" p14:dur="2000" advTm="29231"/>
    </mc:Choice>
    <mc:Fallback xmlns="">
      <p:transition spd="slow" advTm="2923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BAF15-C281-4C57-BDB4-F12859303A06}"/>
              </a:ext>
            </a:extLst>
          </p:cNvPr>
          <p:cNvSpPr>
            <a:spLocks noGrp="1"/>
          </p:cNvSpPr>
          <p:nvPr>
            <p:ph type="title"/>
          </p:nvPr>
        </p:nvSpPr>
        <p:spPr/>
        <p:txBody>
          <a:bodyPr/>
          <a:lstStyle/>
          <a:p>
            <a:r>
              <a:rPr lang="en-US" dirty="0"/>
              <a:t>No-Pay Copay</a:t>
            </a:r>
          </a:p>
        </p:txBody>
      </p:sp>
      <p:sp>
        <p:nvSpPr>
          <p:cNvPr id="3" name="Content Placeholder 2">
            <a:extLst>
              <a:ext uri="{FF2B5EF4-FFF2-40B4-BE49-F238E27FC236}">
                <a16:creationId xmlns:a16="http://schemas.microsoft.com/office/drawing/2014/main" id="{FE3CCBEB-D254-49E8-A0FA-2916AE88FCFD}"/>
              </a:ext>
            </a:extLst>
          </p:cNvPr>
          <p:cNvSpPr>
            <a:spLocks noGrp="1"/>
          </p:cNvSpPr>
          <p:nvPr>
            <p:ph idx="1"/>
          </p:nvPr>
        </p:nvSpPr>
        <p:spPr/>
        <p:txBody>
          <a:bodyPr/>
          <a:lstStyle/>
          <a:p>
            <a:r>
              <a:rPr lang="en-US" dirty="0"/>
              <a:t>Available to State Health Plan primary subscribers and covered spouses. </a:t>
            </a:r>
          </a:p>
          <a:p>
            <a:r>
              <a:rPr lang="en-US" dirty="0"/>
              <a:t>Qualify for the program on an annual basis through Strive by completing certain activities each year.</a:t>
            </a:r>
          </a:p>
          <a:p>
            <a:r>
              <a:rPr lang="en-US" dirty="0"/>
              <a:t>Receive certain generic medications for the following conditions:</a:t>
            </a:r>
          </a:p>
          <a:p>
            <a:pPr lvl="1"/>
            <a:r>
              <a:rPr lang="en-US" dirty="0"/>
              <a:t>High blood pressure and high cholesterol;</a:t>
            </a:r>
          </a:p>
          <a:p>
            <a:pPr lvl="1"/>
            <a:r>
              <a:rPr lang="en-US" dirty="0"/>
              <a:t>Cardiovascular disease, congestive heart failure and coronary artery disease; and</a:t>
            </a:r>
          </a:p>
          <a:p>
            <a:pPr lvl="1"/>
            <a:r>
              <a:rPr lang="en-US" dirty="0"/>
              <a:t>Diabetes.</a:t>
            </a:r>
          </a:p>
        </p:txBody>
      </p:sp>
      <p:sp>
        <p:nvSpPr>
          <p:cNvPr id="4" name="Slide Number Placeholder 3">
            <a:extLst>
              <a:ext uri="{FF2B5EF4-FFF2-40B4-BE49-F238E27FC236}">
                <a16:creationId xmlns:a16="http://schemas.microsoft.com/office/drawing/2014/main" id="{721A293E-6254-4405-BEA0-1F84E2CCA3F8}"/>
              </a:ext>
            </a:extLst>
          </p:cNvPr>
          <p:cNvSpPr>
            <a:spLocks noGrp="1"/>
          </p:cNvSpPr>
          <p:nvPr>
            <p:ph type="sldNum" sz="quarter" idx="12"/>
          </p:nvPr>
        </p:nvSpPr>
        <p:spPr/>
        <p:txBody>
          <a:bodyPr/>
          <a:lstStyle/>
          <a:p>
            <a:fld id="{28024367-D536-4F59-B2ED-0E7825EDA9AF}" type="slidenum">
              <a:rPr lang="en-US" smtClean="0"/>
              <a:pPr/>
              <a:t>13</a:t>
            </a:fld>
            <a:endParaRPr lang="en-US" dirty="0"/>
          </a:p>
        </p:txBody>
      </p:sp>
      <p:pic>
        <p:nvPicPr>
          <p:cNvPr id="5" name="Picture 4">
            <a:extLst>
              <a:ext uri="{FF2B5EF4-FFF2-40B4-BE49-F238E27FC236}">
                <a16:creationId xmlns:a16="http://schemas.microsoft.com/office/drawing/2014/main" id="{2F857E81-7D8B-42E0-BCB6-776F39FA63E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615708400"/>
      </p:ext>
    </p:extLst>
  </p:cSld>
  <p:clrMapOvr>
    <a:masterClrMapping/>
  </p:clrMapOvr>
  <mc:AlternateContent xmlns:mc="http://schemas.openxmlformats.org/markup-compatibility/2006" xmlns:p14="http://schemas.microsoft.com/office/powerpoint/2010/main">
    <mc:Choice Requires="p14">
      <p:transition spd="slow" p14:dur="2000" advTm="30469"/>
    </mc:Choice>
    <mc:Fallback xmlns="">
      <p:transition spd="slow" advTm="3046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60216-88C2-49F9-AD5F-BCE0C19A08CD}"/>
              </a:ext>
            </a:extLst>
          </p:cNvPr>
          <p:cNvSpPr>
            <a:spLocks noGrp="1"/>
          </p:cNvSpPr>
          <p:nvPr>
            <p:ph type="title"/>
          </p:nvPr>
        </p:nvSpPr>
        <p:spPr/>
        <p:txBody>
          <a:bodyPr/>
          <a:lstStyle/>
          <a:p>
            <a:r>
              <a:rPr lang="en-US" dirty="0"/>
              <a:t>Mammography</a:t>
            </a:r>
          </a:p>
        </p:txBody>
      </p:sp>
      <p:sp>
        <p:nvSpPr>
          <p:cNvPr id="3" name="Content Placeholder 2">
            <a:extLst>
              <a:ext uri="{FF2B5EF4-FFF2-40B4-BE49-F238E27FC236}">
                <a16:creationId xmlns:a16="http://schemas.microsoft.com/office/drawing/2014/main" id="{080B4D0D-014E-4055-B43E-40D5BA9DE68D}"/>
              </a:ext>
            </a:extLst>
          </p:cNvPr>
          <p:cNvSpPr>
            <a:spLocks noGrp="1"/>
          </p:cNvSpPr>
          <p:nvPr>
            <p:ph idx="1"/>
          </p:nvPr>
        </p:nvSpPr>
        <p:spPr/>
        <p:txBody>
          <a:bodyPr/>
          <a:lstStyle/>
          <a:p>
            <a:r>
              <a:rPr lang="en-US" dirty="0"/>
              <a:t>Available to State Health Plan primary women.</a:t>
            </a:r>
          </a:p>
          <a:p>
            <a:r>
              <a:rPr lang="en-US" dirty="0"/>
              <a:t>One baseline routine mammogram (four views) for women ages 35-39.</a:t>
            </a:r>
          </a:p>
          <a:p>
            <a:r>
              <a:rPr lang="en-US" dirty="0"/>
              <a:t>One routine mammogram (four views) each calendar year for women ages 40 and older.</a:t>
            </a:r>
          </a:p>
          <a:p>
            <a:r>
              <a:rPr lang="en-US" dirty="0"/>
              <a:t>Diagnostic mammograms are processed according to regular Plan coverage rules.</a:t>
            </a:r>
          </a:p>
          <a:p>
            <a:endParaRPr lang="en-US" dirty="0"/>
          </a:p>
        </p:txBody>
      </p:sp>
      <p:sp>
        <p:nvSpPr>
          <p:cNvPr id="4" name="Slide Number Placeholder 3">
            <a:extLst>
              <a:ext uri="{FF2B5EF4-FFF2-40B4-BE49-F238E27FC236}">
                <a16:creationId xmlns:a16="http://schemas.microsoft.com/office/drawing/2014/main" id="{23ACF587-68B0-4E79-BE6B-365678E3BAC1}"/>
              </a:ext>
            </a:extLst>
          </p:cNvPr>
          <p:cNvSpPr>
            <a:spLocks noGrp="1"/>
          </p:cNvSpPr>
          <p:nvPr>
            <p:ph type="sldNum" sz="quarter" idx="12"/>
          </p:nvPr>
        </p:nvSpPr>
        <p:spPr/>
        <p:txBody>
          <a:bodyPr/>
          <a:lstStyle/>
          <a:p>
            <a:fld id="{28024367-D536-4F59-B2ED-0E7825EDA9AF}" type="slidenum">
              <a:rPr lang="en-US" smtClean="0"/>
              <a:pPr/>
              <a:t>14</a:t>
            </a:fld>
            <a:endParaRPr lang="en-US" dirty="0"/>
          </a:p>
        </p:txBody>
      </p:sp>
      <p:pic>
        <p:nvPicPr>
          <p:cNvPr id="5" name="Picture 4">
            <a:extLst>
              <a:ext uri="{FF2B5EF4-FFF2-40B4-BE49-F238E27FC236}">
                <a16:creationId xmlns:a16="http://schemas.microsoft.com/office/drawing/2014/main" id="{894C0A62-152C-46B5-864B-68CBB1A8798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3666382100"/>
      </p:ext>
    </p:extLst>
  </p:cSld>
  <p:clrMapOvr>
    <a:masterClrMapping/>
  </p:clrMapOvr>
  <mc:AlternateContent xmlns:mc="http://schemas.openxmlformats.org/markup-compatibility/2006" xmlns:p14="http://schemas.microsoft.com/office/powerpoint/2010/main">
    <mc:Choice Requires="p14">
      <p:transition spd="slow" p14:dur="2000" advTm="25280"/>
    </mc:Choice>
    <mc:Fallback xmlns="">
      <p:transition spd="slow" advTm="2528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A4DD-F32C-4B0F-B1D7-37413339E4C8}"/>
              </a:ext>
            </a:extLst>
          </p:cNvPr>
          <p:cNvSpPr>
            <a:spLocks noGrp="1"/>
          </p:cNvSpPr>
          <p:nvPr>
            <p:ph type="title"/>
          </p:nvPr>
        </p:nvSpPr>
        <p:spPr/>
        <p:txBody>
          <a:bodyPr/>
          <a:lstStyle/>
          <a:p>
            <a:r>
              <a:rPr lang="en-US" dirty="0"/>
              <a:t>Behavioral health management</a:t>
            </a:r>
          </a:p>
        </p:txBody>
      </p:sp>
      <p:sp>
        <p:nvSpPr>
          <p:cNvPr id="3" name="Content Placeholder 2">
            <a:extLst>
              <a:ext uri="{FF2B5EF4-FFF2-40B4-BE49-F238E27FC236}">
                <a16:creationId xmlns:a16="http://schemas.microsoft.com/office/drawing/2014/main" id="{3E0B477F-2D41-4569-8155-CD1681D41342}"/>
              </a:ext>
            </a:extLst>
          </p:cNvPr>
          <p:cNvSpPr>
            <a:spLocks noGrp="1"/>
          </p:cNvSpPr>
          <p:nvPr>
            <p:ph idx="1"/>
          </p:nvPr>
        </p:nvSpPr>
        <p:spPr/>
        <p:txBody>
          <a:bodyPr/>
          <a:lstStyle/>
          <a:p>
            <a:r>
              <a:rPr lang="en-US" dirty="0"/>
              <a:t>Meru Health:</a:t>
            </a:r>
          </a:p>
          <a:p>
            <a:pPr lvl="1"/>
            <a:r>
              <a:rPr lang="en-US" dirty="0"/>
              <a:t>Available to State Health Plan primary members.</a:t>
            </a:r>
          </a:p>
          <a:p>
            <a:pPr lvl="1"/>
            <a:r>
              <a:rPr lang="en-US" dirty="0"/>
              <a:t>12-week treatment program to reduce anxiety, stress, depression and burnout.</a:t>
            </a:r>
          </a:p>
          <a:p>
            <a:pPr lvl="1"/>
            <a:r>
              <a:rPr lang="en-US" dirty="0"/>
              <a:t>Combines therapist and psychiatrist support, a biofeedback training device, anonymous peer support, meditation practices and habit-changing activities.</a:t>
            </a:r>
          </a:p>
          <a:p>
            <a:r>
              <a:rPr lang="en-US" dirty="0"/>
              <a:t>Health coaching:</a:t>
            </a:r>
          </a:p>
          <a:p>
            <a:pPr lvl="1"/>
            <a:r>
              <a:rPr lang="en-US" dirty="0"/>
              <a:t>Available to State Health Plan primary members through BlueCross.</a:t>
            </a:r>
          </a:p>
        </p:txBody>
      </p:sp>
      <p:sp>
        <p:nvSpPr>
          <p:cNvPr id="4" name="Slide Number Placeholder 3">
            <a:extLst>
              <a:ext uri="{FF2B5EF4-FFF2-40B4-BE49-F238E27FC236}">
                <a16:creationId xmlns:a16="http://schemas.microsoft.com/office/drawing/2014/main" id="{64A23C4F-4144-4CE5-B321-E978C82A7293}"/>
              </a:ext>
            </a:extLst>
          </p:cNvPr>
          <p:cNvSpPr>
            <a:spLocks noGrp="1"/>
          </p:cNvSpPr>
          <p:nvPr>
            <p:ph type="sldNum" sz="quarter" idx="12"/>
          </p:nvPr>
        </p:nvSpPr>
        <p:spPr/>
        <p:txBody>
          <a:bodyPr/>
          <a:lstStyle/>
          <a:p>
            <a:fld id="{28024367-D536-4F59-B2ED-0E7825EDA9AF}" type="slidenum">
              <a:rPr lang="en-US" smtClean="0"/>
              <a:pPr/>
              <a:t>15</a:t>
            </a:fld>
            <a:endParaRPr lang="en-US" dirty="0"/>
          </a:p>
        </p:txBody>
      </p:sp>
      <p:pic>
        <p:nvPicPr>
          <p:cNvPr id="5" name="Picture 4">
            <a:extLst>
              <a:ext uri="{FF2B5EF4-FFF2-40B4-BE49-F238E27FC236}">
                <a16:creationId xmlns:a16="http://schemas.microsoft.com/office/drawing/2014/main" id="{0E716361-876D-4158-B007-ED231F4EDC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1083939256"/>
      </p:ext>
    </p:extLst>
  </p:cSld>
  <p:clrMapOvr>
    <a:masterClrMapping/>
  </p:clrMapOvr>
  <mc:AlternateContent xmlns:mc="http://schemas.openxmlformats.org/markup-compatibility/2006" xmlns:p14="http://schemas.microsoft.com/office/powerpoint/2010/main">
    <mc:Choice Requires="p14">
      <p:transition spd="slow" p14:dur="2000" advTm="17560"/>
    </mc:Choice>
    <mc:Fallback xmlns="">
      <p:transition spd="slow" advTm="1756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A4DD-F32C-4B0F-B1D7-37413339E4C8}"/>
              </a:ext>
            </a:extLst>
          </p:cNvPr>
          <p:cNvSpPr>
            <a:spLocks noGrp="1"/>
          </p:cNvSpPr>
          <p:nvPr>
            <p:ph type="title"/>
          </p:nvPr>
        </p:nvSpPr>
        <p:spPr/>
        <p:txBody>
          <a:bodyPr/>
          <a:lstStyle/>
          <a:p>
            <a:r>
              <a:rPr lang="en-US" dirty="0"/>
              <a:t>Weight management</a:t>
            </a:r>
          </a:p>
        </p:txBody>
      </p:sp>
      <p:sp>
        <p:nvSpPr>
          <p:cNvPr id="3" name="Content Placeholder 2">
            <a:extLst>
              <a:ext uri="{FF2B5EF4-FFF2-40B4-BE49-F238E27FC236}">
                <a16:creationId xmlns:a16="http://schemas.microsoft.com/office/drawing/2014/main" id="{3E0B477F-2D41-4569-8155-CD1681D41342}"/>
              </a:ext>
            </a:extLst>
          </p:cNvPr>
          <p:cNvSpPr>
            <a:spLocks noGrp="1"/>
          </p:cNvSpPr>
          <p:nvPr>
            <p:ph idx="1"/>
          </p:nvPr>
        </p:nvSpPr>
        <p:spPr/>
        <p:txBody>
          <a:bodyPr/>
          <a:lstStyle/>
          <a:p>
            <a:r>
              <a:rPr lang="en-US" dirty="0"/>
              <a:t>Wondr Health:</a:t>
            </a:r>
          </a:p>
          <a:p>
            <a:pPr lvl="1"/>
            <a:r>
              <a:rPr lang="en-US" dirty="0"/>
              <a:t>Available to State Health Plan members, including spouses and dependent children ages 18 and older, and Medicare-primary members.</a:t>
            </a:r>
          </a:p>
          <a:p>
            <a:pPr lvl="1"/>
            <a:r>
              <a:rPr lang="en-US" dirty="0"/>
              <a:t>Clinical behavioral weight management program focusing on weight loss and diabetes prevention. </a:t>
            </a:r>
          </a:p>
          <a:p>
            <a:pPr lvl="1"/>
            <a:r>
              <a:rPr lang="en-US" dirty="0"/>
              <a:t>10-week, online program that uses weekly video lessons and interactive tools to teach the behavioral skills necessary to lose weight and keep it off long-term. </a:t>
            </a:r>
          </a:p>
          <a:p>
            <a:r>
              <a:rPr lang="en-US" dirty="0"/>
              <a:t>Health coaching:</a:t>
            </a:r>
          </a:p>
          <a:p>
            <a:pPr lvl="1"/>
            <a:r>
              <a:rPr lang="en-US" dirty="0"/>
              <a:t>Available to State Health Plan primary members through BlueCross.</a:t>
            </a:r>
          </a:p>
        </p:txBody>
      </p:sp>
      <p:sp>
        <p:nvSpPr>
          <p:cNvPr id="4" name="Slide Number Placeholder 3">
            <a:extLst>
              <a:ext uri="{FF2B5EF4-FFF2-40B4-BE49-F238E27FC236}">
                <a16:creationId xmlns:a16="http://schemas.microsoft.com/office/drawing/2014/main" id="{64A23C4F-4144-4CE5-B321-E978C82A7293}"/>
              </a:ext>
            </a:extLst>
          </p:cNvPr>
          <p:cNvSpPr>
            <a:spLocks noGrp="1"/>
          </p:cNvSpPr>
          <p:nvPr>
            <p:ph type="sldNum" sz="quarter" idx="12"/>
          </p:nvPr>
        </p:nvSpPr>
        <p:spPr/>
        <p:txBody>
          <a:bodyPr/>
          <a:lstStyle/>
          <a:p>
            <a:fld id="{28024367-D536-4F59-B2ED-0E7825EDA9AF}" type="slidenum">
              <a:rPr lang="en-US" smtClean="0"/>
              <a:pPr/>
              <a:t>16</a:t>
            </a:fld>
            <a:endParaRPr lang="en-US" dirty="0"/>
          </a:p>
        </p:txBody>
      </p:sp>
      <p:pic>
        <p:nvPicPr>
          <p:cNvPr id="5" name="Picture 4">
            <a:extLst>
              <a:ext uri="{FF2B5EF4-FFF2-40B4-BE49-F238E27FC236}">
                <a16:creationId xmlns:a16="http://schemas.microsoft.com/office/drawing/2014/main" id="{0E716361-876D-4158-B007-ED231F4EDC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3534083146"/>
      </p:ext>
    </p:extLst>
  </p:cSld>
  <p:clrMapOvr>
    <a:masterClrMapping/>
  </p:clrMapOvr>
  <mc:AlternateContent xmlns:mc="http://schemas.openxmlformats.org/markup-compatibility/2006" xmlns:p14="http://schemas.microsoft.com/office/powerpoint/2010/main">
    <mc:Choice Requires="p14">
      <p:transition spd="slow" p14:dur="2000" advTm="17560"/>
    </mc:Choice>
    <mc:Fallback xmlns="">
      <p:transition spd="slow" advTm="1756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A4DD-F32C-4B0F-B1D7-37413339E4C8}"/>
              </a:ext>
            </a:extLst>
          </p:cNvPr>
          <p:cNvSpPr>
            <a:spLocks noGrp="1"/>
          </p:cNvSpPr>
          <p:nvPr>
            <p:ph type="title"/>
          </p:nvPr>
        </p:nvSpPr>
        <p:spPr/>
        <p:txBody>
          <a:bodyPr/>
          <a:lstStyle/>
          <a:p>
            <a:r>
              <a:rPr lang="en-US" dirty="0"/>
              <a:t>Heart health</a:t>
            </a:r>
          </a:p>
        </p:txBody>
      </p:sp>
      <p:sp>
        <p:nvSpPr>
          <p:cNvPr id="3" name="Content Placeholder 2">
            <a:extLst>
              <a:ext uri="{FF2B5EF4-FFF2-40B4-BE49-F238E27FC236}">
                <a16:creationId xmlns:a16="http://schemas.microsoft.com/office/drawing/2014/main" id="{3E0B477F-2D41-4569-8155-CD1681D41342}"/>
              </a:ext>
            </a:extLst>
          </p:cNvPr>
          <p:cNvSpPr>
            <a:spLocks noGrp="1"/>
          </p:cNvSpPr>
          <p:nvPr>
            <p:ph idx="1"/>
          </p:nvPr>
        </p:nvSpPr>
        <p:spPr/>
        <p:txBody>
          <a:bodyPr/>
          <a:lstStyle/>
          <a:p>
            <a:r>
              <a:rPr lang="en-US" dirty="0"/>
              <a:t>Hello Heart:</a:t>
            </a:r>
          </a:p>
          <a:p>
            <a:pPr lvl="1"/>
            <a:r>
              <a:rPr lang="en-US" dirty="0"/>
              <a:t>Available to eligible State Health Plan primary members.</a:t>
            </a:r>
          </a:p>
          <a:p>
            <a:pPr lvl="1"/>
            <a:r>
              <a:rPr lang="en-US" dirty="0"/>
              <a:t>Easy-to-use program that helps you track, understand and manage your heart health from the privacy of your own phone. </a:t>
            </a:r>
          </a:p>
          <a:p>
            <a:r>
              <a:rPr lang="en-US" dirty="0"/>
              <a:t>Health coaching:</a:t>
            </a:r>
          </a:p>
          <a:p>
            <a:pPr lvl="1"/>
            <a:r>
              <a:rPr lang="en-US" dirty="0"/>
              <a:t>Available to State Health Plan primary members through BlueCross.</a:t>
            </a:r>
          </a:p>
        </p:txBody>
      </p:sp>
      <p:sp>
        <p:nvSpPr>
          <p:cNvPr id="4" name="Slide Number Placeholder 3">
            <a:extLst>
              <a:ext uri="{FF2B5EF4-FFF2-40B4-BE49-F238E27FC236}">
                <a16:creationId xmlns:a16="http://schemas.microsoft.com/office/drawing/2014/main" id="{64A23C4F-4144-4CE5-B321-E978C82A7293}"/>
              </a:ext>
            </a:extLst>
          </p:cNvPr>
          <p:cNvSpPr>
            <a:spLocks noGrp="1"/>
          </p:cNvSpPr>
          <p:nvPr>
            <p:ph type="sldNum" sz="quarter" idx="12"/>
          </p:nvPr>
        </p:nvSpPr>
        <p:spPr/>
        <p:txBody>
          <a:bodyPr/>
          <a:lstStyle/>
          <a:p>
            <a:fld id="{28024367-D536-4F59-B2ED-0E7825EDA9AF}" type="slidenum">
              <a:rPr lang="en-US" smtClean="0"/>
              <a:pPr/>
              <a:t>17</a:t>
            </a:fld>
            <a:endParaRPr lang="en-US" dirty="0"/>
          </a:p>
        </p:txBody>
      </p:sp>
      <p:pic>
        <p:nvPicPr>
          <p:cNvPr id="5" name="Picture 4">
            <a:extLst>
              <a:ext uri="{FF2B5EF4-FFF2-40B4-BE49-F238E27FC236}">
                <a16:creationId xmlns:a16="http://schemas.microsoft.com/office/drawing/2014/main" id="{0E716361-876D-4158-B007-ED231F4EDC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3236350659"/>
      </p:ext>
    </p:extLst>
  </p:cSld>
  <p:clrMapOvr>
    <a:masterClrMapping/>
  </p:clrMapOvr>
  <mc:AlternateContent xmlns:mc="http://schemas.openxmlformats.org/markup-compatibility/2006" xmlns:p14="http://schemas.microsoft.com/office/powerpoint/2010/main">
    <mc:Choice Requires="p14">
      <p:transition spd="slow" p14:dur="2000" advTm="17560"/>
    </mc:Choice>
    <mc:Fallback xmlns="">
      <p:transition spd="slow" advTm="1756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A4DD-F32C-4B0F-B1D7-37413339E4C8}"/>
              </a:ext>
            </a:extLst>
          </p:cNvPr>
          <p:cNvSpPr>
            <a:spLocks noGrp="1"/>
          </p:cNvSpPr>
          <p:nvPr>
            <p:ph type="title"/>
          </p:nvPr>
        </p:nvSpPr>
        <p:spPr/>
        <p:txBody>
          <a:bodyPr/>
          <a:lstStyle/>
          <a:p>
            <a:r>
              <a:rPr lang="en-US" dirty="0"/>
              <a:t>Diabetes management</a:t>
            </a:r>
          </a:p>
        </p:txBody>
      </p:sp>
      <p:sp>
        <p:nvSpPr>
          <p:cNvPr id="3" name="Content Placeholder 2">
            <a:extLst>
              <a:ext uri="{FF2B5EF4-FFF2-40B4-BE49-F238E27FC236}">
                <a16:creationId xmlns:a16="http://schemas.microsoft.com/office/drawing/2014/main" id="{3E0B477F-2D41-4569-8155-CD1681D41342}"/>
              </a:ext>
            </a:extLst>
          </p:cNvPr>
          <p:cNvSpPr>
            <a:spLocks noGrp="1"/>
          </p:cNvSpPr>
          <p:nvPr>
            <p:ph idx="1"/>
          </p:nvPr>
        </p:nvSpPr>
        <p:spPr/>
        <p:txBody>
          <a:bodyPr>
            <a:normAutofit/>
          </a:bodyPr>
          <a:lstStyle/>
          <a:p>
            <a:r>
              <a:rPr lang="en-US" dirty="0"/>
              <a:t>Virta:</a:t>
            </a:r>
          </a:p>
          <a:p>
            <a:pPr lvl="1"/>
            <a:r>
              <a:rPr lang="en-US" dirty="0"/>
              <a:t>Available to eligible State Health Plan primary members. </a:t>
            </a:r>
          </a:p>
          <a:p>
            <a:pPr lvl="1"/>
            <a:r>
              <a:rPr lang="en-US" dirty="0"/>
              <a:t>Can help you reverse Type 2 diabetes while naturally lowering and controlling your average blood sugar (HbA1c).</a:t>
            </a:r>
          </a:p>
          <a:p>
            <a:r>
              <a:rPr lang="en-US" dirty="0"/>
              <a:t>Diabetes education:</a:t>
            </a:r>
          </a:p>
          <a:p>
            <a:pPr lvl="1"/>
            <a:r>
              <a:rPr lang="en-US" dirty="0"/>
              <a:t>Available to State Health Plan primary members.</a:t>
            </a:r>
          </a:p>
          <a:p>
            <a:pPr lvl="1"/>
            <a:r>
              <a:rPr lang="en-US" dirty="0"/>
              <a:t>Trains diabetics to manage their condition to avoid disease-related complications.</a:t>
            </a:r>
          </a:p>
          <a:p>
            <a:r>
              <a:rPr lang="en-US" dirty="0"/>
              <a:t>Health coaching:</a:t>
            </a:r>
          </a:p>
          <a:p>
            <a:pPr lvl="1"/>
            <a:r>
              <a:rPr lang="en-US" dirty="0"/>
              <a:t>Available to State Health Plan primary members through BlueCross.</a:t>
            </a:r>
          </a:p>
        </p:txBody>
      </p:sp>
      <p:sp>
        <p:nvSpPr>
          <p:cNvPr id="4" name="Slide Number Placeholder 3">
            <a:extLst>
              <a:ext uri="{FF2B5EF4-FFF2-40B4-BE49-F238E27FC236}">
                <a16:creationId xmlns:a16="http://schemas.microsoft.com/office/drawing/2014/main" id="{64A23C4F-4144-4CE5-B321-E978C82A7293}"/>
              </a:ext>
            </a:extLst>
          </p:cNvPr>
          <p:cNvSpPr>
            <a:spLocks noGrp="1"/>
          </p:cNvSpPr>
          <p:nvPr>
            <p:ph type="sldNum" sz="quarter" idx="12"/>
          </p:nvPr>
        </p:nvSpPr>
        <p:spPr/>
        <p:txBody>
          <a:bodyPr/>
          <a:lstStyle/>
          <a:p>
            <a:fld id="{28024367-D536-4F59-B2ED-0E7825EDA9AF}" type="slidenum">
              <a:rPr lang="en-US" smtClean="0"/>
              <a:pPr/>
              <a:t>18</a:t>
            </a:fld>
            <a:endParaRPr lang="en-US" dirty="0"/>
          </a:p>
        </p:txBody>
      </p:sp>
      <p:pic>
        <p:nvPicPr>
          <p:cNvPr id="5" name="Picture 4">
            <a:extLst>
              <a:ext uri="{FF2B5EF4-FFF2-40B4-BE49-F238E27FC236}">
                <a16:creationId xmlns:a16="http://schemas.microsoft.com/office/drawing/2014/main" id="{0E716361-876D-4158-B007-ED231F4EDC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4209782456"/>
      </p:ext>
    </p:extLst>
  </p:cSld>
  <p:clrMapOvr>
    <a:masterClrMapping/>
  </p:clrMapOvr>
  <mc:AlternateContent xmlns:mc="http://schemas.openxmlformats.org/markup-compatibility/2006" xmlns:p14="http://schemas.microsoft.com/office/powerpoint/2010/main">
    <mc:Choice Requires="p14">
      <p:transition spd="slow" p14:dur="2000" advTm="17560"/>
    </mc:Choice>
    <mc:Fallback xmlns="">
      <p:transition spd="slow" advTm="1756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A5E8-BEA2-44CA-AEFB-EC310B67FF7F}"/>
              </a:ext>
            </a:extLst>
          </p:cNvPr>
          <p:cNvSpPr>
            <a:spLocks noGrp="1"/>
          </p:cNvSpPr>
          <p:nvPr>
            <p:ph type="title"/>
          </p:nvPr>
        </p:nvSpPr>
        <p:spPr/>
        <p:txBody>
          <a:bodyPr/>
          <a:lstStyle/>
          <a:p>
            <a:r>
              <a:rPr lang="en-US" dirty="0"/>
              <a:t>Nicotine cessation</a:t>
            </a:r>
          </a:p>
        </p:txBody>
      </p:sp>
      <p:sp>
        <p:nvSpPr>
          <p:cNvPr id="3" name="Content Placeholder 2">
            <a:extLst>
              <a:ext uri="{FF2B5EF4-FFF2-40B4-BE49-F238E27FC236}">
                <a16:creationId xmlns:a16="http://schemas.microsoft.com/office/drawing/2014/main" id="{628B14A5-A9F3-4697-9999-9B92D2FE3ED7}"/>
              </a:ext>
            </a:extLst>
          </p:cNvPr>
          <p:cNvSpPr>
            <a:spLocks noGrp="1"/>
          </p:cNvSpPr>
          <p:nvPr>
            <p:ph idx="1"/>
          </p:nvPr>
        </p:nvSpPr>
        <p:spPr/>
        <p:txBody>
          <a:bodyPr/>
          <a:lstStyle/>
          <a:p>
            <a:r>
              <a:rPr lang="en-US" dirty="0"/>
              <a:t>Available to State Health Plan primary subscribers and covered spouses and dependent children ages 13 or older.</a:t>
            </a:r>
          </a:p>
          <a:p>
            <a:r>
              <a:rPr lang="en-US" dirty="0"/>
              <a:t>Enroll in the Quit For Life® program.</a:t>
            </a:r>
          </a:p>
          <a:p>
            <a:pPr lvl="1"/>
            <a:r>
              <a:rPr lang="en-US" dirty="0"/>
              <a:t>Expert Quit Coach® will support you over the phone, online and via text, and will help you follow a Quitting Plan customized to your needs.</a:t>
            </a:r>
          </a:p>
          <a:p>
            <a:r>
              <a:rPr lang="en-US" dirty="0"/>
              <a:t>Includes a $0 copay for certain tobacco cessation drugs to eligible participants.</a:t>
            </a:r>
          </a:p>
          <a:p>
            <a:endParaRPr lang="en-US" dirty="0"/>
          </a:p>
        </p:txBody>
      </p:sp>
      <p:sp>
        <p:nvSpPr>
          <p:cNvPr id="4" name="Slide Number Placeholder 3">
            <a:extLst>
              <a:ext uri="{FF2B5EF4-FFF2-40B4-BE49-F238E27FC236}">
                <a16:creationId xmlns:a16="http://schemas.microsoft.com/office/drawing/2014/main" id="{2F6DF48D-9AED-4EE2-9FCF-9DAC3FEFFFED}"/>
              </a:ext>
            </a:extLst>
          </p:cNvPr>
          <p:cNvSpPr>
            <a:spLocks noGrp="1"/>
          </p:cNvSpPr>
          <p:nvPr>
            <p:ph type="sldNum" sz="quarter" idx="12"/>
          </p:nvPr>
        </p:nvSpPr>
        <p:spPr/>
        <p:txBody>
          <a:bodyPr/>
          <a:lstStyle/>
          <a:p>
            <a:fld id="{28024367-D536-4F59-B2ED-0E7825EDA9AF}" type="slidenum">
              <a:rPr lang="en-US" smtClean="0"/>
              <a:pPr/>
              <a:t>19</a:t>
            </a:fld>
            <a:endParaRPr lang="en-US" dirty="0"/>
          </a:p>
        </p:txBody>
      </p:sp>
      <p:pic>
        <p:nvPicPr>
          <p:cNvPr id="5" name="Picture 4">
            <a:extLst>
              <a:ext uri="{FF2B5EF4-FFF2-40B4-BE49-F238E27FC236}">
                <a16:creationId xmlns:a16="http://schemas.microsoft.com/office/drawing/2014/main" id="{4398530C-53D6-4DC1-9964-A192781E139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154084535"/>
      </p:ext>
    </p:extLst>
  </p:cSld>
  <p:clrMapOvr>
    <a:masterClrMapping/>
  </p:clrMapOvr>
  <mc:AlternateContent xmlns:mc="http://schemas.openxmlformats.org/markup-compatibility/2006" xmlns:p14="http://schemas.microsoft.com/office/powerpoint/2010/main">
    <mc:Choice Requires="p14">
      <p:transition spd="slow" p14:dur="2000" advTm="15304"/>
    </mc:Choice>
    <mc:Fallback xmlns="">
      <p:transition spd="slow" advTm="1530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FB15EE-1647-4332-9084-BB40AAEB3BF2}"/>
              </a:ext>
            </a:extLst>
          </p:cNvPr>
          <p:cNvSpPr>
            <a:spLocks noGrp="1"/>
          </p:cNvSpPr>
          <p:nvPr>
            <p:ph type="title"/>
          </p:nvPr>
        </p:nvSpPr>
        <p:spPr/>
        <p:txBody>
          <a:bodyPr/>
          <a:lstStyle/>
          <a:p>
            <a:r>
              <a:rPr lang="en-US" dirty="0"/>
              <a:t>What we will cover</a:t>
            </a:r>
          </a:p>
        </p:txBody>
      </p:sp>
      <p:sp>
        <p:nvSpPr>
          <p:cNvPr id="6" name="Content Placeholder 5">
            <a:extLst>
              <a:ext uri="{FF2B5EF4-FFF2-40B4-BE49-F238E27FC236}">
                <a16:creationId xmlns:a16="http://schemas.microsoft.com/office/drawing/2014/main" id="{F8EB36CA-154D-4ECB-8F60-9EC968E82617}"/>
              </a:ext>
            </a:extLst>
          </p:cNvPr>
          <p:cNvSpPr>
            <a:spLocks noGrp="1"/>
          </p:cNvSpPr>
          <p:nvPr>
            <p:ph idx="1"/>
          </p:nvPr>
        </p:nvSpPr>
        <p:spPr/>
        <p:txBody>
          <a:bodyPr/>
          <a:lstStyle/>
          <a:p>
            <a:r>
              <a:rPr lang="en-US" dirty="0"/>
              <a:t>State Health Plan overview.</a:t>
            </a:r>
          </a:p>
          <a:p>
            <a:r>
              <a:rPr lang="en-US" dirty="0"/>
              <a:t>PEBA Perks.</a:t>
            </a:r>
          </a:p>
          <a:p>
            <a:r>
              <a:rPr lang="en-US" dirty="0"/>
              <a:t>Adult well visits.</a:t>
            </a:r>
          </a:p>
          <a:p>
            <a:r>
              <a:rPr lang="en-US" dirty="0"/>
              <a:t>Health and wellness benefits.</a:t>
            </a:r>
          </a:p>
          <a:p>
            <a:r>
              <a:rPr lang="en-US" dirty="0"/>
              <a:t>Online tools and resources.</a:t>
            </a:r>
          </a:p>
          <a:p>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2925134391"/>
      </p:ext>
    </p:extLst>
  </p:cSld>
  <p:clrMapOvr>
    <a:masterClrMapping/>
  </p:clrMapOvr>
  <mc:AlternateContent xmlns:mc="http://schemas.openxmlformats.org/markup-compatibility/2006" xmlns:p14="http://schemas.microsoft.com/office/powerpoint/2010/main">
    <mc:Choice Requires="p14">
      <p:transition spd="slow" p14:dur="2000" advTm="15035"/>
    </mc:Choice>
    <mc:Fallback xmlns="">
      <p:transition spd="slow" advTm="1503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AD3BD-34E3-4336-811F-4B05CA3B33DD}"/>
              </a:ext>
            </a:extLst>
          </p:cNvPr>
          <p:cNvSpPr>
            <a:spLocks noGrp="1"/>
          </p:cNvSpPr>
          <p:nvPr>
            <p:ph type="title"/>
          </p:nvPr>
        </p:nvSpPr>
        <p:spPr/>
        <p:txBody>
          <a:bodyPr/>
          <a:lstStyle/>
          <a:p>
            <a:r>
              <a:rPr lang="en-US" dirty="0"/>
              <a:t>Maternity management</a:t>
            </a:r>
          </a:p>
        </p:txBody>
      </p:sp>
      <p:sp>
        <p:nvSpPr>
          <p:cNvPr id="3" name="Content Placeholder 2">
            <a:extLst>
              <a:ext uri="{FF2B5EF4-FFF2-40B4-BE49-F238E27FC236}">
                <a16:creationId xmlns:a16="http://schemas.microsoft.com/office/drawing/2014/main" id="{A278F80A-8BAF-4C29-B25B-407BF3881C5A}"/>
              </a:ext>
            </a:extLst>
          </p:cNvPr>
          <p:cNvSpPr>
            <a:spLocks noGrp="1"/>
          </p:cNvSpPr>
          <p:nvPr>
            <p:ph idx="1"/>
          </p:nvPr>
        </p:nvSpPr>
        <p:spPr/>
        <p:txBody>
          <a:bodyPr>
            <a:normAutofit/>
          </a:bodyPr>
          <a:lstStyle/>
          <a:p>
            <a:r>
              <a:rPr lang="en-US" dirty="0"/>
              <a:t>Available to State Health Plan primary women.</a:t>
            </a:r>
          </a:p>
          <a:p>
            <a:r>
              <a:rPr lang="en-US" dirty="0"/>
              <a:t>Coming Attractions:</a:t>
            </a:r>
          </a:p>
          <a:p>
            <a:pPr lvl="1"/>
            <a:r>
              <a:rPr lang="en-US" dirty="0"/>
              <a:t>Supports mothers throughout their pregnancy and postpartum care.</a:t>
            </a:r>
          </a:p>
          <a:p>
            <a:pPr lvl="1"/>
            <a:r>
              <a:rPr lang="en-US" dirty="0"/>
              <a:t>Assists with Neonatal Intensive Care Unit infants or other babies with special needs until they are one year old.</a:t>
            </a:r>
          </a:p>
          <a:p>
            <a:r>
              <a:rPr lang="en-US" dirty="0"/>
              <a:t>Receive certain electric or manual breast pump by enrolling in Coming Attractions.</a:t>
            </a:r>
          </a:p>
          <a:p>
            <a:pPr marL="0" indent="0">
              <a:buNone/>
            </a:pPr>
            <a:endParaRPr lang="en-US" dirty="0"/>
          </a:p>
        </p:txBody>
      </p:sp>
      <p:sp>
        <p:nvSpPr>
          <p:cNvPr id="4" name="Slide Number Placeholder 3">
            <a:extLst>
              <a:ext uri="{FF2B5EF4-FFF2-40B4-BE49-F238E27FC236}">
                <a16:creationId xmlns:a16="http://schemas.microsoft.com/office/drawing/2014/main" id="{0DCA91A8-6159-4C3F-969F-EF7CFA167B76}"/>
              </a:ext>
            </a:extLst>
          </p:cNvPr>
          <p:cNvSpPr>
            <a:spLocks noGrp="1"/>
          </p:cNvSpPr>
          <p:nvPr>
            <p:ph type="sldNum" sz="quarter" idx="12"/>
          </p:nvPr>
        </p:nvSpPr>
        <p:spPr/>
        <p:txBody>
          <a:bodyPr/>
          <a:lstStyle/>
          <a:p>
            <a:fld id="{28024367-D536-4F59-B2ED-0E7825EDA9AF}" type="slidenum">
              <a:rPr lang="en-US" smtClean="0"/>
              <a:pPr/>
              <a:t>20</a:t>
            </a:fld>
            <a:endParaRPr lang="en-US" dirty="0"/>
          </a:p>
        </p:txBody>
      </p:sp>
      <p:pic>
        <p:nvPicPr>
          <p:cNvPr id="5" name="Picture 4">
            <a:extLst>
              <a:ext uri="{FF2B5EF4-FFF2-40B4-BE49-F238E27FC236}">
                <a16:creationId xmlns:a16="http://schemas.microsoft.com/office/drawing/2014/main" id="{10BCEE76-B3F7-4893-8E51-38D5BF4C159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3202092838"/>
      </p:ext>
    </p:extLst>
  </p:cSld>
  <p:clrMapOvr>
    <a:masterClrMapping/>
  </p:clrMapOvr>
  <mc:AlternateContent xmlns:mc="http://schemas.openxmlformats.org/markup-compatibility/2006" xmlns:p14="http://schemas.microsoft.com/office/powerpoint/2010/main">
    <mc:Choice Requires="p14">
      <p:transition spd="slow" p14:dur="2000" advTm="21953"/>
    </mc:Choice>
    <mc:Fallback xmlns="">
      <p:transition spd="slow" advTm="21953"/>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resources</a:t>
            </a:r>
          </a:p>
        </p:txBody>
      </p:sp>
      <p:sp>
        <p:nvSpPr>
          <p:cNvPr id="4" name="Slide Number Placeholder 3"/>
          <p:cNvSpPr>
            <a:spLocks noGrp="1"/>
          </p:cNvSpPr>
          <p:nvPr>
            <p:ph type="sldNum" sz="quarter" idx="12"/>
          </p:nvPr>
        </p:nvSpPr>
        <p:spPr/>
        <p:txBody>
          <a:bodyPr/>
          <a:lstStyle/>
          <a:p>
            <a:fld id="{28024367-D536-4F59-B2ED-0E7825EDA9AF}" type="slidenum">
              <a:rPr lang="en-US" smtClean="0"/>
              <a:pPr/>
              <a:t>21</a:t>
            </a:fld>
            <a:endParaRPr lang="en-US" dirty="0"/>
          </a:p>
        </p:txBody>
      </p:sp>
      <p:sp>
        <p:nvSpPr>
          <p:cNvPr id="6" name="Subtitle 5">
            <a:extLst>
              <a:ext uri="{FF2B5EF4-FFF2-40B4-BE49-F238E27FC236}">
                <a16:creationId xmlns:a16="http://schemas.microsoft.com/office/drawing/2014/main" id="{0C8890AD-6503-4E1F-A856-BEF49170B5A2}"/>
              </a:ext>
            </a:extLst>
          </p:cNvPr>
          <p:cNvSpPr>
            <a:spLocks noGrp="1"/>
          </p:cNvSpPr>
          <p:nvPr>
            <p:ph type="subTitle" idx="13"/>
          </p:nvPr>
        </p:nvSpPr>
        <p:spPr/>
        <p:txBody>
          <a:bodyPr/>
          <a:lstStyle/>
          <a:p>
            <a:endParaRPr lang="en-US"/>
          </a:p>
        </p:txBody>
      </p:sp>
    </p:spTree>
    <p:extLst>
      <p:ext uri="{BB962C8B-B14F-4D97-AF65-F5344CB8AC3E}">
        <p14:creationId xmlns:p14="http://schemas.microsoft.com/office/powerpoint/2010/main" val="3878699391"/>
      </p:ext>
    </p:extLst>
  </p:cSld>
  <p:clrMapOvr>
    <a:masterClrMapping/>
  </p:clrMapOvr>
  <mc:AlternateContent xmlns:mc="http://schemas.openxmlformats.org/markup-compatibility/2006" xmlns:p14="http://schemas.microsoft.com/office/powerpoint/2010/main">
    <mc:Choice Requires="p14">
      <p:transition spd="slow" p14:dur="2000" advTm="6488"/>
    </mc:Choice>
    <mc:Fallback xmlns="">
      <p:transition spd="slow" advTm="6488"/>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 </a:t>
            </a:r>
            <a:r>
              <a:rPr lang="en-US" dirty="0" err="1"/>
              <a:t>CareOnDemand</a:t>
            </a:r>
            <a:endParaRPr lang="en-US" dirty="0"/>
          </a:p>
        </p:txBody>
      </p:sp>
      <p:sp>
        <p:nvSpPr>
          <p:cNvPr id="3" name="Content Placeholder 2"/>
          <p:cNvSpPr>
            <a:spLocks noGrp="1"/>
          </p:cNvSpPr>
          <p:nvPr>
            <p:ph idx="1"/>
          </p:nvPr>
        </p:nvSpPr>
        <p:spPr/>
        <p:txBody>
          <a:bodyPr/>
          <a:lstStyle/>
          <a:p>
            <a:r>
              <a:rPr lang="en-US" dirty="0"/>
              <a:t>Urgent care and behavioral health telehealth benefits available to State Health Plan primary members ages 18 and older. </a:t>
            </a:r>
          </a:p>
          <a:p>
            <a:r>
              <a:rPr lang="en-US" dirty="0"/>
              <a:t>Urgent care telehealth services available for dependents younger than age 18.</a:t>
            </a:r>
          </a:p>
          <a:p>
            <a:r>
              <a:rPr lang="en-US" dirty="0"/>
              <a:t>Behavioral health telehealth services available to dependents ages 10-17 with a parent or legal guardian’s consent. </a:t>
            </a:r>
          </a:p>
          <a:p>
            <a:r>
              <a:rPr lang="en-US" dirty="0"/>
              <a:t>Connect with health care professionals via computer or smartphone 24/7/365. </a:t>
            </a:r>
          </a:p>
          <a:p>
            <a:r>
              <a:rPr lang="en-US" dirty="0"/>
              <a:t>Visit is covered as a traditional office visit under the State Health Plan.</a:t>
            </a:r>
          </a:p>
          <a:p>
            <a:r>
              <a:rPr lang="en-US" dirty="0">
                <a:hlinkClick r:id="rId2"/>
              </a:rPr>
              <a:t>peba.sc.gov/telehealth</a:t>
            </a:r>
            <a:r>
              <a:rPr lang="en-US" dirty="0"/>
              <a:t>.</a:t>
            </a:r>
          </a:p>
        </p:txBody>
      </p:sp>
      <p:sp>
        <p:nvSpPr>
          <p:cNvPr id="4" name="Slide Number Placeholder 3"/>
          <p:cNvSpPr>
            <a:spLocks noGrp="1"/>
          </p:cNvSpPr>
          <p:nvPr>
            <p:ph type="sldNum" sz="quarter" idx="12"/>
          </p:nvPr>
        </p:nvSpPr>
        <p:spPr/>
        <p:txBody>
          <a:bodyPr/>
          <a:lstStyle/>
          <a:p>
            <a:fld id="{28024367-D536-4F59-B2ED-0E7825EDA9AF}" type="slidenum">
              <a:rPr lang="en-US" smtClean="0"/>
              <a:pPr/>
              <a:t>22</a:t>
            </a:fld>
            <a:endParaRPr lang="en-US" dirty="0"/>
          </a:p>
        </p:txBody>
      </p:sp>
    </p:spTree>
    <p:extLst>
      <p:ext uri="{BB962C8B-B14F-4D97-AF65-F5344CB8AC3E}">
        <p14:creationId xmlns:p14="http://schemas.microsoft.com/office/powerpoint/2010/main" val="3533554293"/>
      </p:ext>
    </p:extLst>
  </p:cSld>
  <p:clrMapOvr>
    <a:masterClrMapping/>
  </p:clrMapOvr>
  <mc:AlternateContent xmlns:mc="http://schemas.openxmlformats.org/markup-compatibility/2006" xmlns:p14="http://schemas.microsoft.com/office/powerpoint/2010/main">
    <mc:Choice Requires="p14">
      <p:transition spd="slow" p14:dur="2000" advTm="36784"/>
    </mc:Choice>
    <mc:Fallback xmlns="">
      <p:transition spd="slow" advTm="3678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issues appropriate for a Blue </a:t>
            </a:r>
            <a:r>
              <a:rPr lang="en-US" dirty="0" err="1"/>
              <a:t>CareOnDemand</a:t>
            </a:r>
            <a:r>
              <a:rPr lang="en-US" dirty="0"/>
              <a:t> visit</a:t>
            </a:r>
          </a:p>
        </p:txBody>
      </p:sp>
      <p:sp>
        <p:nvSpPr>
          <p:cNvPr id="18" name="Content Placeholder 17"/>
          <p:cNvSpPr>
            <a:spLocks noGrp="1"/>
          </p:cNvSpPr>
          <p:nvPr>
            <p:ph idx="1"/>
          </p:nvPr>
        </p:nvSpPr>
        <p:spPr/>
        <p:txBody>
          <a:bodyPr/>
          <a:lstStyle/>
          <a:p>
            <a:r>
              <a:rPr lang="en-US" dirty="0"/>
              <a:t>Cold and flu symptoms.</a:t>
            </a:r>
          </a:p>
          <a:p>
            <a:r>
              <a:rPr lang="en-US" dirty="0"/>
              <a:t>Allergies.</a:t>
            </a:r>
          </a:p>
          <a:p>
            <a:r>
              <a:rPr lang="en-US" dirty="0"/>
              <a:t>Bronchitis and other respiratory infections.</a:t>
            </a:r>
          </a:p>
          <a:p>
            <a:r>
              <a:rPr lang="en-US" dirty="0"/>
              <a:t>Urinary tract infections.</a:t>
            </a:r>
          </a:p>
          <a:p>
            <a:r>
              <a:rPr lang="en-US" dirty="0"/>
              <a:t>Rashes and other skin irritations.</a:t>
            </a:r>
          </a:p>
          <a:p>
            <a:r>
              <a:rPr lang="en-US" dirty="0"/>
              <a:t>Sinus problems.</a:t>
            </a:r>
          </a:p>
          <a:p>
            <a:r>
              <a:rPr lang="en-US" dirty="0"/>
              <a:t>Migraines.</a:t>
            </a:r>
          </a:p>
          <a:p>
            <a:r>
              <a:rPr lang="en-US"/>
              <a:t>Pink eye</a:t>
            </a:r>
            <a:r>
              <a:rPr lang="en-US" dirty="0"/>
              <a:t>.</a:t>
            </a:r>
          </a:p>
        </p:txBody>
      </p:sp>
      <p:sp>
        <p:nvSpPr>
          <p:cNvPr id="4" name="Slide Number Placeholder 3"/>
          <p:cNvSpPr>
            <a:spLocks noGrp="1"/>
          </p:cNvSpPr>
          <p:nvPr>
            <p:ph type="sldNum" sz="quarter" idx="12"/>
          </p:nvPr>
        </p:nvSpPr>
        <p:spPr/>
        <p:txBody>
          <a:bodyPr/>
          <a:lstStyle/>
          <a:p>
            <a:fld id="{28024367-D536-4F59-B2ED-0E7825EDA9AF}" type="slidenum">
              <a:rPr lang="en-US" smtClean="0"/>
              <a:pPr/>
              <a:t>23</a:t>
            </a:fld>
            <a:endParaRPr lang="en-US" dirty="0"/>
          </a:p>
        </p:txBody>
      </p:sp>
    </p:spTree>
    <p:extLst>
      <p:ext uri="{BB962C8B-B14F-4D97-AF65-F5344CB8AC3E}">
        <p14:creationId xmlns:p14="http://schemas.microsoft.com/office/powerpoint/2010/main" val="2039647240"/>
      </p:ext>
    </p:extLst>
  </p:cSld>
  <p:clrMapOvr>
    <a:masterClrMapping/>
  </p:clrMapOvr>
  <mc:AlternateContent xmlns:mc="http://schemas.openxmlformats.org/markup-compatibility/2006" xmlns:p14="http://schemas.microsoft.com/office/powerpoint/2010/main">
    <mc:Choice Requires="p14">
      <p:transition spd="slow" p14:dur="2000" advTm="20956"/>
    </mc:Choice>
    <mc:Fallback xmlns="">
      <p:transition spd="slow" advTm="2095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Behavioral health visits through Blue </a:t>
            </a:r>
            <a:r>
              <a:rPr lang="en-US" dirty="0" err="1"/>
              <a:t>CareOnDemand</a:t>
            </a:r>
            <a:endParaRPr lang="en-US" dirty="0"/>
          </a:p>
        </p:txBody>
      </p:sp>
      <p:sp>
        <p:nvSpPr>
          <p:cNvPr id="3" name="Content Placeholder 2"/>
          <p:cNvSpPr>
            <a:spLocks noGrp="1"/>
          </p:cNvSpPr>
          <p:nvPr>
            <p:ph idx="1"/>
          </p:nvPr>
        </p:nvSpPr>
        <p:spPr/>
        <p:txBody>
          <a:bodyPr/>
          <a:lstStyle/>
          <a:p>
            <a:r>
              <a:rPr lang="en-US" dirty="0"/>
              <a:t>Chat by phone or video with a licensed counselor, therapist, psychologist or psychiatrist from the comfort of your home. </a:t>
            </a:r>
          </a:p>
          <a:p>
            <a:r>
              <a:rPr lang="en-US" dirty="0"/>
              <a:t>Have your first therapy appointment within a week or less and choose a time that works for you and set up regular appointments, if needed. </a:t>
            </a:r>
          </a:p>
          <a:p>
            <a:r>
              <a:rPr lang="en-US" dirty="0"/>
              <a:t>Get help with issues like:</a:t>
            </a:r>
          </a:p>
          <a:p>
            <a:pPr lvl="1"/>
            <a:r>
              <a:rPr lang="en-US" dirty="0"/>
              <a:t>Anxiety;</a:t>
            </a:r>
          </a:p>
          <a:p>
            <a:pPr lvl="1"/>
            <a:r>
              <a:rPr lang="en-US" dirty="0"/>
              <a:t>Stress;</a:t>
            </a:r>
          </a:p>
          <a:p>
            <a:pPr lvl="1"/>
            <a:r>
              <a:rPr lang="en-US" dirty="0"/>
              <a:t>Life changes; </a:t>
            </a:r>
          </a:p>
          <a:p>
            <a:pPr lvl="1"/>
            <a:r>
              <a:rPr lang="en-US" dirty="0"/>
              <a:t>Grief; and</a:t>
            </a:r>
          </a:p>
          <a:p>
            <a:pPr lvl="1"/>
            <a:r>
              <a:rPr lang="en-US" dirty="0"/>
              <a:t>Depression.</a:t>
            </a:r>
          </a:p>
        </p:txBody>
      </p:sp>
      <p:sp>
        <p:nvSpPr>
          <p:cNvPr id="4" name="Slide Number Placeholder 3"/>
          <p:cNvSpPr>
            <a:spLocks noGrp="1"/>
          </p:cNvSpPr>
          <p:nvPr>
            <p:ph type="sldNum" sz="quarter" idx="12"/>
          </p:nvPr>
        </p:nvSpPr>
        <p:spPr/>
        <p:txBody>
          <a:bodyPr/>
          <a:lstStyle/>
          <a:p>
            <a:fld id="{28024367-D536-4F59-B2ED-0E7825EDA9AF}" type="slidenum">
              <a:rPr lang="en-US" smtClean="0"/>
              <a:pPr/>
              <a:t>24</a:t>
            </a:fld>
            <a:endParaRPr lang="en-US" dirty="0"/>
          </a:p>
        </p:txBody>
      </p:sp>
    </p:spTree>
    <p:extLst>
      <p:ext uri="{BB962C8B-B14F-4D97-AF65-F5344CB8AC3E}">
        <p14:creationId xmlns:p14="http://schemas.microsoft.com/office/powerpoint/2010/main" val="3239477464"/>
      </p:ext>
    </p:extLst>
  </p:cSld>
  <p:clrMapOvr>
    <a:masterClrMapping/>
  </p:clrMapOvr>
  <mc:AlternateContent xmlns:mc="http://schemas.openxmlformats.org/markup-compatibility/2006" xmlns:p14="http://schemas.microsoft.com/office/powerpoint/2010/main">
    <mc:Choice Requires="p14">
      <p:transition spd="slow" p14:dur="2000" advTm="58287"/>
    </mc:Choice>
    <mc:Fallback xmlns="">
      <p:transition spd="slow" advTm="58287"/>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21EB7-C9F5-47FB-B058-8A46900EB8DE}"/>
              </a:ext>
            </a:extLst>
          </p:cNvPr>
          <p:cNvSpPr>
            <a:spLocks noGrp="1"/>
          </p:cNvSpPr>
          <p:nvPr>
            <p:ph type="title"/>
          </p:nvPr>
        </p:nvSpPr>
        <p:spPr/>
        <p:txBody>
          <a:bodyPr/>
          <a:lstStyle/>
          <a:p>
            <a:r>
              <a:rPr lang="en-US" dirty="0"/>
              <a:t>MUSC Health Virtual Care</a:t>
            </a:r>
          </a:p>
        </p:txBody>
      </p:sp>
      <p:sp>
        <p:nvSpPr>
          <p:cNvPr id="3" name="Content Placeholder 2">
            <a:extLst>
              <a:ext uri="{FF2B5EF4-FFF2-40B4-BE49-F238E27FC236}">
                <a16:creationId xmlns:a16="http://schemas.microsoft.com/office/drawing/2014/main" id="{4209D5CF-9623-40CB-AD45-BAEC8FDE7A7E}"/>
              </a:ext>
            </a:extLst>
          </p:cNvPr>
          <p:cNvSpPr>
            <a:spLocks noGrp="1"/>
          </p:cNvSpPr>
          <p:nvPr>
            <p:ph idx="1"/>
          </p:nvPr>
        </p:nvSpPr>
        <p:spPr/>
        <p:txBody>
          <a:bodyPr>
            <a:normAutofit/>
          </a:bodyPr>
          <a:lstStyle/>
          <a:p>
            <a:r>
              <a:rPr lang="en-US" dirty="0"/>
              <a:t>Available to State Health Plan primary members and  Medicare-primary members at no member cost.</a:t>
            </a:r>
          </a:p>
          <a:p>
            <a:r>
              <a:rPr lang="en-US" dirty="0"/>
              <a:t>Two options for a visit:</a:t>
            </a:r>
          </a:p>
          <a:p>
            <a:pPr lvl="1"/>
            <a:r>
              <a:rPr lang="en-US" dirty="0"/>
              <a:t>Questionnaire; or</a:t>
            </a:r>
          </a:p>
          <a:p>
            <a:pPr lvl="1"/>
            <a:r>
              <a:rPr lang="en-US" dirty="0"/>
              <a:t>Chat interview.</a:t>
            </a:r>
          </a:p>
          <a:p>
            <a:r>
              <a:rPr lang="en-US" dirty="0"/>
              <a:t>Common conditions treated include allergies, pinkeye, sinus infections, skin rashes, sore throat, urinary tract infections and flu.</a:t>
            </a:r>
          </a:p>
          <a:p>
            <a:r>
              <a:rPr lang="en-US" dirty="0"/>
              <a:t>Member does not need to be a South Carolina resident; however, a member must be in South Carolina at the time of the visit.</a:t>
            </a:r>
          </a:p>
          <a:p>
            <a:r>
              <a:rPr lang="en-US" dirty="0">
                <a:hlinkClick r:id="rId2"/>
              </a:rPr>
              <a:t>peba.sc.gov/telehealth</a:t>
            </a:r>
            <a:r>
              <a:rPr lang="en-US" dirty="0"/>
              <a:t>.</a:t>
            </a:r>
          </a:p>
        </p:txBody>
      </p:sp>
      <p:sp>
        <p:nvSpPr>
          <p:cNvPr id="4" name="Slide Number Placeholder 3">
            <a:extLst>
              <a:ext uri="{FF2B5EF4-FFF2-40B4-BE49-F238E27FC236}">
                <a16:creationId xmlns:a16="http://schemas.microsoft.com/office/drawing/2014/main" id="{8F997EE4-936A-4D4A-8299-B175BB542631}"/>
              </a:ext>
            </a:extLst>
          </p:cNvPr>
          <p:cNvSpPr>
            <a:spLocks noGrp="1"/>
          </p:cNvSpPr>
          <p:nvPr>
            <p:ph type="sldNum" sz="quarter" idx="12"/>
          </p:nvPr>
        </p:nvSpPr>
        <p:spPr/>
        <p:txBody>
          <a:bodyPr/>
          <a:lstStyle/>
          <a:p>
            <a:fld id="{28024367-D536-4F59-B2ED-0E7825EDA9AF}" type="slidenum">
              <a:rPr lang="en-US" smtClean="0"/>
              <a:pPr/>
              <a:t>25</a:t>
            </a:fld>
            <a:endParaRPr lang="en-US" dirty="0"/>
          </a:p>
        </p:txBody>
      </p:sp>
    </p:spTree>
    <p:extLst>
      <p:ext uri="{BB962C8B-B14F-4D97-AF65-F5344CB8AC3E}">
        <p14:creationId xmlns:p14="http://schemas.microsoft.com/office/powerpoint/2010/main" val="3915550775"/>
      </p:ext>
    </p:extLst>
  </p:cSld>
  <p:clrMapOvr>
    <a:masterClrMapping/>
  </p:clrMapOvr>
  <mc:AlternateContent xmlns:mc="http://schemas.openxmlformats.org/markup-compatibility/2006" xmlns:p14="http://schemas.microsoft.com/office/powerpoint/2010/main">
    <mc:Choice Requires="p14">
      <p:transition spd="slow" p14:dur="2000" advTm="23167"/>
    </mc:Choice>
    <mc:Fallback xmlns="">
      <p:transition spd="slow" advTm="23167"/>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F31C-A612-6035-58E3-8E893450DD3F}"/>
              </a:ext>
            </a:extLst>
          </p:cNvPr>
          <p:cNvSpPr>
            <a:spLocks noGrp="1"/>
          </p:cNvSpPr>
          <p:nvPr>
            <p:ph type="title"/>
          </p:nvPr>
        </p:nvSpPr>
        <p:spPr/>
        <p:txBody>
          <a:bodyPr/>
          <a:lstStyle/>
          <a:p>
            <a:r>
              <a:rPr lang="en-US" dirty="0"/>
              <a:t>Within Health</a:t>
            </a:r>
          </a:p>
        </p:txBody>
      </p:sp>
      <p:sp>
        <p:nvSpPr>
          <p:cNvPr id="3" name="Content Placeholder 2">
            <a:extLst>
              <a:ext uri="{FF2B5EF4-FFF2-40B4-BE49-F238E27FC236}">
                <a16:creationId xmlns:a16="http://schemas.microsoft.com/office/drawing/2014/main" id="{B1C7CFBB-05CE-361A-5A4A-D91A8023355D}"/>
              </a:ext>
            </a:extLst>
          </p:cNvPr>
          <p:cNvSpPr>
            <a:spLocks noGrp="1"/>
          </p:cNvSpPr>
          <p:nvPr>
            <p:ph idx="1"/>
          </p:nvPr>
        </p:nvSpPr>
        <p:spPr/>
        <p:txBody>
          <a:bodyPr/>
          <a:lstStyle/>
          <a:p>
            <a:r>
              <a:rPr lang="en-US" dirty="0"/>
              <a:t>Available to State Health Plan primary members.</a:t>
            </a:r>
          </a:p>
          <a:p>
            <a:r>
              <a:rPr lang="en-US" dirty="0"/>
              <a:t>Treatment costs follow normal Plan provisions.</a:t>
            </a:r>
          </a:p>
          <a:p>
            <a:r>
              <a:rPr lang="en-US" dirty="0"/>
              <a:t>Revolutionizing eating disorder treatment with a comprehensive, virtual treatment solution.</a:t>
            </a:r>
          </a:p>
          <a:p>
            <a:r>
              <a:rPr lang="en-US" dirty="0"/>
              <a:t>Flexible scheduling accommodates your lifestyle, so you don’t have to put your life on hold during treatment. </a:t>
            </a:r>
          </a:p>
          <a:p>
            <a:r>
              <a:rPr lang="en-US" dirty="0">
                <a:hlinkClick r:id="rId2"/>
              </a:rPr>
              <a:t>peba.sc.gov/telehealth</a:t>
            </a:r>
            <a:r>
              <a:rPr lang="en-US" dirty="0"/>
              <a:t>.</a:t>
            </a:r>
          </a:p>
          <a:p>
            <a:endParaRPr lang="en-US" dirty="0"/>
          </a:p>
        </p:txBody>
      </p:sp>
      <p:sp>
        <p:nvSpPr>
          <p:cNvPr id="4" name="Slide Number Placeholder 3">
            <a:extLst>
              <a:ext uri="{FF2B5EF4-FFF2-40B4-BE49-F238E27FC236}">
                <a16:creationId xmlns:a16="http://schemas.microsoft.com/office/drawing/2014/main" id="{42E43FE8-E643-6E50-B4E4-CA4B74878FF4}"/>
              </a:ext>
            </a:extLst>
          </p:cNvPr>
          <p:cNvSpPr>
            <a:spLocks noGrp="1"/>
          </p:cNvSpPr>
          <p:nvPr>
            <p:ph type="sldNum" sz="quarter" idx="12"/>
          </p:nvPr>
        </p:nvSpPr>
        <p:spPr/>
        <p:txBody>
          <a:bodyPr/>
          <a:lstStyle/>
          <a:p>
            <a:fld id="{28024367-D536-4F59-B2ED-0E7825EDA9AF}" type="slidenum">
              <a:rPr lang="en-US" smtClean="0"/>
              <a:pPr/>
              <a:t>26</a:t>
            </a:fld>
            <a:endParaRPr lang="en-US" dirty="0"/>
          </a:p>
        </p:txBody>
      </p:sp>
    </p:spTree>
    <p:extLst>
      <p:ext uri="{BB962C8B-B14F-4D97-AF65-F5344CB8AC3E}">
        <p14:creationId xmlns:p14="http://schemas.microsoft.com/office/powerpoint/2010/main" val="422506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Strive</a:t>
            </a:r>
          </a:p>
        </p:txBody>
      </p:sp>
      <p:sp>
        <p:nvSpPr>
          <p:cNvPr id="3" name="Content Placeholder 2"/>
          <p:cNvSpPr>
            <a:spLocks noGrp="1"/>
          </p:cNvSpPr>
          <p:nvPr>
            <p:ph idx="1"/>
          </p:nvPr>
        </p:nvSpPr>
        <p:spPr/>
        <p:txBody>
          <a:bodyPr/>
          <a:lstStyle/>
          <a:p>
            <a:r>
              <a:rPr lang="en-US" dirty="0"/>
              <a:t>Digital health platform that helps you live better and achieve your health goals with a fun and engaging experience that delivers powerful resources right to your fingertips. </a:t>
            </a:r>
          </a:p>
          <a:p>
            <a:r>
              <a:rPr lang="en-US" dirty="0"/>
              <a:t>Personalize your experience:</a:t>
            </a:r>
          </a:p>
          <a:p>
            <a:pPr lvl="1"/>
            <a:r>
              <a:rPr lang="en-US" dirty="0"/>
              <a:t>Set your interests to get personalized well-being tips.</a:t>
            </a:r>
          </a:p>
          <a:p>
            <a:pPr lvl="1"/>
            <a:r>
              <a:rPr lang="en-US" dirty="0"/>
              <a:t>Choose your email preferences.</a:t>
            </a:r>
          </a:p>
          <a:p>
            <a:pPr lvl="1"/>
            <a:r>
              <a:rPr lang="en-US" dirty="0"/>
              <a:t>Connect an activity tracker.</a:t>
            </a:r>
          </a:p>
          <a:p>
            <a:pPr lvl="1"/>
            <a:r>
              <a:rPr lang="en-US" dirty="0"/>
              <a:t>Select the Profile icon to personalize your experience.</a:t>
            </a:r>
          </a:p>
          <a:p>
            <a:pPr lvl="1"/>
            <a:r>
              <a:rPr lang="en-US" dirty="0"/>
              <a:t>Upload a profile picture and add friends.</a:t>
            </a:r>
          </a:p>
          <a:p>
            <a:r>
              <a:rPr lang="en-US" dirty="0"/>
              <a:t>To enroll, log in to your </a:t>
            </a:r>
            <a:r>
              <a:rPr lang="en-US" dirty="0">
                <a:hlinkClick r:id="rId2"/>
              </a:rPr>
              <a:t>My Health Toolkit</a:t>
            </a:r>
            <a:r>
              <a:rPr lang="en-US" dirty="0"/>
              <a:t> account. In the mobile app, select Benefits, then Strive. From your computer, select Wellness, then Strive.</a:t>
            </a:r>
          </a:p>
          <a:p>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27</a:t>
            </a:fld>
            <a:endParaRPr lang="en-US" dirty="0"/>
          </a:p>
        </p:txBody>
      </p:sp>
    </p:spTree>
    <p:extLst>
      <p:ext uri="{BB962C8B-B14F-4D97-AF65-F5344CB8AC3E}">
        <p14:creationId xmlns:p14="http://schemas.microsoft.com/office/powerpoint/2010/main" val="2989724035"/>
      </p:ext>
    </p:extLst>
  </p:cSld>
  <p:clrMapOvr>
    <a:masterClrMapping/>
  </p:clrMapOvr>
  <mc:AlternateContent xmlns:mc="http://schemas.openxmlformats.org/markup-compatibility/2006" xmlns:p14="http://schemas.microsoft.com/office/powerpoint/2010/main">
    <mc:Choice Requires="p14">
      <p:transition spd="slow" p14:dur="2000" advTm="20496"/>
    </mc:Choice>
    <mc:Fallback xmlns="">
      <p:transition spd="slow" advTm="20496"/>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tools and resources</a:t>
            </a:r>
          </a:p>
        </p:txBody>
      </p:sp>
      <p:sp>
        <p:nvSpPr>
          <p:cNvPr id="4" name="Slide Number Placeholder 3"/>
          <p:cNvSpPr>
            <a:spLocks noGrp="1"/>
          </p:cNvSpPr>
          <p:nvPr>
            <p:ph type="sldNum" sz="quarter" idx="12"/>
          </p:nvPr>
        </p:nvSpPr>
        <p:spPr/>
        <p:txBody>
          <a:bodyPr/>
          <a:lstStyle/>
          <a:p>
            <a:fld id="{28024367-D536-4F59-B2ED-0E7825EDA9AF}" type="slidenum">
              <a:rPr lang="en-US" smtClean="0"/>
              <a:pPr/>
              <a:t>28</a:t>
            </a:fld>
            <a:endParaRPr lang="en-US" dirty="0"/>
          </a:p>
        </p:txBody>
      </p:sp>
      <p:sp>
        <p:nvSpPr>
          <p:cNvPr id="7" name="Subtitle 6">
            <a:extLst>
              <a:ext uri="{FF2B5EF4-FFF2-40B4-BE49-F238E27FC236}">
                <a16:creationId xmlns:a16="http://schemas.microsoft.com/office/drawing/2014/main" id="{71D2C22B-088D-45E5-8F36-B4521072A2FD}"/>
              </a:ext>
            </a:extLst>
          </p:cNvPr>
          <p:cNvSpPr>
            <a:spLocks noGrp="1"/>
          </p:cNvSpPr>
          <p:nvPr>
            <p:ph type="subTitle" idx="13"/>
          </p:nvPr>
        </p:nvSpPr>
        <p:spPr/>
        <p:txBody>
          <a:bodyPr/>
          <a:lstStyle/>
          <a:p>
            <a:endParaRPr lang="en-US"/>
          </a:p>
        </p:txBody>
      </p:sp>
    </p:spTree>
    <p:extLst>
      <p:ext uri="{BB962C8B-B14F-4D97-AF65-F5344CB8AC3E}">
        <p14:creationId xmlns:p14="http://schemas.microsoft.com/office/powerpoint/2010/main" val="3988449305"/>
      </p:ext>
    </p:extLst>
  </p:cSld>
  <p:clrMapOvr>
    <a:masterClrMapping/>
  </p:clrMapOvr>
  <mc:AlternateContent xmlns:mc="http://schemas.openxmlformats.org/markup-compatibility/2006" xmlns:p14="http://schemas.microsoft.com/office/powerpoint/2010/main">
    <mc:Choice Requires="p14">
      <p:transition spd="slow" p14:dur="2000" advTm="7577"/>
    </mc:Choice>
    <mc:Fallback xmlns="">
      <p:transition spd="slow" advTm="757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i="1" dirty="0"/>
              <a:t>Navigating Your Benefits</a:t>
            </a:r>
          </a:p>
        </p:txBody>
      </p:sp>
      <p:sp>
        <p:nvSpPr>
          <p:cNvPr id="2" name="Content Placeholder 1"/>
          <p:cNvSpPr>
            <a:spLocks noGrp="1"/>
          </p:cNvSpPr>
          <p:nvPr>
            <p:ph idx="1"/>
          </p:nvPr>
        </p:nvSpPr>
        <p:spPr/>
        <p:txBody>
          <a:bodyPr/>
          <a:lstStyle/>
          <a:p>
            <a:r>
              <a:rPr lang="en-US" dirty="0">
                <a:hlinkClick r:id="rId2"/>
              </a:rPr>
              <a:t>peba.sc.gov/</a:t>
            </a:r>
            <a:r>
              <a:rPr lang="en-US" dirty="0" err="1">
                <a:hlinkClick r:id="rId2"/>
              </a:rPr>
              <a:t>nyb</a:t>
            </a:r>
            <a:r>
              <a:rPr lang="en-US" dirty="0"/>
              <a:t>.</a:t>
            </a:r>
          </a:p>
          <a:p>
            <a:r>
              <a:rPr lang="en-US" dirty="0"/>
              <a:t>Plain-language explanations of insurance and retirement benefits.</a:t>
            </a:r>
          </a:p>
          <a:p>
            <a:r>
              <a:rPr lang="en-US" dirty="0"/>
              <a:t>Flyers and videos.</a:t>
            </a:r>
          </a:p>
        </p:txBody>
      </p:sp>
      <p:sp>
        <p:nvSpPr>
          <p:cNvPr id="4" name="Slide Number Placeholder 3"/>
          <p:cNvSpPr>
            <a:spLocks noGrp="1"/>
          </p:cNvSpPr>
          <p:nvPr>
            <p:ph type="sldNum" sz="quarter" idx="12"/>
          </p:nvPr>
        </p:nvSpPr>
        <p:spPr/>
        <p:txBody>
          <a:bodyPr/>
          <a:lstStyle/>
          <a:p>
            <a:fld id="{28024367-D536-4F59-B2ED-0E7825EDA9AF}" type="slidenum">
              <a:rPr lang="en-US" smtClean="0"/>
              <a:pPr/>
              <a:t>29</a:t>
            </a:fld>
            <a:endParaRPr lang="en-US" dirty="0"/>
          </a:p>
        </p:txBody>
      </p:sp>
      <p:pic>
        <p:nvPicPr>
          <p:cNvPr id="7" name="Picture 6">
            <a:extLst>
              <a:ext uri="{FF2B5EF4-FFF2-40B4-BE49-F238E27FC236}">
                <a16:creationId xmlns:a16="http://schemas.microsoft.com/office/drawing/2014/main" id="{4CBE9B34-37E6-4618-A0BC-DF9400D893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2122" y="4528947"/>
            <a:ext cx="3114675" cy="1533525"/>
          </a:xfrm>
          <a:prstGeom prst="rect">
            <a:avLst/>
          </a:prstGeom>
        </p:spPr>
      </p:pic>
    </p:spTree>
    <p:extLst>
      <p:ext uri="{BB962C8B-B14F-4D97-AF65-F5344CB8AC3E}">
        <p14:creationId xmlns:p14="http://schemas.microsoft.com/office/powerpoint/2010/main" val="666108489"/>
      </p:ext>
    </p:extLst>
  </p:cSld>
  <p:clrMapOvr>
    <a:masterClrMapping/>
  </p:clrMapOvr>
  <mc:AlternateContent xmlns:mc="http://schemas.openxmlformats.org/markup-compatibility/2006" xmlns:p14="http://schemas.microsoft.com/office/powerpoint/2010/main">
    <mc:Choice Requires="p14">
      <p:transition spd="slow" p14:dur="2000" advTm="17699"/>
    </mc:Choice>
    <mc:Fallback xmlns="">
      <p:transition spd="slow" advTm="1769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A843C-253C-4A3F-9E98-063B22B734CC}"/>
              </a:ext>
            </a:extLst>
          </p:cNvPr>
          <p:cNvSpPr>
            <a:spLocks noGrp="1"/>
          </p:cNvSpPr>
          <p:nvPr>
            <p:ph type="title"/>
          </p:nvPr>
        </p:nvSpPr>
        <p:spPr/>
        <p:txBody>
          <a:bodyPr/>
          <a:lstStyle/>
          <a:p>
            <a:r>
              <a:rPr lang="en-US" dirty="0"/>
              <a:t>State Health Plan</a:t>
            </a:r>
          </a:p>
        </p:txBody>
      </p:sp>
      <p:sp>
        <p:nvSpPr>
          <p:cNvPr id="3" name="Content Placeholder 2">
            <a:extLst>
              <a:ext uri="{FF2B5EF4-FFF2-40B4-BE49-F238E27FC236}">
                <a16:creationId xmlns:a16="http://schemas.microsoft.com/office/drawing/2014/main" id="{4ADB1FA6-7AE6-414B-B594-68A5799B1C5E}"/>
              </a:ext>
            </a:extLst>
          </p:cNvPr>
          <p:cNvSpPr>
            <a:spLocks noGrp="1"/>
          </p:cNvSpPr>
          <p:nvPr>
            <p:ph idx="1"/>
          </p:nvPr>
        </p:nvSpPr>
        <p:spPr/>
        <p:txBody>
          <a:bodyPr/>
          <a:lstStyle/>
          <a:p>
            <a:r>
              <a:rPr lang="en-US" dirty="0"/>
              <a:t>Self-funded insurance plan:</a:t>
            </a:r>
          </a:p>
          <a:p>
            <a:pPr lvl="1"/>
            <a:r>
              <a:rPr lang="en-US" dirty="0"/>
              <a:t>Members’ and employers’ premiums are held in a trust fund, and these funds are used to pay claims.</a:t>
            </a:r>
          </a:p>
          <a:p>
            <a:pPr lvl="1"/>
            <a:r>
              <a:rPr lang="en-US" dirty="0"/>
              <a:t>BlueCross BlueShield of South Carolina processes health claims. </a:t>
            </a:r>
          </a:p>
          <a:p>
            <a:pPr lvl="1"/>
            <a:r>
              <a:rPr lang="en-US" dirty="0"/>
              <a:t>Express Scripts processes prescription claims.</a:t>
            </a:r>
          </a:p>
          <a:p>
            <a:r>
              <a:rPr lang="en-US" dirty="0"/>
              <a:t>Cost of the State Health Plan compares favorably to other plans.</a:t>
            </a:r>
          </a:p>
          <a:p>
            <a:pPr lvl="1"/>
            <a:r>
              <a:rPr lang="en-US" dirty="0"/>
              <a:t>Learn more at </a:t>
            </a:r>
            <a:r>
              <a:rPr lang="en-US" dirty="0">
                <a:hlinkClick r:id="rId2"/>
              </a:rPr>
              <a:t>peba.sc.gov/facts</a:t>
            </a:r>
            <a:r>
              <a:rPr lang="en-US" dirty="0"/>
              <a:t>.</a:t>
            </a:r>
          </a:p>
          <a:p>
            <a:r>
              <a:rPr lang="en-US" dirty="0"/>
              <a:t>Health management is key to maintaining a low cost for the Plan and premiums.</a:t>
            </a:r>
          </a:p>
          <a:p>
            <a:endParaRPr lang="en-US" dirty="0"/>
          </a:p>
        </p:txBody>
      </p:sp>
      <p:sp>
        <p:nvSpPr>
          <p:cNvPr id="5" name="Slide Number Placeholder 4"/>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2342870020"/>
      </p:ext>
    </p:extLst>
  </p:cSld>
  <p:clrMapOvr>
    <a:masterClrMapping/>
  </p:clrMapOvr>
  <mc:AlternateContent xmlns:mc="http://schemas.openxmlformats.org/markup-compatibility/2006" xmlns:p14="http://schemas.microsoft.com/office/powerpoint/2010/main">
    <mc:Choice Requires="p14">
      <p:transition spd="slow" p14:dur="2000" advTm="64629"/>
    </mc:Choice>
    <mc:Fallback xmlns="">
      <p:transition spd="slow" advTm="64629"/>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Member messaging</a:t>
            </a:r>
            <a:endParaRPr lang="en-US" dirty="0"/>
          </a:p>
        </p:txBody>
      </p:sp>
      <p:sp>
        <p:nvSpPr>
          <p:cNvPr id="3" name="Content Placeholder 2"/>
          <p:cNvSpPr>
            <a:spLocks noGrp="1"/>
          </p:cNvSpPr>
          <p:nvPr>
            <p:ph idx="1"/>
          </p:nvPr>
        </p:nvSpPr>
        <p:spPr>
          <a:xfrm>
            <a:off x="457200" y="1261872"/>
            <a:ext cx="6052657" cy="5029200"/>
          </a:xfrm>
        </p:spPr>
        <p:txBody>
          <a:bodyPr/>
          <a:lstStyle/>
          <a:p>
            <a:r>
              <a:rPr lang="en-US" dirty="0"/>
              <a:t>Text messages that can help you stay on top of your health.</a:t>
            </a:r>
          </a:p>
          <a:p>
            <a:r>
              <a:rPr lang="en-US" dirty="0"/>
              <a:t>Receive benefits information, health and wellness reminders and cost-saving tips.</a:t>
            </a:r>
          </a:p>
          <a:p>
            <a:r>
              <a:rPr lang="en-US" dirty="0"/>
              <a:t>State Health Plan members automatically receive text messages but can opt out anytime.</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30</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497" y="1261872"/>
            <a:ext cx="2019300" cy="4048125"/>
          </a:xfrm>
          <a:prstGeom prst="rect">
            <a:avLst/>
          </a:prstGeom>
        </p:spPr>
      </p:pic>
    </p:spTree>
    <p:extLst>
      <p:ext uri="{BB962C8B-B14F-4D97-AF65-F5344CB8AC3E}">
        <p14:creationId xmlns:p14="http://schemas.microsoft.com/office/powerpoint/2010/main" val="2015891081"/>
      </p:ext>
    </p:extLst>
  </p:cSld>
  <p:clrMapOvr>
    <a:masterClrMapping/>
  </p:clrMapOvr>
  <mc:AlternateContent xmlns:mc="http://schemas.openxmlformats.org/markup-compatibility/2006" xmlns:p14="http://schemas.microsoft.com/office/powerpoint/2010/main">
    <mc:Choice Requires="p14">
      <p:transition spd="slow" p14:dur="2000" advTm="38666"/>
    </mc:Choice>
    <mc:Fallback xmlns="">
      <p:transition spd="slow" advTm="38666"/>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My Health Toolkit</a:t>
            </a:r>
            <a:endParaRPr lang="en-US" dirty="0"/>
          </a:p>
        </p:txBody>
      </p:sp>
      <p:sp>
        <p:nvSpPr>
          <p:cNvPr id="6" name="Content Placeholder 5"/>
          <p:cNvSpPr>
            <a:spLocks noGrp="1"/>
          </p:cNvSpPr>
          <p:nvPr>
            <p:ph idx="1"/>
          </p:nvPr>
        </p:nvSpPr>
        <p:spPr/>
        <p:txBody>
          <a:bodyPr/>
          <a:lstStyle/>
          <a:p>
            <a:r>
              <a:rPr lang="en-US" dirty="0"/>
              <a:t>One-stop destination to manage your health benefits.</a:t>
            </a:r>
          </a:p>
          <a:p>
            <a:pPr lvl="1"/>
            <a:r>
              <a:rPr lang="en-US" dirty="0"/>
              <a:t>Learn more about your coverage.</a:t>
            </a:r>
          </a:p>
          <a:p>
            <a:pPr lvl="1"/>
            <a:r>
              <a:rPr lang="en-US" dirty="0"/>
              <a:t>Check medical and dental claims.</a:t>
            </a:r>
          </a:p>
          <a:p>
            <a:pPr lvl="1"/>
            <a:r>
              <a:rPr lang="en-US" dirty="0"/>
              <a:t>Manage your prescriptions.</a:t>
            </a:r>
          </a:p>
          <a:p>
            <a:pPr lvl="1"/>
            <a:r>
              <a:rPr lang="en-US" dirty="0"/>
              <a:t>Replace or view your identification card.</a:t>
            </a:r>
          </a:p>
          <a:p>
            <a:pPr lvl="1"/>
            <a:r>
              <a:rPr lang="en-US" dirty="0"/>
              <a:t>Find a doctor or hospital.</a:t>
            </a:r>
          </a:p>
          <a:p>
            <a:pPr lvl="1"/>
            <a:r>
              <a:rPr lang="en-US" dirty="0"/>
              <a:t>Improve your wellness with Strive.</a:t>
            </a:r>
          </a:p>
          <a:p>
            <a:pPr lvl="1"/>
            <a:r>
              <a:rPr lang="en-US" dirty="0"/>
              <a:t>Register for Blue </a:t>
            </a:r>
            <a:r>
              <a:rPr lang="en-US" dirty="0" err="1"/>
              <a:t>CareOnDemand</a:t>
            </a:r>
            <a:r>
              <a:rPr lang="en-US" dirty="0"/>
              <a:t>.</a:t>
            </a:r>
          </a:p>
          <a:p>
            <a:pPr lvl="1"/>
            <a:r>
              <a:rPr lang="en-US" dirty="0"/>
              <a:t>Manage your prescriptions with single sign on to your Express Scripts account.</a:t>
            </a:r>
          </a:p>
          <a:p>
            <a:r>
              <a:rPr lang="en-US" dirty="0"/>
              <a:t>Download the mobile app to register or visit </a:t>
            </a:r>
            <a:r>
              <a:rPr lang="en-US" dirty="0">
                <a:hlinkClick r:id="rId2"/>
              </a:rPr>
              <a:t>www.StateSC.SouthCarolinaBlues.com</a:t>
            </a:r>
            <a:r>
              <a:rPr lang="en-US" dirty="0"/>
              <a:t>.</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31</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6613" y="5376672"/>
            <a:ext cx="2850187" cy="685800"/>
          </a:xfrm>
          <a:prstGeom prst="rect">
            <a:avLst/>
          </a:prstGeom>
        </p:spPr>
      </p:pic>
    </p:spTree>
    <p:extLst>
      <p:ext uri="{BB962C8B-B14F-4D97-AF65-F5344CB8AC3E}">
        <p14:creationId xmlns:p14="http://schemas.microsoft.com/office/powerpoint/2010/main" val="3862821693"/>
      </p:ext>
    </p:extLst>
  </p:cSld>
  <p:clrMapOvr>
    <a:masterClrMapping/>
  </p:clrMapOvr>
  <mc:AlternateContent xmlns:mc="http://schemas.openxmlformats.org/markup-compatibility/2006" xmlns:p14="http://schemas.microsoft.com/office/powerpoint/2010/main">
    <mc:Choice Requires="p14">
      <p:transition spd="slow" p14:dur="2000" advTm="18396"/>
    </mc:Choice>
    <mc:Fallback xmlns="">
      <p:transition spd="slow" advTm="18396"/>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to register for My Health Toolkit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Search My Health Toolkit in your app store.</a:t>
            </a:r>
          </a:p>
          <a:p>
            <a:pPr marL="457200" indent="-457200">
              <a:buFont typeface="+mj-lt"/>
              <a:buAutoNum type="arabicPeriod"/>
            </a:pPr>
            <a:r>
              <a:rPr lang="en-US" dirty="0"/>
              <a:t>In the app, select Sign Up.</a:t>
            </a:r>
            <a:br>
              <a:rPr lang="en-US" dirty="0"/>
            </a:br>
            <a:r>
              <a:rPr lang="en-US" i="1" dirty="0"/>
              <a:t>You can also visit </a:t>
            </a:r>
            <a:r>
              <a:rPr lang="en-US" i="1" dirty="0">
                <a:hlinkClick r:id="rId2"/>
              </a:rPr>
              <a:t>www.StateSC.SouthCarolinaBlues.com</a:t>
            </a:r>
            <a:r>
              <a:rPr lang="en-US" i="1" dirty="0"/>
              <a:t> and select Create An Account.</a:t>
            </a:r>
          </a:p>
          <a:p>
            <a:pPr marL="457200" indent="-457200">
              <a:buFont typeface="+mj-lt"/>
              <a:buAutoNum type="arabicPeriod"/>
            </a:pPr>
            <a:r>
              <a:rPr lang="en-US" dirty="0"/>
              <a:t>Enter your member identification number on your State Health Plan identification card and your date of birth.</a:t>
            </a:r>
          </a:p>
          <a:p>
            <a:pPr marL="457200" indent="-457200">
              <a:buFont typeface="+mj-lt"/>
              <a:buAutoNum type="arabicPeriod"/>
            </a:pPr>
            <a:r>
              <a:rPr lang="en-US" dirty="0"/>
              <a:t>Choose a username and password.</a:t>
            </a:r>
          </a:p>
          <a:p>
            <a:pPr marL="457200" indent="-457200">
              <a:buFont typeface="+mj-lt"/>
              <a:buAutoNum type="arabicPeriod"/>
            </a:pPr>
            <a:r>
              <a:rPr lang="en-US" dirty="0"/>
              <a:t>Enter your email address and choose to go paperless.</a:t>
            </a:r>
          </a:p>
          <a:p>
            <a:pPr marL="0" indent="0">
              <a:buNone/>
            </a:pPr>
            <a:r>
              <a:rPr lang="en-US" sz="1600" dirty="0"/>
              <a:t>For enhanced security, multi-factor authentication is required. If you have any questions about your My Health Toolkit account, call BlueCross at 877.274.1715.</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32</a:t>
            </a:fld>
            <a:endParaRPr lang="en-US" dirty="0"/>
          </a:p>
        </p:txBody>
      </p:sp>
    </p:spTree>
    <p:extLst>
      <p:ext uri="{BB962C8B-B14F-4D97-AF65-F5344CB8AC3E}">
        <p14:creationId xmlns:p14="http://schemas.microsoft.com/office/powerpoint/2010/main" val="3302890535"/>
      </p:ext>
    </p:extLst>
  </p:cSld>
  <p:clrMapOvr>
    <a:masterClrMapping/>
  </p:clrMapOvr>
  <mc:AlternateContent xmlns:mc="http://schemas.openxmlformats.org/markup-compatibility/2006" xmlns:p14="http://schemas.microsoft.com/office/powerpoint/2010/main">
    <mc:Choice Requires="p14">
      <p:transition spd="slow" p14:dur="2000" advTm="20516"/>
    </mc:Choice>
    <mc:Fallback xmlns="">
      <p:transition spd="slow" advTm="20516"/>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My Health Toolkit: for your entire family</a:t>
            </a:r>
            <a:endParaRPr lang="en-US" dirty="0"/>
          </a:p>
        </p:txBody>
      </p:sp>
      <p:sp>
        <p:nvSpPr>
          <p:cNvPr id="3" name="Content Placeholder 2"/>
          <p:cNvSpPr>
            <a:spLocks noGrp="1"/>
          </p:cNvSpPr>
          <p:nvPr>
            <p:ph idx="1"/>
          </p:nvPr>
        </p:nvSpPr>
        <p:spPr/>
        <p:txBody>
          <a:bodyPr/>
          <a:lstStyle/>
          <a:p>
            <a:r>
              <a:rPr lang="en-US" dirty="0"/>
              <a:t>Subscribers, covered spouses and dependents ages 16 and older can create their own profile.</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33</a:t>
            </a:fld>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391688445"/>
              </p:ext>
            </p:extLst>
          </p:nvPr>
        </p:nvGraphicFramePr>
        <p:xfrm>
          <a:off x="545980" y="2380308"/>
          <a:ext cx="7006653" cy="2194560"/>
        </p:xfrm>
        <a:graphic>
          <a:graphicData uri="http://schemas.openxmlformats.org/drawingml/2006/table">
            <a:tbl>
              <a:tblPr firstRow="1" bandRow="1">
                <a:tableStyleId>{7E9639D4-E3E2-4D34-9284-5A2195B3D0D7}</a:tableStyleId>
              </a:tblPr>
              <a:tblGrid>
                <a:gridCol w="1523873">
                  <a:extLst>
                    <a:ext uri="{9D8B030D-6E8A-4147-A177-3AD203B41FA5}">
                      <a16:colId xmlns:a16="http://schemas.microsoft.com/office/drawing/2014/main" val="20000"/>
                    </a:ext>
                  </a:extLst>
                </a:gridCol>
                <a:gridCol w="182518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365760">
                <a:tc>
                  <a:txBody>
                    <a:bodyPr/>
                    <a:lstStyle/>
                    <a:p>
                      <a:pPr algn="ctr"/>
                      <a:endParaRPr lang="en-US" sz="1800" dirty="0"/>
                    </a:p>
                  </a:txBody>
                  <a:tcPr marL="109728" marR="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gridSpan="3">
                  <a:txBody>
                    <a:bodyPr/>
                    <a:lstStyle/>
                    <a:p>
                      <a:pPr algn="ctr"/>
                      <a:r>
                        <a:rPr lang="en-US" sz="1800" dirty="0"/>
                        <a:t>Who can see information</a:t>
                      </a:r>
                      <a:endParaRPr lang="en-US" sz="1600" dirty="0"/>
                    </a:p>
                  </a:txBody>
                  <a:tcPr marL="109728" marR="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US" sz="1600" dirty="0"/>
                    </a:p>
                  </a:txBody>
                  <a:tcPr marL="109728" marR="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tc hMerge="1">
                  <a:txBody>
                    <a:bodyPr/>
                    <a:lstStyle/>
                    <a:p>
                      <a:pPr algn="ctr"/>
                      <a:endParaRPr lang="en-US" sz="1600" dirty="0"/>
                    </a:p>
                  </a:txBody>
                  <a:tcPr marL="109728" marR="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365760">
                <a:tc>
                  <a:txBody>
                    <a:bodyPr/>
                    <a:lstStyle/>
                    <a:p>
                      <a:pPr algn="ctr"/>
                      <a:endParaRPr lang="en-US" sz="1800" dirty="0"/>
                    </a:p>
                  </a:txBody>
                  <a:tcPr marL="109728" marR="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noFill/>
                  </a:tcPr>
                </a:tc>
                <a:tc>
                  <a:txBody>
                    <a:bodyPr/>
                    <a:lstStyle/>
                    <a:p>
                      <a:pPr algn="ctr"/>
                      <a:r>
                        <a:rPr lang="en-US" sz="1800" b="1" dirty="0">
                          <a:solidFill>
                            <a:schemeClr val="tx2"/>
                          </a:solidFill>
                        </a:rPr>
                        <a:t>Subscriber’s</a:t>
                      </a:r>
                      <a:r>
                        <a:rPr lang="en-US" sz="1800" b="1" baseline="0" dirty="0">
                          <a:solidFill>
                            <a:schemeClr val="tx2"/>
                          </a:solidFill>
                        </a:rPr>
                        <a:t> </a:t>
                      </a:r>
                      <a:br>
                        <a:rPr lang="en-US" sz="1800" b="1" baseline="0" dirty="0">
                          <a:solidFill>
                            <a:schemeClr val="tx2"/>
                          </a:solidFill>
                        </a:rPr>
                      </a:br>
                      <a:r>
                        <a:rPr lang="en-US" sz="1800" b="1" baseline="0" dirty="0">
                          <a:solidFill>
                            <a:schemeClr val="tx2"/>
                          </a:solidFill>
                        </a:rPr>
                        <a:t>c</a:t>
                      </a:r>
                      <a:r>
                        <a:rPr lang="en-US" sz="1800" b="1" dirty="0">
                          <a:solidFill>
                            <a:schemeClr val="tx2"/>
                          </a:solidFill>
                        </a:rPr>
                        <a:t>laims/eligibility</a:t>
                      </a:r>
                    </a:p>
                  </a:txBody>
                  <a:tcPr marL="109728" marR="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2"/>
                          </a:solidFill>
                        </a:rPr>
                        <a:t>Spouse’s </a:t>
                      </a:r>
                      <a:br>
                        <a:rPr lang="en-US" sz="1800" b="1" dirty="0">
                          <a:solidFill>
                            <a:schemeClr val="tx2"/>
                          </a:solidFill>
                        </a:rPr>
                      </a:br>
                      <a:r>
                        <a:rPr lang="en-US" sz="1800" b="1" dirty="0">
                          <a:solidFill>
                            <a:schemeClr val="tx2"/>
                          </a:solidFill>
                        </a:rPr>
                        <a:t>claims/eligibility</a:t>
                      </a:r>
                    </a:p>
                  </a:txBody>
                  <a:tcPr marL="109728" marR="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2"/>
                          </a:solidFill>
                        </a:rPr>
                        <a:t>Dependent’s</a:t>
                      </a:r>
                      <a:br>
                        <a:rPr lang="en-US" sz="1800" b="1" dirty="0">
                          <a:solidFill>
                            <a:schemeClr val="tx2"/>
                          </a:solidFill>
                        </a:rPr>
                      </a:br>
                      <a:r>
                        <a:rPr lang="en-US" sz="1800" b="1" dirty="0">
                          <a:solidFill>
                            <a:schemeClr val="tx2"/>
                          </a:solidFill>
                        </a:rPr>
                        <a:t>claims/eligibility</a:t>
                      </a:r>
                    </a:p>
                  </a:txBody>
                  <a:tcPr marL="109728" marR="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5760">
                <a:tc>
                  <a:txBody>
                    <a:bodyPr/>
                    <a:lstStyle/>
                    <a:p>
                      <a:r>
                        <a:rPr lang="en-US" sz="1800" dirty="0">
                          <a:solidFill>
                            <a:schemeClr val="tx2"/>
                          </a:solidFill>
                        </a:rPr>
                        <a:t>Subscriber</a:t>
                      </a:r>
                    </a:p>
                  </a:txBody>
                  <a:tcPr marL="109728" marR="109728"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tx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2000" b="1" dirty="0">
                          <a:solidFill>
                            <a:schemeClr val="accent3"/>
                          </a:solidFill>
                          <a:sym typeface="Wingdings" panose="05000000000000000000" pitchFamily="2" charset="2"/>
                        </a:rPr>
                        <a:t></a:t>
                      </a:r>
                      <a:endParaRPr lang="en-US" sz="2000" b="1" dirty="0">
                        <a:solidFill>
                          <a:schemeClr val="accent3"/>
                        </a:solidFill>
                      </a:endParaRPr>
                    </a:p>
                  </a:txBody>
                  <a:tcPr marL="101635" marR="10163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tx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2000" b="1" dirty="0">
                          <a:solidFill>
                            <a:schemeClr val="accent3"/>
                          </a:solidFill>
                          <a:sym typeface="Wingdings" panose="05000000000000000000" pitchFamily="2" charset="2"/>
                        </a:rPr>
                        <a:t></a:t>
                      </a:r>
                      <a:endParaRPr lang="en-US" sz="2000" dirty="0">
                        <a:solidFill>
                          <a:schemeClr val="accent3"/>
                        </a:solidFill>
                      </a:endParaRPr>
                    </a:p>
                  </a:txBody>
                  <a:tcPr marL="101635" marR="10163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tx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2000" b="1" dirty="0">
                          <a:solidFill>
                            <a:schemeClr val="accent3"/>
                          </a:solidFill>
                          <a:sym typeface="Wingdings" panose="05000000000000000000" pitchFamily="2" charset="2"/>
                        </a:rPr>
                        <a:t></a:t>
                      </a:r>
                      <a:endParaRPr lang="en-US" sz="2000" dirty="0">
                        <a:solidFill>
                          <a:schemeClr val="accent3"/>
                        </a:solidFill>
                      </a:endParaRPr>
                    </a:p>
                  </a:txBody>
                  <a:tcPr marL="101635" marR="10163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365760">
                <a:tc>
                  <a:txBody>
                    <a:bodyPr/>
                    <a:lstStyle/>
                    <a:p>
                      <a:r>
                        <a:rPr lang="en-US" sz="1800" dirty="0">
                          <a:solidFill>
                            <a:schemeClr val="tx2"/>
                          </a:solidFill>
                        </a:rPr>
                        <a:t>Spouse</a:t>
                      </a:r>
                      <a:endParaRPr lang="en-US" sz="1800" baseline="30000" dirty="0">
                        <a:solidFill>
                          <a:schemeClr val="tx2"/>
                        </a:solidFill>
                      </a:endParaRPr>
                    </a:p>
                  </a:txBody>
                  <a:tcPr marL="109728" marR="109728"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2000" b="1" dirty="0">
                          <a:solidFill>
                            <a:schemeClr val="accent3"/>
                          </a:solidFill>
                          <a:sym typeface="Wingdings" panose="05000000000000000000" pitchFamily="2" charset="2"/>
                        </a:rPr>
                        <a:t></a:t>
                      </a:r>
                      <a:endParaRPr lang="en-US" sz="2000" dirty="0">
                        <a:solidFill>
                          <a:schemeClr val="accent3"/>
                        </a:solidFill>
                      </a:endParaRPr>
                    </a:p>
                  </a:txBody>
                  <a:tcPr marL="101635" marR="10163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2000" b="1" dirty="0">
                          <a:solidFill>
                            <a:schemeClr val="accent3"/>
                          </a:solidFill>
                          <a:sym typeface="Wingdings" panose="05000000000000000000" pitchFamily="2" charset="2"/>
                        </a:rPr>
                        <a:t></a:t>
                      </a:r>
                      <a:endParaRPr lang="en-US" sz="2000" dirty="0">
                        <a:solidFill>
                          <a:schemeClr val="accent3"/>
                        </a:solidFill>
                      </a:endParaRPr>
                    </a:p>
                  </a:txBody>
                  <a:tcPr marL="101635" marR="10163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endParaRPr lang="en-US" sz="2000" dirty="0">
                        <a:solidFill>
                          <a:schemeClr val="accent3"/>
                        </a:solidFill>
                      </a:endParaRPr>
                    </a:p>
                  </a:txBody>
                  <a:tcPr marL="101635" marR="10163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365760">
                <a:tc>
                  <a:txBody>
                    <a:bodyPr/>
                    <a:lstStyle/>
                    <a:p>
                      <a:r>
                        <a:rPr lang="en-US" sz="1800" dirty="0">
                          <a:solidFill>
                            <a:schemeClr val="tx2"/>
                          </a:solidFill>
                        </a:rPr>
                        <a:t>Dependent(s)</a:t>
                      </a:r>
                      <a:endParaRPr lang="en-US" sz="1800" baseline="30000" dirty="0">
                        <a:solidFill>
                          <a:schemeClr val="tx2"/>
                        </a:solidFill>
                      </a:endParaRPr>
                    </a:p>
                  </a:txBody>
                  <a:tcPr marL="109728" marR="109728"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endParaRPr lang="en-US" sz="2000" dirty="0">
                        <a:solidFill>
                          <a:schemeClr val="accent3"/>
                        </a:solidFill>
                      </a:endParaRPr>
                    </a:p>
                  </a:txBody>
                  <a:tcPr marL="101635" marR="10163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endParaRPr lang="en-US" sz="2000" dirty="0">
                        <a:solidFill>
                          <a:schemeClr val="accent3"/>
                        </a:solidFill>
                      </a:endParaRPr>
                    </a:p>
                  </a:txBody>
                  <a:tcPr marL="101635" marR="10163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2000" b="1" dirty="0">
                          <a:solidFill>
                            <a:schemeClr val="accent3"/>
                          </a:solidFill>
                          <a:sym typeface="Wingdings" panose="05000000000000000000" pitchFamily="2" charset="2"/>
                        </a:rPr>
                        <a:t></a:t>
                      </a:r>
                      <a:endParaRPr lang="en-US" sz="2000" dirty="0">
                        <a:solidFill>
                          <a:schemeClr val="accent3"/>
                        </a:solidFill>
                      </a:endParaRPr>
                    </a:p>
                  </a:txBody>
                  <a:tcPr marL="101635" marR="101635"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10703090"/>
      </p:ext>
    </p:extLst>
  </p:cSld>
  <p:clrMapOvr>
    <a:masterClrMapping/>
  </p:clrMapOvr>
  <mc:AlternateContent xmlns:mc="http://schemas.openxmlformats.org/markup-compatibility/2006" xmlns:p14="http://schemas.microsoft.com/office/powerpoint/2010/main">
    <mc:Choice Requires="p14">
      <p:transition spd="slow" p14:dur="2000" advTm="16114"/>
    </mc:Choice>
    <mc:Fallback xmlns="">
      <p:transition spd="slow" advTm="16114"/>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Manage your medicine with taps, not trips.</a:t>
            </a:r>
            <a:endParaRPr lang="en-US" dirty="0"/>
          </a:p>
        </p:txBody>
      </p:sp>
      <p:sp>
        <p:nvSpPr>
          <p:cNvPr id="3" name="Content Placeholder 2"/>
          <p:cNvSpPr>
            <a:spLocks noGrp="1"/>
          </p:cNvSpPr>
          <p:nvPr>
            <p:ph idx="1"/>
          </p:nvPr>
        </p:nvSpPr>
        <p:spPr/>
        <p:txBody>
          <a:bodyPr/>
          <a:lstStyle/>
          <a:p>
            <a:r>
              <a:rPr lang="en-US" dirty="0"/>
              <a:t>Register at </a:t>
            </a:r>
            <a:r>
              <a:rPr lang="en-US" dirty="0">
                <a:hlinkClick r:id="rId2"/>
              </a:rPr>
              <a:t>www.express-scripts.com</a:t>
            </a:r>
            <a:r>
              <a:rPr lang="en-US" dirty="0"/>
              <a:t> or download the Express Scripts mobile app.</a:t>
            </a:r>
          </a:p>
          <a:p>
            <a:r>
              <a:rPr lang="en-US" dirty="0"/>
              <a:t>Online tools include:</a:t>
            </a:r>
          </a:p>
          <a:p>
            <a:pPr lvl="1"/>
            <a:r>
              <a:rPr lang="en-US" dirty="0"/>
              <a:t>See prescription drug claims and payment history.</a:t>
            </a:r>
          </a:p>
          <a:p>
            <a:pPr lvl="1"/>
            <a:r>
              <a:rPr lang="en-US" dirty="0"/>
              <a:t>Check if a drug requires prior authorization and compare drug prices.</a:t>
            </a:r>
          </a:p>
          <a:p>
            <a:pPr lvl="1"/>
            <a:r>
              <a:rPr lang="en-US" dirty="0"/>
              <a:t>Locate a network pharmacy near you.</a:t>
            </a:r>
          </a:p>
          <a:p>
            <a:pPr lvl="1"/>
            <a:r>
              <a:rPr lang="en-US" dirty="0"/>
              <a:t>Access your identification card.</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34</a:t>
            </a:fld>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6423" y="5376672"/>
            <a:ext cx="3040377" cy="685800"/>
          </a:xfrm>
          <a:prstGeom prst="rect">
            <a:avLst/>
          </a:prstGeom>
        </p:spPr>
      </p:pic>
    </p:spTree>
    <p:extLst>
      <p:ext uri="{BB962C8B-B14F-4D97-AF65-F5344CB8AC3E}">
        <p14:creationId xmlns:p14="http://schemas.microsoft.com/office/powerpoint/2010/main" val="962979190"/>
      </p:ext>
    </p:extLst>
  </p:cSld>
  <p:clrMapOvr>
    <a:masterClrMapping/>
  </p:clrMapOvr>
  <mc:AlternateContent xmlns:mc="http://schemas.openxmlformats.org/markup-compatibility/2006" xmlns:p14="http://schemas.microsoft.com/office/powerpoint/2010/main">
    <mc:Choice Requires="p14">
      <p:transition spd="slow" p14:dur="2000" advTm="23483"/>
    </mc:Choice>
    <mc:Fallback xmlns="">
      <p:transition spd="slow" advTm="23483"/>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MyBenefits</a:t>
            </a:r>
          </a:p>
        </p:txBody>
      </p:sp>
      <p:sp>
        <p:nvSpPr>
          <p:cNvPr id="3" name="Content Placeholder 2"/>
          <p:cNvSpPr>
            <a:spLocks noGrp="1"/>
          </p:cNvSpPr>
          <p:nvPr>
            <p:ph idx="1"/>
          </p:nvPr>
        </p:nvSpPr>
        <p:spPr/>
        <p:txBody>
          <a:bodyPr/>
          <a:lstStyle/>
          <a:p>
            <a:r>
              <a:rPr lang="en-US" altLang="en-US" dirty="0">
                <a:hlinkClick r:id="rId2"/>
              </a:rPr>
              <a:t>MyBenefits.sc.gov</a:t>
            </a:r>
            <a:r>
              <a:rPr lang="en-US" altLang="en-US" dirty="0"/>
              <a:t>.</a:t>
            </a:r>
          </a:p>
          <a:p>
            <a:r>
              <a:rPr lang="en-US" altLang="en-US" dirty="0"/>
              <a:t>Accessible online 24/7.</a:t>
            </a:r>
          </a:p>
          <a:p>
            <a:pPr lvl="1"/>
            <a:r>
              <a:rPr lang="en-US" altLang="en-US" dirty="0"/>
              <a:t>Review benefits statement;</a:t>
            </a:r>
          </a:p>
          <a:p>
            <a:pPr lvl="1"/>
            <a:r>
              <a:rPr lang="en-US" altLang="en-US" dirty="0"/>
              <a:t>Change contact information;</a:t>
            </a:r>
          </a:p>
          <a:p>
            <a:pPr lvl="1"/>
            <a:r>
              <a:rPr lang="en-US" altLang="en-US" dirty="0"/>
              <a:t>Update life insurance beneficiaries;</a:t>
            </a:r>
          </a:p>
          <a:p>
            <a:pPr lvl="1"/>
            <a:r>
              <a:rPr lang="en-US" altLang="en-US" dirty="0"/>
              <a:t>Change coverage during some special eligibility situations;</a:t>
            </a:r>
          </a:p>
          <a:p>
            <a:pPr lvl="1"/>
            <a:r>
              <a:rPr lang="en-US" altLang="en-US" dirty="0"/>
              <a:t>Make changes during open enrollment; and</a:t>
            </a:r>
          </a:p>
          <a:p>
            <a:pPr lvl="1"/>
            <a:r>
              <a:rPr lang="en-US" altLang="en-US" dirty="0"/>
              <a:t>Upload supporting documentation.</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35</a:t>
            </a:fld>
            <a:endParaRPr lang="en-US" dirty="0"/>
          </a:p>
        </p:txBody>
      </p:sp>
    </p:spTree>
    <p:extLst>
      <p:ext uri="{BB962C8B-B14F-4D97-AF65-F5344CB8AC3E}">
        <p14:creationId xmlns:p14="http://schemas.microsoft.com/office/powerpoint/2010/main" val="1132706676"/>
      </p:ext>
    </p:extLst>
  </p:cSld>
  <p:clrMapOvr>
    <a:masterClrMapping/>
  </p:clrMapOvr>
  <mc:AlternateContent xmlns:mc="http://schemas.openxmlformats.org/markup-compatibility/2006" xmlns:p14="http://schemas.microsoft.com/office/powerpoint/2010/main">
    <mc:Choice Requires="p14">
      <p:transition spd="slow" p14:dur="2000" advTm="17816"/>
    </mc:Choice>
    <mc:Fallback xmlns="">
      <p:transition spd="slow" advTm="17816"/>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198" y="228600"/>
            <a:ext cx="8229599" cy="804672"/>
          </a:xfrm>
        </p:spPr>
        <p:txBody>
          <a:bodyPr/>
          <a:lstStyle/>
          <a:p>
            <a:r>
              <a:rPr lang="en-US"/>
              <a:t>Questions?</a:t>
            </a:r>
            <a:endParaRPr lang="en-US" dirty="0"/>
          </a:p>
        </p:txBody>
      </p:sp>
      <p:sp>
        <p:nvSpPr>
          <p:cNvPr id="3" name="Content Placeholder 2"/>
          <p:cNvSpPr>
            <a:spLocks noGrp="1"/>
          </p:cNvSpPr>
          <p:nvPr>
            <p:ph idx="1"/>
          </p:nvPr>
        </p:nvSpPr>
        <p:spPr>
          <a:xfrm>
            <a:off x="457200" y="1261872"/>
            <a:ext cx="8229600" cy="5029200"/>
          </a:xfrm>
        </p:spPr>
        <p:txBody>
          <a:bodyPr/>
          <a:lstStyle/>
          <a:p>
            <a:r>
              <a:rPr lang="en-US" dirty="0"/>
              <a:t>Visit us online at </a:t>
            </a:r>
            <a:r>
              <a:rPr lang="en-US" dirty="0">
                <a:hlinkClick r:id="rId2"/>
              </a:rPr>
              <a:t>peba.sc.gov</a:t>
            </a:r>
            <a:r>
              <a:rPr lang="en-US" dirty="0"/>
              <a:t>.</a:t>
            </a:r>
          </a:p>
          <a:p>
            <a:r>
              <a:rPr lang="en-US" dirty="0"/>
              <a:t>Call PEBA’s Customer Service at 803.737.6800 or 888.260.9430.</a:t>
            </a:r>
          </a:p>
          <a:p>
            <a:pPr lvl="0"/>
            <a:r>
              <a:rPr lang="en-US" dirty="0"/>
              <a:t>For questions about health claims, call BlueCross at 800.868.2520.</a:t>
            </a:r>
          </a:p>
          <a:p>
            <a:pPr lvl="0"/>
            <a:r>
              <a:rPr lang="en-US" dirty="0"/>
              <a:t>For questions about prescription claims, call Express Scripts at 855.612.3128. </a:t>
            </a:r>
          </a:p>
          <a:p>
            <a:endParaRPr lang="en-US" dirty="0"/>
          </a:p>
        </p:txBody>
      </p:sp>
      <p:sp>
        <p:nvSpPr>
          <p:cNvPr id="5" name="Slide Number Placeholder 4"/>
          <p:cNvSpPr>
            <a:spLocks noGrp="1"/>
          </p:cNvSpPr>
          <p:nvPr>
            <p:ph type="sldNum" sz="quarter" idx="12"/>
          </p:nvPr>
        </p:nvSpPr>
        <p:spPr>
          <a:xfrm>
            <a:off x="8339328" y="6400800"/>
            <a:ext cx="804672" cy="457200"/>
          </a:xfrm>
        </p:spPr>
        <p:txBody>
          <a:bodyPr/>
          <a:lstStyle/>
          <a:p>
            <a:fld id="{28024367-D536-4F59-B2ED-0E7825EDA9AF}" type="slidenum">
              <a:rPr lang="en-US" smtClean="0"/>
              <a:pPr/>
              <a:t>36</a:t>
            </a:fld>
            <a:endParaRPr lang="en-US" dirty="0"/>
          </a:p>
        </p:txBody>
      </p:sp>
    </p:spTree>
    <p:extLst>
      <p:ext uri="{BB962C8B-B14F-4D97-AF65-F5344CB8AC3E}">
        <p14:creationId xmlns:p14="http://schemas.microsoft.com/office/powerpoint/2010/main" val="2049639609"/>
      </p:ext>
    </p:extLst>
  </p:cSld>
  <p:clrMapOvr>
    <a:masterClrMapping/>
  </p:clrMapOvr>
  <mc:AlternateContent xmlns:mc="http://schemas.openxmlformats.org/markup-compatibility/2006" xmlns:p14="http://schemas.microsoft.com/office/powerpoint/2010/main">
    <mc:Choice Requires="p14">
      <p:transition spd="slow" p14:dur="2000" advTm="17771"/>
    </mc:Choice>
    <mc:Fallback xmlns="">
      <p:transition spd="slow" advTm="17771"/>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8024367-D536-4F59-B2ED-0E7825EDA9AF}" type="slidenum">
              <a:rPr lang="en-US" smtClean="0"/>
              <a:pPr/>
              <a:t>37</a:t>
            </a:fld>
            <a:endParaRPr lang="en-US" dirty="0"/>
          </a:p>
        </p:txBody>
      </p:sp>
    </p:spTree>
    <p:extLst>
      <p:ext uri="{BB962C8B-B14F-4D97-AF65-F5344CB8AC3E}">
        <p14:creationId xmlns:p14="http://schemas.microsoft.com/office/powerpoint/2010/main" val="2750289494"/>
      </p:ext>
    </p:extLst>
  </p:cSld>
  <p:clrMapOvr>
    <a:masterClrMapping/>
  </p:clrMapOvr>
  <mc:AlternateContent xmlns:mc="http://schemas.openxmlformats.org/markup-compatibility/2006" xmlns:p14="http://schemas.microsoft.com/office/powerpoint/2010/main">
    <mc:Choice Requires="p14">
      <p:transition spd="slow" p14:dur="2000" advTm="20833"/>
    </mc:Choice>
    <mc:Fallback xmlns="">
      <p:transition spd="slow" advTm="20833"/>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38</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2078"/>
    </mc:Choice>
    <mc:Fallback xmlns="">
      <p:transition spd="slow" advTm="207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F86923-D809-4475-8A2C-9F9F1FBCAEA7}"/>
              </a:ext>
            </a:extLst>
          </p:cNvPr>
          <p:cNvSpPr>
            <a:spLocks noGrp="1"/>
          </p:cNvSpPr>
          <p:nvPr>
            <p:ph type="title"/>
          </p:nvPr>
        </p:nvSpPr>
        <p:spPr/>
        <p:txBody>
          <a:bodyPr/>
          <a:lstStyle/>
          <a:p>
            <a:r>
              <a:rPr lang="en-US" dirty="0"/>
              <a:t>PEBA Perks</a:t>
            </a:r>
          </a:p>
        </p:txBody>
      </p:sp>
      <p:sp>
        <p:nvSpPr>
          <p:cNvPr id="2" name="Slide Number Placeholder 1">
            <a:extLst>
              <a:ext uri="{FF2B5EF4-FFF2-40B4-BE49-F238E27FC236}">
                <a16:creationId xmlns:a16="http://schemas.microsoft.com/office/drawing/2014/main" id="{C1D9859A-11EB-413D-BC32-8887DC82EE56}"/>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
        <p:nvSpPr>
          <p:cNvPr id="5" name="Subtitle 4">
            <a:extLst>
              <a:ext uri="{FF2B5EF4-FFF2-40B4-BE49-F238E27FC236}">
                <a16:creationId xmlns:a16="http://schemas.microsoft.com/office/drawing/2014/main" id="{05DF50D1-6439-485F-A6F8-194064FECF57}"/>
              </a:ext>
            </a:extLst>
          </p:cNvPr>
          <p:cNvSpPr>
            <a:spLocks noGrp="1"/>
          </p:cNvSpPr>
          <p:nvPr>
            <p:ph type="subTitle" idx="13"/>
          </p:nvPr>
        </p:nvSpPr>
        <p:spPr/>
        <p:txBody>
          <a:bodyPr/>
          <a:lstStyle/>
          <a:p>
            <a:r>
              <a:rPr lang="en-US" dirty="0"/>
              <a:t>Value-based benefits at no cost</a:t>
            </a:r>
          </a:p>
        </p:txBody>
      </p:sp>
    </p:spTree>
    <p:extLst>
      <p:ext uri="{BB962C8B-B14F-4D97-AF65-F5344CB8AC3E}">
        <p14:creationId xmlns:p14="http://schemas.microsoft.com/office/powerpoint/2010/main" val="2922428484"/>
      </p:ext>
    </p:extLst>
  </p:cSld>
  <p:clrMapOvr>
    <a:masterClrMapping/>
  </p:clrMapOvr>
  <mc:AlternateContent xmlns:mc="http://schemas.openxmlformats.org/markup-compatibility/2006" xmlns:p14="http://schemas.microsoft.com/office/powerpoint/2010/main">
    <mc:Choice Requires="p14">
      <p:transition spd="slow" p14:dur="2000" advTm="4136"/>
    </mc:Choice>
    <mc:Fallback xmlns="">
      <p:transition spd="slow" advTm="413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395414-6C37-6944-6531-197C1FCEC27D}"/>
              </a:ext>
            </a:extLst>
          </p:cNvPr>
          <p:cNvSpPr/>
          <p:nvPr/>
        </p:nvSpPr>
        <p:spPr>
          <a:xfrm>
            <a:off x="457197" y="2618100"/>
            <a:ext cx="8229598" cy="268587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E767599-4007-4BE0-94C5-AF25D788D173}"/>
              </a:ext>
            </a:extLst>
          </p:cNvPr>
          <p:cNvSpPr>
            <a:spLocks noGrp="1"/>
          </p:cNvSpPr>
          <p:nvPr>
            <p:ph sz="half" idx="1"/>
          </p:nvPr>
        </p:nvSpPr>
        <p:spPr>
          <a:xfrm>
            <a:off x="457200" y="2690801"/>
            <a:ext cx="3886200" cy="2613170"/>
          </a:xfrm>
        </p:spPr>
        <p:txBody>
          <a:bodyPr>
            <a:noAutofit/>
          </a:bodyPr>
          <a:lstStyle/>
          <a:p>
            <a:pPr>
              <a:lnSpc>
                <a:spcPct val="80000"/>
              </a:lnSpc>
            </a:pPr>
            <a:r>
              <a:rPr lang="en-US" sz="2000" dirty="0"/>
              <a:t>Preventive screenings.</a:t>
            </a:r>
          </a:p>
          <a:p>
            <a:pPr>
              <a:lnSpc>
                <a:spcPct val="80000"/>
              </a:lnSpc>
            </a:pPr>
            <a:r>
              <a:rPr lang="en-US" sz="2000" dirty="0"/>
              <a:t>Adult vaccinations.</a:t>
            </a:r>
          </a:p>
          <a:p>
            <a:pPr>
              <a:lnSpc>
                <a:spcPct val="80000"/>
              </a:lnSpc>
            </a:pPr>
            <a:r>
              <a:rPr lang="en-US" sz="2000" dirty="0"/>
              <a:t>Well adult benefits.</a:t>
            </a:r>
          </a:p>
          <a:p>
            <a:pPr>
              <a:lnSpc>
                <a:spcPct val="80000"/>
              </a:lnSpc>
            </a:pPr>
            <a:r>
              <a:rPr lang="en-US" sz="2000" dirty="0"/>
              <a:t>Well child care benefits.</a:t>
            </a:r>
          </a:p>
          <a:p>
            <a:pPr>
              <a:lnSpc>
                <a:spcPct val="80000"/>
              </a:lnSpc>
            </a:pPr>
            <a:r>
              <a:rPr lang="en-US" sz="2000" dirty="0"/>
              <a:t>Colorectal cancer screening.</a:t>
            </a:r>
          </a:p>
          <a:p>
            <a:pPr>
              <a:lnSpc>
                <a:spcPct val="80000"/>
              </a:lnSpc>
            </a:pPr>
            <a:r>
              <a:rPr lang="en-US" sz="2000" dirty="0"/>
              <a:t>Cervical cancer screening.</a:t>
            </a:r>
          </a:p>
          <a:p>
            <a:pPr>
              <a:lnSpc>
                <a:spcPct val="80000"/>
              </a:lnSpc>
            </a:pPr>
            <a:r>
              <a:rPr lang="en-US" sz="2000" dirty="0"/>
              <a:t>No-Pay Copay.</a:t>
            </a:r>
          </a:p>
        </p:txBody>
      </p:sp>
      <p:sp>
        <p:nvSpPr>
          <p:cNvPr id="6" name="Content Placeholder 5">
            <a:extLst>
              <a:ext uri="{FF2B5EF4-FFF2-40B4-BE49-F238E27FC236}">
                <a16:creationId xmlns:a16="http://schemas.microsoft.com/office/drawing/2014/main" id="{05024721-9D17-4EA3-B730-90D9ED17818D}"/>
              </a:ext>
            </a:extLst>
          </p:cNvPr>
          <p:cNvSpPr>
            <a:spLocks noGrp="1"/>
          </p:cNvSpPr>
          <p:nvPr>
            <p:ph sz="half" idx="2"/>
          </p:nvPr>
        </p:nvSpPr>
        <p:spPr>
          <a:xfrm>
            <a:off x="4800600" y="2690801"/>
            <a:ext cx="3886200" cy="2685871"/>
          </a:xfrm>
        </p:spPr>
        <p:txBody>
          <a:bodyPr>
            <a:normAutofit fontScale="85000" lnSpcReduction="10000"/>
          </a:bodyPr>
          <a:lstStyle/>
          <a:p>
            <a:r>
              <a:rPr lang="en-US" dirty="0"/>
              <a:t>Mammography.</a:t>
            </a:r>
          </a:p>
          <a:p>
            <a:r>
              <a:rPr lang="en-US" dirty="0"/>
              <a:t>Behavioral health management.</a:t>
            </a:r>
          </a:p>
          <a:p>
            <a:r>
              <a:rPr lang="en-US" dirty="0"/>
              <a:t>Weight management.</a:t>
            </a:r>
          </a:p>
          <a:p>
            <a:r>
              <a:rPr lang="en-US" dirty="0"/>
              <a:t>Heart health.</a:t>
            </a:r>
          </a:p>
          <a:p>
            <a:r>
              <a:rPr lang="en-US" dirty="0"/>
              <a:t>Diabetes education.</a:t>
            </a:r>
          </a:p>
          <a:p>
            <a:r>
              <a:rPr lang="en-US" dirty="0"/>
              <a:t>Nicotine cessation.</a:t>
            </a:r>
          </a:p>
          <a:p>
            <a:r>
              <a:rPr lang="en-US" dirty="0"/>
              <a:t>Maternity management.</a:t>
            </a:r>
          </a:p>
        </p:txBody>
      </p:sp>
      <p:sp>
        <p:nvSpPr>
          <p:cNvPr id="2" name="Slide Number Placeholder 1"/>
          <p:cNvSpPr>
            <a:spLocks noGrp="1"/>
          </p:cNvSpPr>
          <p:nvPr>
            <p:ph type="sldNum" sz="quarter" idx="12"/>
          </p:nvPr>
        </p:nvSpPr>
        <p:spPr/>
        <p:txBody>
          <a:bodyPr/>
          <a:lstStyle/>
          <a:p>
            <a:fld id="{28024367-D536-4F59-B2ED-0E7825EDA9AF}" type="slidenum">
              <a:rPr lang="en-US" smtClean="0"/>
              <a:pPr/>
              <a:t>5</a:t>
            </a:fld>
            <a:endParaRPr lang="en-US" dirty="0"/>
          </a:p>
        </p:txBody>
      </p:sp>
      <p:sp>
        <p:nvSpPr>
          <p:cNvPr id="3" name="Title 2">
            <a:extLst>
              <a:ext uri="{FF2B5EF4-FFF2-40B4-BE49-F238E27FC236}">
                <a16:creationId xmlns:a16="http://schemas.microsoft.com/office/drawing/2014/main" id="{5AE882C7-B634-4AB0-8DB9-BDFFD34E8363}"/>
              </a:ext>
            </a:extLst>
          </p:cNvPr>
          <p:cNvSpPr>
            <a:spLocks noGrp="1"/>
          </p:cNvSpPr>
          <p:nvPr>
            <p:ph type="title"/>
          </p:nvPr>
        </p:nvSpPr>
        <p:spPr/>
        <p:txBody>
          <a:bodyPr/>
          <a:lstStyle/>
          <a:p>
            <a:r>
              <a:rPr lang="en-US" dirty="0"/>
              <a:t>PEBA Perks</a:t>
            </a:r>
          </a:p>
        </p:txBody>
      </p:sp>
      <p:sp>
        <p:nvSpPr>
          <p:cNvPr id="9" name="TextBox 8">
            <a:extLst>
              <a:ext uri="{FF2B5EF4-FFF2-40B4-BE49-F238E27FC236}">
                <a16:creationId xmlns:a16="http://schemas.microsoft.com/office/drawing/2014/main" id="{B74C5B42-EC81-28F6-61AD-114C1735F225}"/>
              </a:ext>
            </a:extLst>
          </p:cNvPr>
          <p:cNvSpPr txBox="1"/>
          <p:nvPr/>
        </p:nvSpPr>
        <p:spPr>
          <a:xfrm>
            <a:off x="457197" y="1261872"/>
            <a:ext cx="8229599" cy="1200329"/>
          </a:xfrm>
          <a:prstGeom prst="rect">
            <a:avLst/>
          </a:prstGeom>
          <a:noFill/>
        </p:spPr>
        <p:txBody>
          <a:bodyPr wrap="square">
            <a:spAutoFit/>
          </a:bodyPr>
          <a:lstStyle/>
          <a:p>
            <a:r>
              <a:rPr lang="en-US" sz="2400" dirty="0">
                <a:solidFill>
                  <a:schemeClr val="tx2"/>
                </a:solidFill>
              </a:rPr>
              <a:t>Value-based benefits available at no cost to State Health Plan primary members at network providers and pharmacies. Learn more at </a:t>
            </a:r>
            <a:r>
              <a:rPr lang="en-US" sz="2400" dirty="0">
                <a:solidFill>
                  <a:schemeClr val="tx2"/>
                </a:solidFill>
                <a:hlinkClick r:id="rId2"/>
              </a:rPr>
              <a:t>www.PEBAperks.com</a:t>
            </a:r>
            <a:r>
              <a:rPr lang="en-US" sz="2400" dirty="0">
                <a:solidFill>
                  <a:schemeClr val="tx2"/>
                </a:solidFill>
              </a:rPr>
              <a:t>.</a:t>
            </a:r>
            <a:endParaRPr lang="en-US" dirty="0"/>
          </a:p>
        </p:txBody>
      </p:sp>
      <p:pic>
        <p:nvPicPr>
          <p:cNvPr id="11" name="Picture 10">
            <a:extLst>
              <a:ext uri="{FF2B5EF4-FFF2-40B4-BE49-F238E27FC236}">
                <a16:creationId xmlns:a16="http://schemas.microsoft.com/office/drawing/2014/main" id="{263B2614-26D6-A51C-301E-AD1141EE9F6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1654231016"/>
      </p:ext>
    </p:extLst>
  </p:cSld>
  <p:clrMapOvr>
    <a:masterClrMapping/>
  </p:clrMapOvr>
  <mc:AlternateContent xmlns:mc="http://schemas.openxmlformats.org/markup-compatibility/2006" xmlns:p14="http://schemas.microsoft.com/office/powerpoint/2010/main">
    <mc:Choice Requires="p14">
      <p:transition spd="slow" p14:dur="2000" advTm="25786"/>
    </mc:Choice>
    <mc:Fallback xmlns="">
      <p:transition spd="slow" advTm="2578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9A533BB-3C47-4E75-AA53-85F12AC94195}"/>
              </a:ext>
            </a:extLst>
          </p:cNvPr>
          <p:cNvSpPr>
            <a:spLocks noGrp="1"/>
          </p:cNvSpPr>
          <p:nvPr>
            <p:ph type="title"/>
          </p:nvPr>
        </p:nvSpPr>
        <p:spPr/>
        <p:txBody>
          <a:bodyPr/>
          <a:lstStyle/>
          <a:p>
            <a:r>
              <a:rPr lang="en-US" dirty="0"/>
              <a:t>Preventive screenings</a:t>
            </a:r>
          </a:p>
        </p:txBody>
      </p:sp>
      <p:sp>
        <p:nvSpPr>
          <p:cNvPr id="7" name="Content Placeholder 6">
            <a:extLst>
              <a:ext uri="{FF2B5EF4-FFF2-40B4-BE49-F238E27FC236}">
                <a16:creationId xmlns:a16="http://schemas.microsoft.com/office/drawing/2014/main" id="{E727CF74-BDC9-4E9A-A21E-E6C2B1DCFF9A}"/>
              </a:ext>
            </a:extLst>
          </p:cNvPr>
          <p:cNvSpPr>
            <a:spLocks noGrp="1"/>
          </p:cNvSpPr>
          <p:nvPr>
            <p:ph idx="1"/>
          </p:nvPr>
        </p:nvSpPr>
        <p:spPr/>
        <p:txBody>
          <a:bodyPr/>
          <a:lstStyle/>
          <a:p>
            <a:r>
              <a:rPr lang="en-US" dirty="0"/>
              <a:t>Available to employees, retirees, spouses, dependent children ages 19 and older, and COBRA subscribers whose primary coverage is the State Health Plan .</a:t>
            </a:r>
          </a:p>
          <a:p>
            <a:r>
              <a:rPr lang="en-US" dirty="0"/>
              <a:t>Screenings, worth more than $300, include:</a:t>
            </a:r>
          </a:p>
          <a:p>
            <a:pPr lvl="1"/>
            <a:r>
              <a:rPr lang="en-US" dirty="0"/>
              <a:t>Blood work; </a:t>
            </a:r>
          </a:p>
          <a:p>
            <a:pPr lvl="1"/>
            <a:r>
              <a:rPr lang="en-US" dirty="0"/>
              <a:t>Health risk appraisal;</a:t>
            </a:r>
          </a:p>
          <a:p>
            <a:pPr lvl="1"/>
            <a:r>
              <a:rPr lang="en-US" dirty="0"/>
              <a:t>Height and weight measurements;</a:t>
            </a:r>
          </a:p>
          <a:p>
            <a:pPr lvl="1"/>
            <a:r>
              <a:rPr lang="en-US" dirty="0"/>
              <a:t>Blood pressure check; and </a:t>
            </a:r>
          </a:p>
          <a:p>
            <a:pPr lvl="1"/>
            <a:r>
              <a:rPr lang="en-US" dirty="0"/>
              <a:t>Lipid panels.</a:t>
            </a:r>
          </a:p>
          <a:p>
            <a:r>
              <a:rPr lang="en-US" dirty="0"/>
              <a:t>Share your preventive screening results with your network provider to eliminate the need for retesting at a well visit.</a:t>
            </a:r>
          </a:p>
        </p:txBody>
      </p:sp>
      <p:sp>
        <p:nvSpPr>
          <p:cNvPr id="4" name="Slide Number Placeholder 3">
            <a:extLst>
              <a:ext uri="{FF2B5EF4-FFF2-40B4-BE49-F238E27FC236}">
                <a16:creationId xmlns:a16="http://schemas.microsoft.com/office/drawing/2014/main" id="{8EE2D9F6-4718-4725-B615-80FD2870AD70}"/>
              </a:ext>
            </a:extLst>
          </p:cNvPr>
          <p:cNvSpPr>
            <a:spLocks noGrp="1"/>
          </p:cNvSpPr>
          <p:nvPr>
            <p:ph type="sldNum" sz="quarter" idx="12"/>
          </p:nvPr>
        </p:nvSpPr>
        <p:spPr/>
        <p:txBody>
          <a:bodyPr/>
          <a:lstStyle/>
          <a:p>
            <a:fld id="{28024367-D536-4F59-B2ED-0E7825EDA9AF}" type="slidenum">
              <a:rPr lang="en-US" smtClean="0"/>
              <a:pPr/>
              <a:t>6</a:t>
            </a:fld>
            <a:endParaRPr lang="en-US" dirty="0"/>
          </a:p>
        </p:txBody>
      </p:sp>
      <p:pic>
        <p:nvPicPr>
          <p:cNvPr id="5" name="Picture 4">
            <a:extLst>
              <a:ext uri="{FF2B5EF4-FFF2-40B4-BE49-F238E27FC236}">
                <a16:creationId xmlns:a16="http://schemas.microsoft.com/office/drawing/2014/main" id="{9A4B503D-7D2C-4185-B862-45C46CD4FE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64359127"/>
      </p:ext>
    </p:extLst>
  </p:cSld>
  <p:clrMapOvr>
    <a:masterClrMapping/>
  </p:clrMapOvr>
  <mc:AlternateContent xmlns:mc="http://schemas.openxmlformats.org/markup-compatibility/2006" xmlns:p14="http://schemas.microsoft.com/office/powerpoint/2010/main">
    <mc:Choice Requires="p14">
      <p:transition spd="slow" p14:dur="2000" advTm="38209"/>
    </mc:Choice>
    <mc:Fallback xmlns="">
      <p:transition spd="slow" advTm="3820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97C84-B286-4729-A1B0-BD2DF8D10920}"/>
              </a:ext>
            </a:extLst>
          </p:cNvPr>
          <p:cNvSpPr>
            <a:spLocks noGrp="1"/>
          </p:cNvSpPr>
          <p:nvPr>
            <p:ph type="title"/>
          </p:nvPr>
        </p:nvSpPr>
        <p:spPr/>
        <p:txBody>
          <a:bodyPr/>
          <a:lstStyle/>
          <a:p>
            <a:r>
              <a:rPr lang="en-US" dirty="0"/>
              <a:t>Adult vaccinations</a:t>
            </a:r>
          </a:p>
        </p:txBody>
      </p:sp>
      <p:sp>
        <p:nvSpPr>
          <p:cNvPr id="3" name="Content Placeholder 2">
            <a:extLst>
              <a:ext uri="{FF2B5EF4-FFF2-40B4-BE49-F238E27FC236}">
                <a16:creationId xmlns:a16="http://schemas.microsoft.com/office/drawing/2014/main" id="{524124F5-7452-4C31-A9DD-434EEB708EBE}"/>
              </a:ext>
            </a:extLst>
          </p:cNvPr>
          <p:cNvSpPr>
            <a:spLocks noGrp="1"/>
          </p:cNvSpPr>
          <p:nvPr>
            <p:ph idx="1"/>
          </p:nvPr>
        </p:nvSpPr>
        <p:spPr/>
        <p:txBody>
          <a:bodyPr/>
          <a:lstStyle/>
          <a:p>
            <a:r>
              <a:rPr lang="en-US" dirty="0"/>
              <a:t>Available to State Health Plan primary members. </a:t>
            </a:r>
          </a:p>
          <a:p>
            <a:r>
              <a:rPr lang="en-US" dirty="0"/>
              <a:t>Covered as recommended by the </a:t>
            </a:r>
            <a:r>
              <a:rPr lang="en-US" dirty="0">
                <a:hlinkClick r:id="rId2"/>
              </a:rPr>
              <a:t>U.S. Centers for Disease Control and Prevention</a:t>
            </a:r>
            <a:r>
              <a:rPr lang="en-US" dirty="0"/>
              <a:t>.</a:t>
            </a:r>
          </a:p>
          <a:p>
            <a:r>
              <a:rPr lang="en-US" dirty="0"/>
              <a:t>Take advantage of this benefit at a network pharmacy.</a:t>
            </a:r>
          </a:p>
          <a:p>
            <a:r>
              <a:rPr lang="en-US" dirty="0"/>
              <a:t>If a member receives a shot at a network doctor's office, the cost of the vaccine and administration fee will be paid in full.</a:t>
            </a:r>
          </a:p>
          <a:p>
            <a:pPr lvl="1"/>
            <a:r>
              <a:rPr lang="en-US" dirty="0"/>
              <a:t>Any associated office visit charges will follow regular Plan coverage rules.</a:t>
            </a:r>
          </a:p>
          <a:p>
            <a:endParaRPr lang="en-US" dirty="0"/>
          </a:p>
        </p:txBody>
      </p:sp>
      <p:sp>
        <p:nvSpPr>
          <p:cNvPr id="4" name="Slide Number Placeholder 3">
            <a:extLst>
              <a:ext uri="{FF2B5EF4-FFF2-40B4-BE49-F238E27FC236}">
                <a16:creationId xmlns:a16="http://schemas.microsoft.com/office/drawing/2014/main" id="{FAAF5FFA-BF43-45EA-A69F-695573FF635D}"/>
              </a:ext>
            </a:extLst>
          </p:cNvPr>
          <p:cNvSpPr>
            <a:spLocks noGrp="1"/>
          </p:cNvSpPr>
          <p:nvPr>
            <p:ph type="sldNum" sz="quarter" idx="12"/>
          </p:nvPr>
        </p:nvSpPr>
        <p:spPr/>
        <p:txBody>
          <a:bodyPr/>
          <a:lstStyle/>
          <a:p>
            <a:fld id="{28024367-D536-4F59-B2ED-0E7825EDA9AF}" type="slidenum">
              <a:rPr lang="en-US" smtClean="0"/>
              <a:pPr/>
              <a:t>7</a:t>
            </a:fld>
            <a:endParaRPr lang="en-US" dirty="0"/>
          </a:p>
        </p:txBody>
      </p:sp>
      <p:pic>
        <p:nvPicPr>
          <p:cNvPr id="5" name="Picture 4">
            <a:extLst>
              <a:ext uri="{FF2B5EF4-FFF2-40B4-BE49-F238E27FC236}">
                <a16:creationId xmlns:a16="http://schemas.microsoft.com/office/drawing/2014/main" id="{90F17E55-49FB-429E-A72C-150B29161DF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1308390347"/>
      </p:ext>
    </p:extLst>
  </p:cSld>
  <p:clrMapOvr>
    <a:masterClrMapping/>
  </p:clrMapOvr>
  <mc:AlternateContent xmlns:mc="http://schemas.openxmlformats.org/markup-compatibility/2006" xmlns:p14="http://schemas.microsoft.com/office/powerpoint/2010/main">
    <mc:Choice Requires="p14">
      <p:transition spd="slow" p14:dur="2000" advTm="28293"/>
    </mc:Choice>
    <mc:Fallback xmlns="">
      <p:transition spd="slow" advTm="2829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a:t>Well adult benefits (adult well visit and well woman visit)</a:t>
            </a:r>
          </a:p>
        </p:txBody>
      </p:sp>
      <p:sp>
        <p:nvSpPr>
          <p:cNvPr id="3" name="Content Placeholder 2"/>
          <p:cNvSpPr>
            <a:spLocks noGrp="1"/>
          </p:cNvSpPr>
          <p:nvPr>
            <p:ph idx="1"/>
            <p:custDataLst>
              <p:tags r:id="rId2"/>
            </p:custDataLst>
          </p:nvPr>
        </p:nvSpPr>
        <p:spPr/>
        <p:txBody>
          <a:bodyPr>
            <a:normAutofit/>
          </a:bodyPr>
          <a:lstStyle/>
          <a:p>
            <a:r>
              <a:rPr lang="en-US" dirty="0"/>
              <a:t>Available to State Health Plan primary members ages 19 and older.</a:t>
            </a:r>
          </a:p>
          <a:p>
            <a:pPr lvl="0"/>
            <a:r>
              <a:rPr lang="en-US" dirty="0"/>
              <a:t>Evidence-based services with an A or B recommendation by the </a:t>
            </a:r>
            <a:r>
              <a:rPr lang="en-US" dirty="0">
                <a:hlinkClick r:id="rId5"/>
              </a:rPr>
              <a:t>United States Preventive Services Task Force</a:t>
            </a:r>
            <a:r>
              <a:rPr lang="en-US" dirty="0"/>
              <a:t> (USPSTF) included.</a:t>
            </a:r>
          </a:p>
          <a:p>
            <a:pPr lvl="0"/>
            <a:r>
              <a:rPr lang="en-US" dirty="0"/>
              <a:t>Take advantage of adult well visit at a network provider specializing in general practice, family practice, pediatrics, internal medicine or gerontology.</a:t>
            </a:r>
          </a:p>
          <a:p>
            <a:r>
              <a:rPr lang="en-US" dirty="0"/>
              <a:t>Eligible female members can receive an annual adult well woman visit at a network provider specializing in obstetrics and gynecology, or can have a well woman exam in </a:t>
            </a:r>
            <a:br>
              <a:rPr lang="en-US" dirty="0"/>
            </a:br>
            <a:r>
              <a:rPr lang="en-US" dirty="0"/>
              <a:t>conjunction with or in addition to their annual </a:t>
            </a:r>
            <a:br>
              <a:rPr lang="en-US" dirty="0"/>
            </a:br>
            <a:r>
              <a:rPr lang="en-US" dirty="0"/>
              <a:t>well visit with a network provider.</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8</a:t>
            </a:fld>
            <a:endParaRPr lang="en-US" dirty="0"/>
          </a:p>
        </p:txBody>
      </p:sp>
      <p:pic>
        <p:nvPicPr>
          <p:cNvPr id="5" name="Picture 4">
            <a:extLst>
              <a:ext uri="{FF2B5EF4-FFF2-40B4-BE49-F238E27FC236}">
                <a16:creationId xmlns:a16="http://schemas.microsoft.com/office/drawing/2014/main" id="{FD3A99B2-AECD-304C-A298-4192EBD3621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1083508806"/>
      </p:ext>
    </p:extLst>
  </p:cSld>
  <p:clrMapOvr>
    <a:masterClrMapping/>
  </p:clrMapOvr>
  <mc:AlternateContent xmlns:mc="http://schemas.openxmlformats.org/markup-compatibility/2006" xmlns:p14="http://schemas.microsoft.com/office/powerpoint/2010/main">
    <mc:Choice Requires="p14">
      <p:transition spd="slow" p14:dur="2000" advTm="64681"/>
    </mc:Choice>
    <mc:Fallback xmlns="">
      <p:transition spd="slow" advTm="6468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Services not included as part of an adult well visit or well woman visit</a:t>
            </a:r>
          </a:p>
        </p:txBody>
      </p:sp>
      <p:sp>
        <p:nvSpPr>
          <p:cNvPr id="3" name="Content Placeholder 2"/>
          <p:cNvSpPr>
            <a:spLocks noGrp="1"/>
          </p:cNvSpPr>
          <p:nvPr>
            <p:ph idx="1"/>
          </p:nvPr>
        </p:nvSpPr>
        <p:spPr/>
        <p:txBody>
          <a:bodyPr/>
          <a:lstStyle/>
          <a:p>
            <a:pPr lvl="0"/>
            <a:r>
              <a:rPr lang="en-US" dirty="0"/>
              <a:t>Those without an A or B recommendation by the USPSTF.</a:t>
            </a:r>
          </a:p>
          <a:p>
            <a:pPr lvl="0"/>
            <a:r>
              <a:rPr lang="en-US" dirty="0"/>
              <a:t>Other services, including a complete blood count (CBC), EKG, PSA test and basic metabolic panel, if ordered by a physician to treat a specific condition, are subject to the copayment, deductible and coinsurance, as well as normal Plan provisions.</a:t>
            </a:r>
          </a:p>
          <a:p>
            <a:pPr lvl="0"/>
            <a:r>
              <a:rPr lang="en-US" dirty="0"/>
              <a:t>Follow-up visits and services as a result of a well visit are also subject to normal Plan provisions.</a:t>
            </a:r>
          </a:p>
          <a:p>
            <a:pPr lvl="0"/>
            <a:r>
              <a:rPr lang="en-US" dirty="0"/>
              <a:t>Female members may receive both an adult well visit and a well woman visit in the same plan year, but the USPSTF recommended services will not be covered more than once per plan year. Duplicate services will be denied.</a:t>
            </a:r>
          </a:p>
          <a:p>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9</a:t>
            </a:fld>
            <a:endParaRPr lang="en-US" dirty="0"/>
          </a:p>
        </p:txBody>
      </p:sp>
      <p:pic>
        <p:nvPicPr>
          <p:cNvPr id="5" name="Picture 4">
            <a:extLst>
              <a:ext uri="{FF2B5EF4-FFF2-40B4-BE49-F238E27FC236}">
                <a16:creationId xmlns:a16="http://schemas.microsoft.com/office/drawing/2014/main" id="{21B0C3FF-0F35-7218-7E36-ED98574B10B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46" t="16019" r="9847" b="15777"/>
          <a:stretch/>
        </p:blipFill>
        <p:spPr>
          <a:xfrm>
            <a:off x="6780026" y="5376672"/>
            <a:ext cx="1906771" cy="914400"/>
          </a:xfrm>
          <a:prstGeom prst="rect">
            <a:avLst/>
          </a:prstGeom>
        </p:spPr>
      </p:pic>
    </p:spTree>
    <p:extLst>
      <p:ext uri="{BB962C8B-B14F-4D97-AF65-F5344CB8AC3E}">
        <p14:creationId xmlns:p14="http://schemas.microsoft.com/office/powerpoint/2010/main" val="1909023308"/>
      </p:ext>
    </p:extLst>
  </p:cSld>
  <p:clrMapOvr>
    <a:masterClrMapping/>
  </p:clrMapOvr>
  <mc:AlternateContent xmlns:mc="http://schemas.openxmlformats.org/markup-compatibility/2006" xmlns:p14="http://schemas.microsoft.com/office/powerpoint/2010/main">
    <mc:Choice Requires="p14">
      <p:transition spd="slow" p14:dur="2000" advTm="52753"/>
    </mc:Choice>
    <mc:Fallback xmlns="">
      <p:transition spd="slow" advTm="5275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24&quot;/&gt;&lt;/TableIndex&gt;&lt;/ShapeTextInfo&gt;"/>
  <p:tag name="HTML_SHAPEINFO" val="&lt;ThreeDShapeInfo&gt;&lt;uuid val=&quot;{E28A8439-20B2-4A88-B55D-326DCB6CC9DC}&quot;/&gt;&lt;isInvalidForFieldText val=&quot;0&quot;/&gt;&lt;Image&gt;&lt;filename val=&quot;C:\Users\rscald\AppData\Local\Temp\CP16132381501937Session\CPTrustFolder16132381501953\PPTImport16132381587437\data\asimages\{E28A8439-20B2-4A88-B55D-326DCB6CC9DC}_55.png&quot;/&gt;&lt;left val=&quot;24&quot;/&gt;&lt;top val=&quot;24&quot;/&gt;&lt;width val=&quot;743&quot;/&gt;&lt;height val=&quot;17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4&quot;/&gt;&lt;lineCharCount val=&quot;27&quot;/&gt;&lt;lineCharCount val=&quot;48&quot;/&gt;&lt;lineCharCount val=&quot;14&quot;/&gt;&lt;lineCharCount val=&quot;40&quot;/&gt;&lt;lineCharCount val=&quot;47&quot;/&gt;&lt;lineCharCount val=&quot;40&quot;/&gt;&lt;/TableIndex&gt;&lt;/ShapeTextInfo&gt;"/>
  <p:tag name="HTML_SHAPEINFO" val="&lt;ThreeDShapeInfo&gt;&lt;uuid val=&quot;{F8EEDD30-6962-431D-9562-6179026EB75A}&quot;/&gt;&lt;isInvalidForFieldText val=&quot;0&quot;/&gt;&lt;Image&gt;&lt;filename val=&quot;C:\Users\rscald\AppData\Local\Temp\CP16132381501937Session\CPTrustFolder16132381501953\PPTImport16132381587437\data\asimages\{F8EEDD30-6962-431D-9562-6179026EB75A}_55.png&quot;/&gt;&lt;left val=&quot;36&quot;/&gt;&lt;top val=&quot;192&quot;/&gt;&lt;width val=&quot;887&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C8FEB2C-6381-47B1-AB40-E4564D26B57C}&quot;/&gt;&lt;isInvalidForFieldText val=&quot;0&quot;/&gt;&lt;Image&gt;&lt;filename val=&quot;C:\Users\rscald\AppData\Local\Temp\CP16132381501937Session\CPTrustFolder16132381501953\PPTImport16132381587437\data\asimages\{6C8FEB2C-6381-47B1-AB40-E4564D26B57C}_55.png&quot;/&gt;&lt;left val=&quot;864&quot;/&gt;&lt;top val=&quot;670&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4C20D1C-F23C-4519-8E93-A08B1AA635DE}" vid="{D3C512E7-5C3A-4F9A-AED0-EC381AEB84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1041</TotalTime>
  <Words>2226</Words>
  <Application>Microsoft Office PowerPoint</Application>
  <PresentationFormat>On-screen Show (4:3)</PresentationFormat>
  <Paragraphs>277</Paragraphs>
  <Slides>38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Times New Roman</vt:lpstr>
      <vt:lpstr>Tw Cen MT Condensed</vt:lpstr>
      <vt:lpstr>Wingdings</vt:lpstr>
      <vt:lpstr>Office Theme</vt:lpstr>
      <vt:lpstr>Health and Well-being: Your Benefits Resources</vt:lpstr>
      <vt:lpstr>What we will cover</vt:lpstr>
      <vt:lpstr>State Health Plan</vt:lpstr>
      <vt:lpstr>PEBA Perks</vt:lpstr>
      <vt:lpstr>PEBA Perks</vt:lpstr>
      <vt:lpstr>Preventive screenings</vt:lpstr>
      <vt:lpstr>Adult vaccinations</vt:lpstr>
      <vt:lpstr>Well adult benefits (adult well visit and well woman visit)</vt:lpstr>
      <vt:lpstr>Services not included as part of an adult well visit or well woman visit</vt:lpstr>
      <vt:lpstr>Well child care benefits (exams and immunizations)</vt:lpstr>
      <vt:lpstr>Colorectal cancer screening</vt:lpstr>
      <vt:lpstr>Cervical cancer screening</vt:lpstr>
      <vt:lpstr>No-Pay Copay</vt:lpstr>
      <vt:lpstr>Mammography</vt:lpstr>
      <vt:lpstr>Behavioral health management</vt:lpstr>
      <vt:lpstr>Weight management</vt:lpstr>
      <vt:lpstr>Heart health</vt:lpstr>
      <vt:lpstr>Diabetes management</vt:lpstr>
      <vt:lpstr>Nicotine cessation</vt:lpstr>
      <vt:lpstr>Maternity management</vt:lpstr>
      <vt:lpstr>Digital resources</vt:lpstr>
      <vt:lpstr>Blue CareOnDemand</vt:lpstr>
      <vt:lpstr>Health issues appropriate for a Blue CareOnDemand visit</vt:lpstr>
      <vt:lpstr>Behavioral health visits through Blue CareOnDemand</vt:lpstr>
      <vt:lpstr>MUSC Health Virtual Care</vt:lpstr>
      <vt:lpstr>Within Health</vt:lpstr>
      <vt:lpstr>Strive</vt:lpstr>
      <vt:lpstr>Online tools and resources</vt:lpstr>
      <vt:lpstr>Navigating Your Benefits</vt:lpstr>
      <vt:lpstr>Member messaging</vt:lpstr>
      <vt:lpstr>My Health Toolkit</vt:lpstr>
      <vt:lpstr>How to register for My Health Toolkit</vt:lpstr>
      <vt:lpstr>My Health Toolkit: for your entire family</vt:lpstr>
      <vt:lpstr>Manage your medicine with taps, not trips.</vt:lpstr>
      <vt:lpstr>MyBenefits</vt:lpstr>
      <vt:lpstr>Questions?</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Wellness: Your Benefits Resources</dc:title>
  <dc:creator>Heather H. Young</dc:creator>
  <cp:lastModifiedBy>Jessica Moak</cp:lastModifiedBy>
  <cp:revision>45</cp:revision>
  <cp:lastPrinted>2019-12-11T18:59:44Z</cp:lastPrinted>
  <dcterms:created xsi:type="dcterms:W3CDTF">2020-09-15T20:01:10Z</dcterms:created>
  <dcterms:modified xsi:type="dcterms:W3CDTF">2024-01-02T17:19:47Z</dcterms:modified>
</cp:coreProperties>
</file>