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40"/>
  </p:notesMasterIdLst>
  <p:handoutMasterIdLst>
    <p:handoutMasterId r:id="rId41"/>
  </p:handoutMasterIdLst>
  <p:sldIdLst>
    <p:sldId id="256" r:id="rId2"/>
    <p:sldId id="262" r:id="rId3"/>
    <p:sldId id="267" r:id="rId4"/>
    <p:sldId id="266" r:id="rId5"/>
    <p:sldId id="269" r:id="rId6"/>
    <p:sldId id="271" r:id="rId7"/>
    <p:sldId id="323" r:id="rId8"/>
    <p:sldId id="287" r:id="rId9"/>
    <p:sldId id="325" r:id="rId10"/>
    <p:sldId id="273" r:id="rId11"/>
    <p:sldId id="472" r:id="rId12"/>
    <p:sldId id="274" r:id="rId13"/>
    <p:sldId id="275" r:id="rId14"/>
    <p:sldId id="276" r:id="rId15"/>
    <p:sldId id="327" r:id="rId16"/>
    <p:sldId id="328" r:id="rId17"/>
    <p:sldId id="326" r:id="rId18"/>
    <p:sldId id="277" r:id="rId19"/>
    <p:sldId id="278" r:id="rId20"/>
    <p:sldId id="290" r:id="rId21"/>
    <p:sldId id="292" r:id="rId22"/>
    <p:sldId id="293" r:id="rId23"/>
    <p:sldId id="294" r:id="rId24"/>
    <p:sldId id="308" r:id="rId25"/>
    <p:sldId id="332" r:id="rId26"/>
    <p:sldId id="331" r:id="rId27"/>
    <p:sldId id="329" r:id="rId28"/>
    <p:sldId id="299" r:id="rId29"/>
    <p:sldId id="300" r:id="rId30"/>
    <p:sldId id="301" r:id="rId31"/>
    <p:sldId id="302" r:id="rId32"/>
    <p:sldId id="303" r:id="rId33"/>
    <p:sldId id="304" r:id="rId34"/>
    <p:sldId id="305" r:id="rId35"/>
    <p:sldId id="306" r:id="rId36"/>
    <p:sldId id="307" r:id="rId37"/>
    <p:sldId id="473" r:id="rId38"/>
    <p:sldId id="471" r:id="rId39"/>
  </p:sldIdLst>
  <p:sldSz cx="12192000" cy="6858000"/>
  <p:notesSz cx="7315200" cy="96012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91A57E-184C-FACB-45ED-409A8A20A46F}" name="Kevin B. Crosby" initials="KC" userId="S::rcrosk@peba.sc.gov::61dbe57f-09f3-42b2-bded-ce83a3aa866e" providerId="AD"/>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97" d="100"/>
          <a:sy n="97" d="100"/>
        </p:scale>
        <p:origin x="948" y="96"/>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3734740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010453D-C499-4583-AD9F-CEE9AE0B4AC2}" type="slidenum">
              <a:rPr lang="en-US" altLang="en-US" smtClean="0"/>
              <a:pPr>
                <a:defRPr/>
              </a:pPr>
              <a:t>22</a:t>
            </a:fld>
            <a:endParaRPr lang="en-US" altLang="en-US"/>
          </a:p>
        </p:txBody>
      </p:sp>
    </p:spTree>
    <p:extLst>
      <p:ext uri="{BB962C8B-B14F-4D97-AF65-F5344CB8AC3E}">
        <p14:creationId xmlns:p14="http://schemas.microsoft.com/office/powerpoint/2010/main" val="34510849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2" name="Title 1"/>
          <p:cNvSpPr>
            <a:spLocks noGrp="1"/>
          </p:cNvSpPr>
          <p:nvPr>
            <p:ph type="title" hasCustomPrompt="1"/>
          </p:nvPr>
        </p:nvSpPr>
        <p:spPr>
          <a:xfrm>
            <a:off x="2194560" y="1828800"/>
            <a:ext cx="8924544" cy="2286000"/>
          </a:xfrm>
        </p:spPr>
        <p:txBody>
          <a:bodyPr anchor="ctr">
            <a:normAutofit/>
          </a:bodyPr>
          <a:lstStyle>
            <a:lvl1pPr>
              <a:defRPr sz="4000" b="1" baseline="0">
                <a:solidFill>
                  <a:schemeClr val="tx2"/>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2194560" y="4297680"/>
            <a:ext cx="8924544" cy="1368398"/>
          </a:xfrm>
        </p:spPr>
        <p:txBody>
          <a:bodyPr anchor="t" anchorCtr="0">
            <a:normAutofit/>
          </a:bodyPr>
          <a:lstStyle>
            <a:lvl1pPr marL="0" indent="0" algn="l">
              <a:buNone/>
              <a:defRPr sz="24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section subtitle</a:t>
            </a:r>
          </a:p>
        </p:txBody>
      </p:sp>
    </p:spTree>
    <p:extLst>
      <p:ext uri="{BB962C8B-B14F-4D97-AF65-F5344CB8AC3E}">
        <p14:creationId xmlns:p14="http://schemas.microsoft.com/office/powerpoint/2010/main" val="804160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 id="2147483701" r:id="rId16"/>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www.uspreventiveservicestaskforce.org/BrowseRec/Index/browse-recommendations"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www.uspreventiveservicestaskforce.org/BrowseRec/Index/browse-recommendations"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hyperlink" Target="peba.sc.gov/facts" TargetMode="Externa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peba.sc.gov/telehealth" TargetMode="Externa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peba.sc.gov/telehealth" TargetMode="Externa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hyperlink" Target="http://www.bendhealth.com/"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hyperlink" Target="http://www.withinhealth.com/"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hyperlink" Target="http://www.equip.health/" TargetMode="Externa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hyperlink" Target="https://peba.sc.gov/nyb"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hyperlink" Target="http://www.statesc.southcarolinablues.com/" TargetMode="Externa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hyperlink" Target="http://www.statesc.southcarolinablues.com/" TargetMode="Externa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hyperlink" Target="http://www.express-scripts.com/" TargetMode="Externa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hyperlink" Target="https://mybenefits.sc.gov/" TargetMode="Externa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hyperlink" Target="http://www.peba.sc.gov/" TargetMode="Externa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www.pebaperks.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www.cdc.gov/vaccines/adults/index.html"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1.jpeg"/><Relationship Id="rId5" Type="http://schemas.openxmlformats.org/officeDocument/2006/relationships/hyperlink" Target="https://www.uspreventiveservicestaskforce.org/uspstf/recommendation-topics/uspstf-and-b-recommendations" TargetMode="Externa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cdc.gov/vaccines/parents/index.html" TargetMode="External"/><Relationship Id="rId2" Type="http://schemas.openxmlformats.org/officeDocument/2006/relationships/hyperlink" Target="https://www.aap.org/en-us/Pages/Default.aspx" TargetMode="External"/><Relationship Id="rId1" Type="http://schemas.openxmlformats.org/officeDocument/2006/relationships/slideLayout" Target="../slideLayouts/slideLayout5.xml"/><Relationship Id="rId4"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Health and Well-being:</a:t>
            </a:r>
            <a:br>
              <a:rPr lang="en-US" dirty="0"/>
            </a:br>
            <a:r>
              <a:rPr lang="en-US" dirty="0"/>
              <a:t>Your Benefits Resources</a:t>
            </a:r>
          </a:p>
        </p:txBody>
      </p:sp>
      <p:sp>
        <p:nvSpPr>
          <p:cNvPr id="3" name="Subtitle 2"/>
          <p:cNvSpPr>
            <a:spLocks noGrp="1"/>
          </p:cNvSpPr>
          <p:nvPr>
            <p:ph type="subTitle" idx="1"/>
          </p:nvPr>
        </p:nvSpPr>
        <p:spPr/>
        <p:txBody>
          <a:bodyPr/>
          <a:lstStyle/>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34399-3EA8-486F-AA87-03639AB57468}"/>
              </a:ext>
            </a:extLst>
          </p:cNvPr>
          <p:cNvSpPr>
            <a:spLocks noGrp="1"/>
          </p:cNvSpPr>
          <p:nvPr>
            <p:ph type="title"/>
          </p:nvPr>
        </p:nvSpPr>
        <p:spPr>
          <a:xfrm>
            <a:off x="609600" y="228599"/>
            <a:ext cx="9598430" cy="1724899"/>
          </a:xfrm>
        </p:spPr>
        <p:txBody>
          <a:bodyPr/>
          <a:lstStyle/>
          <a:p>
            <a:r>
              <a:rPr lang="en-US" dirty="0"/>
              <a:t>Colorectal cancer screening</a:t>
            </a:r>
          </a:p>
        </p:txBody>
      </p:sp>
      <p:sp>
        <p:nvSpPr>
          <p:cNvPr id="3" name="Content Placeholder 2">
            <a:extLst>
              <a:ext uri="{FF2B5EF4-FFF2-40B4-BE49-F238E27FC236}">
                <a16:creationId xmlns:a16="http://schemas.microsoft.com/office/drawing/2014/main" id="{90D3D7EB-6D75-4178-AE72-9D22630B5534}"/>
              </a:ext>
            </a:extLst>
          </p:cNvPr>
          <p:cNvSpPr>
            <a:spLocks noGrp="1"/>
          </p:cNvSpPr>
          <p:nvPr>
            <p:ph idx="1"/>
          </p:nvPr>
        </p:nvSpPr>
        <p:spPr>
          <a:xfrm>
            <a:off x="609600" y="2510455"/>
            <a:ext cx="10972800" cy="3790589"/>
          </a:xfrm>
        </p:spPr>
        <p:txBody>
          <a:bodyPr/>
          <a:lstStyle/>
          <a:p>
            <a:r>
              <a:rPr lang="en-US" dirty="0"/>
              <a:t>Available to State Health Plan primary members at qualified network providers.</a:t>
            </a:r>
          </a:p>
          <a:p>
            <a:r>
              <a:rPr lang="en-US" dirty="0"/>
              <a:t>Routine screening covered based on age range recommended by the </a:t>
            </a:r>
            <a:r>
              <a:rPr lang="en-US" dirty="0">
                <a:hlinkClick r:id="rId2"/>
              </a:rPr>
              <a:t>United States Preventive Services Task Force</a:t>
            </a:r>
            <a:r>
              <a:rPr lang="en-US" dirty="0"/>
              <a:t>.</a:t>
            </a:r>
          </a:p>
          <a:p>
            <a:pPr lvl="1"/>
            <a:r>
              <a:rPr lang="en-US" dirty="0"/>
              <a:t>Eligible members can also opt for some take-at-home tests.</a:t>
            </a:r>
          </a:p>
          <a:p>
            <a:r>
              <a:rPr lang="en-US" dirty="0"/>
              <a:t>Diagnostic screenings available at any age.</a:t>
            </a:r>
          </a:p>
          <a:p>
            <a:r>
              <a:rPr lang="en-US" dirty="0"/>
              <a:t>Benefit covers only presurgical consultation, generic prep kit, procedure and anesthesia.</a:t>
            </a:r>
          </a:p>
          <a:p>
            <a:r>
              <a:rPr lang="en-US" dirty="0"/>
              <a:t>Any associated lab work as a result of the screening will be processed according to normal Plan provisions.</a:t>
            </a:r>
          </a:p>
          <a:p>
            <a:endParaRPr lang="en-US" dirty="0"/>
          </a:p>
        </p:txBody>
      </p:sp>
      <p:sp>
        <p:nvSpPr>
          <p:cNvPr id="4" name="Slide Number Placeholder 3">
            <a:extLst>
              <a:ext uri="{FF2B5EF4-FFF2-40B4-BE49-F238E27FC236}">
                <a16:creationId xmlns:a16="http://schemas.microsoft.com/office/drawing/2014/main" id="{3F2C79BD-6855-48CD-A8A6-864C5D96211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10</a:t>
            </a:fld>
            <a:endParaRPr lang="en-US" dirty="0"/>
          </a:p>
        </p:txBody>
      </p:sp>
      <p:pic>
        <p:nvPicPr>
          <p:cNvPr id="6" name="Picture 5">
            <a:extLst>
              <a:ext uri="{FF2B5EF4-FFF2-40B4-BE49-F238E27FC236}">
                <a16:creationId xmlns:a16="http://schemas.microsoft.com/office/drawing/2014/main" id="{B5DD8539-2435-4F23-60B4-CF404051554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2142462904"/>
      </p:ext>
    </p:extLst>
  </p:cSld>
  <p:clrMapOvr>
    <a:masterClrMapping/>
  </p:clrMapOvr>
  <mc:AlternateContent xmlns:mc="http://schemas.openxmlformats.org/markup-compatibility/2006" xmlns:p14="http://schemas.microsoft.com/office/powerpoint/2010/main">
    <mc:Choice Requires="p14">
      <p:transition spd="slow" p14:dur="2000" advTm="28838"/>
    </mc:Choice>
    <mc:Fallback xmlns="">
      <p:transition spd="slow" advTm="28838"/>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Cervical cancer screening</a:t>
            </a:r>
            <a:endParaRPr lang="en-US" dirty="0"/>
          </a:p>
        </p:txBody>
      </p:sp>
      <p:sp>
        <p:nvSpPr>
          <p:cNvPr id="3" name="Content Placeholder 2"/>
          <p:cNvSpPr>
            <a:spLocks noGrp="1"/>
          </p:cNvSpPr>
          <p:nvPr>
            <p:ph idx="1"/>
          </p:nvPr>
        </p:nvSpPr>
        <p:spPr>
          <a:xfrm>
            <a:off x="609600" y="2510455"/>
            <a:ext cx="10972800" cy="3790589"/>
          </a:xfrm>
        </p:spPr>
        <p:txBody>
          <a:bodyPr/>
          <a:lstStyle/>
          <a:p>
            <a:r>
              <a:rPr lang="en-US" dirty="0"/>
              <a:t>Available to State Health Plan primary women ages 18-65.</a:t>
            </a:r>
          </a:p>
          <a:p>
            <a:r>
              <a:rPr lang="en-US" dirty="0"/>
              <a:t>Covers a Pap test each calendar year.</a:t>
            </a:r>
          </a:p>
          <a:p>
            <a:r>
              <a:rPr lang="en-US" dirty="0"/>
              <a:t>Based on recommendations of the </a:t>
            </a:r>
            <a:r>
              <a:rPr lang="en-US" dirty="0">
                <a:hlinkClick r:id="rId2"/>
              </a:rPr>
              <a:t>United States Preventive Services Task Force</a:t>
            </a:r>
            <a:r>
              <a:rPr lang="en-US" dirty="0"/>
              <a:t>, the Plan covers the routine HPV test once every five years for women ages 30-65, or as otherwise recommended by the USPSTF.</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11</a:t>
            </a:fld>
            <a:endParaRPr lang="en-US" dirty="0"/>
          </a:p>
        </p:txBody>
      </p:sp>
      <p:pic>
        <p:nvPicPr>
          <p:cNvPr id="6" name="Picture 5">
            <a:extLst>
              <a:ext uri="{FF2B5EF4-FFF2-40B4-BE49-F238E27FC236}">
                <a16:creationId xmlns:a16="http://schemas.microsoft.com/office/drawing/2014/main" id="{A03C456B-9B14-51B9-F1BE-56C2BD8450E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3555938545"/>
      </p:ext>
    </p:extLst>
  </p:cSld>
  <p:clrMapOvr>
    <a:masterClrMapping/>
  </p:clrMapOvr>
  <mc:AlternateContent xmlns:mc="http://schemas.openxmlformats.org/markup-compatibility/2006" xmlns:p14="http://schemas.microsoft.com/office/powerpoint/2010/main">
    <mc:Choice Requires="p14">
      <p:transition spd="slow" p14:dur="2000" advTm="29231"/>
    </mc:Choice>
    <mc:Fallback xmlns="">
      <p:transition spd="slow" advTm="29231"/>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BAF15-C281-4C57-BDB4-F12859303A06}"/>
              </a:ext>
            </a:extLst>
          </p:cNvPr>
          <p:cNvSpPr>
            <a:spLocks noGrp="1"/>
          </p:cNvSpPr>
          <p:nvPr>
            <p:ph type="title"/>
          </p:nvPr>
        </p:nvSpPr>
        <p:spPr>
          <a:xfrm>
            <a:off x="609600" y="228599"/>
            <a:ext cx="9598430" cy="1724899"/>
          </a:xfrm>
        </p:spPr>
        <p:txBody>
          <a:bodyPr/>
          <a:lstStyle/>
          <a:p>
            <a:r>
              <a:rPr lang="en-US" dirty="0"/>
              <a:t>No-Pay Copay</a:t>
            </a:r>
          </a:p>
        </p:txBody>
      </p:sp>
      <p:sp>
        <p:nvSpPr>
          <p:cNvPr id="3" name="Content Placeholder 2">
            <a:extLst>
              <a:ext uri="{FF2B5EF4-FFF2-40B4-BE49-F238E27FC236}">
                <a16:creationId xmlns:a16="http://schemas.microsoft.com/office/drawing/2014/main" id="{FE3CCBEB-D254-49E8-A0FA-2916AE88FCFD}"/>
              </a:ext>
            </a:extLst>
          </p:cNvPr>
          <p:cNvSpPr>
            <a:spLocks noGrp="1"/>
          </p:cNvSpPr>
          <p:nvPr>
            <p:ph idx="1"/>
          </p:nvPr>
        </p:nvSpPr>
        <p:spPr>
          <a:xfrm>
            <a:off x="609600" y="2510455"/>
            <a:ext cx="10972800" cy="3790589"/>
          </a:xfrm>
        </p:spPr>
        <p:txBody>
          <a:bodyPr/>
          <a:lstStyle/>
          <a:p>
            <a:r>
              <a:rPr lang="en-US" dirty="0"/>
              <a:t>Available to State Health Plan primary subscribers and covered spouses. </a:t>
            </a:r>
          </a:p>
          <a:p>
            <a:r>
              <a:rPr lang="en-US" dirty="0"/>
              <a:t>Qualify for the program on an annual basis through Personify Health by completing certain activities each year.</a:t>
            </a:r>
          </a:p>
          <a:p>
            <a:r>
              <a:rPr lang="en-US" dirty="0"/>
              <a:t>Receive certain generic medications at no or lower cost for the following conditions:</a:t>
            </a:r>
          </a:p>
          <a:p>
            <a:pPr lvl="1"/>
            <a:r>
              <a:rPr lang="en-US" dirty="0"/>
              <a:t>High blood pressure and high cholesterol;</a:t>
            </a:r>
          </a:p>
          <a:p>
            <a:pPr lvl="1"/>
            <a:r>
              <a:rPr lang="en-US" dirty="0"/>
              <a:t>Cardiovascular disease, congestive heart failure and coronary artery disease; and</a:t>
            </a:r>
          </a:p>
          <a:p>
            <a:pPr lvl="1"/>
            <a:r>
              <a:rPr lang="en-US" dirty="0"/>
              <a:t>Diabetes.</a:t>
            </a:r>
          </a:p>
        </p:txBody>
      </p:sp>
      <p:sp>
        <p:nvSpPr>
          <p:cNvPr id="4" name="Slide Number Placeholder 3">
            <a:extLst>
              <a:ext uri="{FF2B5EF4-FFF2-40B4-BE49-F238E27FC236}">
                <a16:creationId xmlns:a16="http://schemas.microsoft.com/office/drawing/2014/main" id="{721A293E-6254-4405-BEA0-1F84E2CCA3F8}"/>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12</a:t>
            </a:fld>
            <a:endParaRPr lang="en-US" dirty="0"/>
          </a:p>
        </p:txBody>
      </p:sp>
      <p:pic>
        <p:nvPicPr>
          <p:cNvPr id="6" name="Picture 5">
            <a:extLst>
              <a:ext uri="{FF2B5EF4-FFF2-40B4-BE49-F238E27FC236}">
                <a16:creationId xmlns:a16="http://schemas.microsoft.com/office/drawing/2014/main" id="{9227E18D-1947-2BDD-9000-87AC8282660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615708400"/>
      </p:ext>
    </p:extLst>
  </p:cSld>
  <p:clrMapOvr>
    <a:masterClrMapping/>
  </p:clrMapOvr>
  <mc:AlternateContent xmlns:mc="http://schemas.openxmlformats.org/markup-compatibility/2006" xmlns:p14="http://schemas.microsoft.com/office/powerpoint/2010/main">
    <mc:Choice Requires="p14">
      <p:transition spd="slow" p14:dur="2000" advTm="30469"/>
    </mc:Choice>
    <mc:Fallback xmlns="">
      <p:transition spd="slow" advTm="3046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60216-88C2-49F9-AD5F-BCE0C19A08CD}"/>
              </a:ext>
            </a:extLst>
          </p:cNvPr>
          <p:cNvSpPr>
            <a:spLocks noGrp="1"/>
          </p:cNvSpPr>
          <p:nvPr>
            <p:ph type="title"/>
          </p:nvPr>
        </p:nvSpPr>
        <p:spPr>
          <a:xfrm>
            <a:off x="609600" y="228599"/>
            <a:ext cx="9598430" cy="1724899"/>
          </a:xfrm>
        </p:spPr>
        <p:txBody>
          <a:bodyPr/>
          <a:lstStyle/>
          <a:p>
            <a:r>
              <a:rPr lang="en-US" dirty="0"/>
              <a:t>Mammography</a:t>
            </a:r>
          </a:p>
        </p:txBody>
      </p:sp>
      <p:sp>
        <p:nvSpPr>
          <p:cNvPr id="3" name="Content Placeholder 2">
            <a:extLst>
              <a:ext uri="{FF2B5EF4-FFF2-40B4-BE49-F238E27FC236}">
                <a16:creationId xmlns:a16="http://schemas.microsoft.com/office/drawing/2014/main" id="{080B4D0D-014E-4055-B43E-40D5BA9DE68D}"/>
              </a:ext>
            </a:extLst>
          </p:cNvPr>
          <p:cNvSpPr>
            <a:spLocks noGrp="1"/>
          </p:cNvSpPr>
          <p:nvPr>
            <p:ph idx="1"/>
          </p:nvPr>
        </p:nvSpPr>
        <p:spPr>
          <a:xfrm>
            <a:off x="609600" y="2510455"/>
            <a:ext cx="10972800" cy="3790589"/>
          </a:xfrm>
        </p:spPr>
        <p:txBody>
          <a:bodyPr/>
          <a:lstStyle/>
          <a:p>
            <a:r>
              <a:rPr lang="en-US" dirty="0"/>
              <a:t>Available to State Health Plan primary women.</a:t>
            </a:r>
          </a:p>
          <a:p>
            <a:r>
              <a:rPr lang="en-US" dirty="0"/>
              <a:t>One baseline routine mammogram (four views) for women ages 35-39.</a:t>
            </a:r>
          </a:p>
          <a:p>
            <a:r>
              <a:rPr lang="en-US" dirty="0"/>
              <a:t>One routine mammogram (four views) each calendar year for women ages 40 and older.</a:t>
            </a:r>
          </a:p>
          <a:p>
            <a:r>
              <a:rPr lang="en-US" dirty="0"/>
              <a:t>Diagnostic mammograms are processed according to regular Plan coverage rules.</a:t>
            </a:r>
          </a:p>
          <a:p>
            <a:endParaRPr lang="en-US" dirty="0"/>
          </a:p>
        </p:txBody>
      </p:sp>
      <p:sp>
        <p:nvSpPr>
          <p:cNvPr id="4" name="Slide Number Placeholder 3">
            <a:extLst>
              <a:ext uri="{FF2B5EF4-FFF2-40B4-BE49-F238E27FC236}">
                <a16:creationId xmlns:a16="http://schemas.microsoft.com/office/drawing/2014/main" id="{23ACF587-68B0-4E79-BE6B-365678E3BAC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13</a:t>
            </a:fld>
            <a:endParaRPr lang="en-US" dirty="0"/>
          </a:p>
        </p:txBody>
      </p:sp>
      <p:pic>
        <p:nvPicPr>
          <p:cNvPr id="9" name="Picture 8">
            <a:extLst>
              <a:ext uri="{FF2B5EF4-FFF2-40B4-BE49-F238E27FC236}">
                <a16:creationId xmlns:a16="http://schemas.microsoft.com/office/drawing/2014/main" id="{6D9A381D-3CAE-D49D-D4E4-A08CD3E7D56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3666382100"/>
      </p:ext>
    </p:extLst>
  </p:cSld>
  <p:clrMapOvr>
    <a:masterClrMapping/>
  </p:clrMapOvr>
  <mc:AlternateContent xmlns:mc="http://schemas.openxmlformats.org/markup-compatibility/2006" xmlns:p14="http://schemas.microsoft.com/office/powerpoint/2010/main">
    <mc:Choice Requires="p14">
      <p:transition spd="slow" p14:dur="2000" advTm="25280"/>
    </mc:Choice>
    <mc:Fallback xmlns="">
      <p:transition spd="slow" advTm="2528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6A4DD-F32C-4B0F-B1D7-37413339E4C8}"/>
              </a:ext>
            </a:extLst>
          </p:cNvPr>
          <p:cNvSpPr>
            <a:spLocks noGrp="1"/>
          </p:cNvSpPr>
          <p:nvPr>
            <p:ph type="title"/>
          </p:nvPr>
        </p:nvSpPr>
        <p:spPr>
          <a:xfrm>
            <a:off x="609600" y="228599"/>
            <a:ext cx="9598430" cy="1724899"/>
          </a:xfrm>
        </p:spPr>
        <p:txBody>
          <a:bodyPr/>
          <a:lstStyle/>
          <a:p>
            <a:r>
              <a:rPr lang="en-US" dirty="0"/>
              <a:t>Behavioral health management</a:t>
            </a:r>
          </a:p>
        </p:txBody>
      </p:sp>
      <p:sp>
        <p:nvSpPr>
          <p:cNvPr id="3" name="Content Placeholder 2">
            <a:extLst>
              <a:ext uri="{FF2B5EF4-FFF2-40B4-BE49-F238E27FC236}">
                <a16:creationId xmlns:a16="http://schemas.microsoft.com/office/drawing/2014/main" id="{3E0B477F-2D41-4569-8155-CD1681D41342}"/>
              </a:ext>
            </a:extLst>
          </p:cNvPr>
          <p:cNvSpPr>
            <a:spLocks noGrp="1"/>
          </p:cNvSpPr>
          <p:nvPr>
            <p:ph idx="1"/>
          </p:nvPr>
        </p:nvSpPr>
        <p:spPr>
          <a:xfrm>
            <a:off x="609600" y="2510455"/>
            <a:ext cx="10972800" cy="3790589"/>
          </a:xfrm>
        </p:spPr>
        <p:txBody>
          <a:bodyPr/>
          <a:lstStyle/>
          <a:p>
            <a:r>
              <a:rPr lang="en-US" dirty="0"/>
              <a:t>Meru Health:</a:t>
            </a:r>
          </a:p>
          <a:p>
            <a:pPr lvl="1"/>
            <a:r>
              <a:rPr lang="en-US" dirty="0"/>
              <a:t>Available to State Health Plan primary members.</a:t>
            </a:r>
          </a:p>
          <a:p>
            <a:pPr lvl="1"/>
            <a:r>
              <a:rPr lang="en-US" dirty="0"/>
              <a:t>12-week treatment program to reduce anxiety, stress, depression and burnout.</a:t>
            </a:r>
          </a:p>
          <a:p>
            <a:pPr lvl="1"/>
            <a:r>
              <a:rPr lang="en-US" dirty="0"/>
              <a:t>Combines therapist and psychiatrist support, a biofeedback training device, anonymous peer support, meditation practices and habit-changing activities.</a:t>
            </a:r>
          </a:p>
          <a:p>
            <a:r>
              <a:rPr lang="en-US" dirty="0"/>
              <a:t>Health coaching:</a:t>
            </a:r>
          </a:p>
          <a:p>
            <a:pPr lvl="1"/>
            <a:r>
              <a:rPr lang="en-US" dirty="0"/>
              <a:t>Available to State Health Plan primary members through BlueCross.</a:t>
            </a:r>
          </a:p>
        </p:txBody>
      </p:sp>
      <p:sp>
        <p:nvSpPr>
          <p:cNvPr id="4" name="Slide Number Placeholder 3">
            <a:extLst>
              <a:ext uri="{FF2B5EF4-FFF2-40B4-BE49-F238E27FC236}">
                <a16:creationId xmlns:a16="http://schemas.microsoft.com/office/drawing/2014/main" id="{64A23C4F-4144-4CE5-B321-E978C82A7293}"/>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14</a:t>
            </a:fld>
            <a:endParaRPr lang="en-US" dirty="0"/>
          </a:p>
        </p:txBody>
      </p:sp>
      <p:pic>
        <p:nvPicPr>
          <p:cNvPr id="6" name="Picture 5">
            <a:extLst>
              <a:ext uri="{FF2B5EF4-FFF2-40B4-BE49-F238E27FC236}">
                <a16:creationId xmlns:a16="http://schemas.microsoft.com/office/drawing/2014/main" id="{DAEE97CC-9C7F-E238-4FE3-E69D70553AB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1083939256"/>
      </p:ext>
    </p:extLst>
  </p:cSld>
  <p:clrMapOvr>
    <a:masterClrMapping/>
  </p:clrMapOvr>
  <mc:AlternateContent xmlns:mc="http://schemas.openxmlformats.org/markup-compatibility/2006" xmlns:p14="http://schemas.microsoft.com/office/powerpoint/2010/main">
    <mc:Choice Requires="p14">
      <p:transition spd="slow" p14:dur="2000" advTm="17560"/>
    </mc:Choice>
    <mc:Fallback xmlns="">
      <p:transition spd="slow" advTm="1756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6A4DD-F32C-4B0F-B1D7-37413339E4C8}"/>
              </a:ext>
            </a:extLst>
          </p:cNvPr>
          <p:cNvSpPr>
            <a:spLocks noGrp="1"/>
          </p:cNvSpPr>
          <p:nvPr>
            <p:ph type="title"/>
          </p:nvPr>
        </p:nvSpPr>
        <p:spPr>
          <a:xfrm>
            <a:off x="609600" y="228599"/>
            <a:ext cx="9598430" cy="1724899"/>
          </a:xfrm>
        </p:spPr>
        <p:txBody>
          <a:bodyPr/>
          <a:lstStyle/>
          <a:p>
            <a:r>
              <a:rPr lang="en-US" dirty="0"/>
              <a:t>Weight management</a:t>
            </a:r>
          </a:p>
        </p:txBody>
      </p:sp>
      <p:sp>
        <p:nvSpPr>
          <p:cNvPr id="3" name="Content Placeholder 2">
            <a:extLst>
              <a:ext uri="{FF2B5EF4-FFF2-40B4-BE49-F238E27FC236}">
                <a16:creationId xmlns:a16="http://schemas.microsoft.com/office/drawing/2014/main" id="{3E0B477F-2D41-4569-8155-CD1681D41342}"/>
              </a:ext>
            </a:extLst>
          </p:cNvPr>
          <p:cNvSpPr>
            <a:spLocks noGrp="1"/>
          </p:cNvSpPr>
          <p:nvPr>
            <p:ph idx="1"/>
          </p:nvPr>
        </p:nvSpPr>
        <p:spPr>
          <a:xfrm>
            <a:off x="609600" y="2510455"/>
            <a:ext cx="10972800" cy="3790589"/>
          </a:xfrm>
        </p:spPr>
        <p:txBody>
          <a:bodyPr/>
          <a:lstStyle/>
          <a:p>
            <a:r>
              <a:rPr lang="en-US" dirty="0"/>
              <a:t>Wondr Health:</a:t>
            </a:r>
          </a:p>
          <a:p>
            <a:pPr lvl="1"/>
            <a:r>
              <a:rPr lang="en-US" dirty="0"/>
              <a:t>Available to State Health Plan members, including spouses and dependent children ages 18 and older, and Medicare-primary members.</a:t>
            </a:r>
          </a:p>
          <a:p>
            <a:pPr lvl="1"/>
            <a:r>
              <a:rPr lang="en-US" dirty="0"/>
              <a:t>Clinical behavioral weight management program focusing on weight loss and diabetes prevention. </a:t>
            </a:r>
          </a:p>
          <a:p>
            <a:pPr lvl="1"/>
            <a:r>
              <a:rPr lang="en-US" dirty="0"/>
              <a:t>12-week, online program that uses weekly video lessons and interactive tools to teach the behavioral skills necessary to lose weight and keep it off long-term. </a:t>
            </a:r>
          </a:p>
          <a:p>
            <a:r>
              <a:rPr lang="en-US" dirty="0"/>
              <a:t>Health coaching:</a:t>
            </a:r>
          </a:p>
          <a:p>
            <a:pPr lvl="1"/>
            <a:r>
              <a:rPr lang="en-US" dirty="0"/>
              <a:t>Available to State Health Plan primary members through BlueCross.</a:t>
            </a:r>
          </a:p>
        </p:txBody>
      </p:sp>
      <p:sp>
        <p:nvSpPr>
          <p:cNvPr id="4" name="Slide Number Placeholder 3">
            <a:extLst>
              <a:ext uri="{FF2B5EF4-FFF2-40B4-BE49-F238E27FC236}">
                <a16:creationId xmlns:a16="http://schemas.microsoft.com/office/drawing/2014/main" id="{64A23C4F-4144-4CE5-B321-E978C82A7293}"/>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15</a:t>
            </a:fld>
            <a:endParaRPr lang="en-US" dirty="0"/>
          </a:p>
        </p:txBody>
      </p:sp>
      <p:pic>
        <p:nvPicPr>
          <p:cNvPr id="6" name="Picture 5">
            <a:extLst>
              <a:ext uri="{FF2B5EF4-FFF2-40B4-BE49-F238E27FC236}">
                <a16:creationId xmlns:a16="http://schemas.microsoft.com/office/drawing/2014/main" id="{F9DC0A80-B1EA-BFA0-5413-7BA8B7BA9F3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3534083146"/>
      </p:ext>
    </p:extLst>
  </p:cSld>
  <p:clrMapOvr>
    <a:masterClrMapping/>
  </p:clrMapOvr>
  <mc:AlternateContent xmlns:mc="http://schemas.openxmlformats.org/markup-compatibility/2006" xmlns:p14="http://schemas.microsoft.com/office/powerpoint/2010/main">
    <mc:Choice Requires="p14">
      <p:transition spd="slow" p14:dur="2000" advTm="17560"/>
    </mc:Choice>
    <mc:Fallback xmlns="">
      <p:transition spd="slow" advTm="1756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6A4DD-F32C-4B0F-B1D7-37413339E4C8}"/>
              </a:ext>
            </a:extLst>
          </p:cNvPr>
          <p:cNvSpPr>
            <a:spLocks noGrp="1"/>
          </p:cNvSpPr>
          <p:nvPr>
            <p:ph type="title"/>
          </p:nvPr>
        </p:nvSpPr>
        <p:spPr>
          <a:xfrm>
            <a:off x="609600" y="228599"/>
            <a:ext cx="9598430" cy="1724899"/>
          </a:xfrm>
        </p:spPr>
        <p:txBody>
          <a:bodyPr/>
          <a:lstStyle/>
          <a:p>
            <a:r>
              <a:rPr lang="en-US" dirty="0"/>
              <a:t>Heart health</a:t>
            </a:r>
          </a:p>
        </p:txBody>
      </p:sp>
      <p:sp>
        <p:nvSpPr>
          <p:cNvPr id="3" name="Content Placeholder 2">
            <a:extLst>
              <a:ext uri="{FF2B5EF4-FFF2-40B4-BE49-F238E27FC236}">
                <a16:creationId xmlns:a16="http://schemas.microsoft.com/office/drawing/2014/main" id="{3E0B477F-2D41-4569-8155-CD1681D41342}"/>
              </a:ext>
            </a:extLst>
          </p:cNvPr>
          <p:cNvSpPr>
            <a:spLocks noGrp="1"/>
          </p:cNvSpPr>
          <p:nvPr>
            <p:ph idx="1"/>
          </p:nvPr>
        </p:nvSpPr>
        <p:spPr>
          <a:xfrm>
            <a:off x="609600" y="2510455"/>
            <a:ext cx="10972800" cy="3790589"/>
          </a:xfrm>
        </p:spPr>
        <p:txBody>
          <a:bodyPr/>
          <a:lstStyle/>
          <a:p>
            <a:r>
              <a:rPr lang="en-US" dirty="0"/>
              <a:t>Hello Heart:</a:t>
            </a:r>
          </a:p>
          <a:p>
            <a:pPr lvl="1"/>
            <a:r>
              <a:rPr lang="en-US" dirty="0"/>
              <a:t>Available to eligible State Health Plan primary members who have hypertension.</a:t>
            </a:r>
          </a:p>
          <a:p>
            <a:pPr lvl="1"/>
            <a:r>
              <a:rPr lang="en-US" dirty="0"/>
              <a:t>Easy-to-use program that helps you track, understand and manage your heart health from the privacy of your phone. </a:t>
            </a:r>
          </a:p>
          <a:p>
            <a:pPr lvl="1"/>
            <a:r>
              <a:rPr lang="en-US" dirty="0"/>
              <a:t>Participants receive a free blood pressure monitor that connects to smartphone app.</a:t>
            </a:r>
          </a:p>
          <a:p>
            <a:r>
              <a:rPr lang="en-US" dirty="0"/>
              <a:t>Health coaching:</a:t>
            </a:r>
          </a:p>
          <a:p>
            <a:pPr lvl="1"/>
            <a:r>
              <a:rPr lang="en-US" dirty="0"/>
              <a:t>Available to State Health Plan primary members through BlueCross.</a:t>
            </a:r>
          </a:p>
        </p:txBody>
      </p:sp>
      <p:sp>
        <p:nvSpPr>
          <p:cNvPr id="4" name="Slide Number Placeholder 3">
            <a:extLst>
              <a:ext uri="{FF2B5EF4-FFF2-40B4-BE49-F238E27FC236}">
                <a16:creationId xmlns:a16="http://schemas.microsoft.com/office/drawing/2014/main" id="{64A23C4F-4144-4CE5-B321-E978C82A7293}"/>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16</a:t>
            </a:fld>
            <a:endParaRPr lang="en-US" dirty="0"/>
          </a:p>
        </p:txBody>
      </p:sp>
      <p:pic>
        <p:nvPicPr>
          <p:cNvPr id="6" name="Picture 5">
            <a:extLst>
              <a:ext uri="{FF2B5EF4-FFF2-40B4-BE49-F238E27FC236}">
                <a16:creationId xmlns:a16="http://schemas.microsoft.com/office/drawing/2014/main" id="{B660B3E8-CB26-C258-371C-2ABE9174766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3236350659"/>
      </p:ext>
    </p:extLst>
  </p:cSld>
  <p:clrMapOvr>
    <a:masterClrMapping/>
  </p:clrMapOvr>
  <mc:AlternateContent xmlns:mc="http://schemas.openxmlformats.org/markup-compatibility/2006" xmlns:p14="http://schemas.microsoft.com/office/powerpoint/2010/main">
    <mc:Choice Requires="p14">
      <p:transition spd="slow" p14:dur="2000" advTm="17560"/>
    </mc:Choice>
    <mc:Fallback xmlns="">
      <p:transition spd="slow" advTm="1756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6A4DD-F32C-4B0F-B1D7-37413339E4C8}"/>
              </a:ext>
            </a:extLst>
          </p:cNvPr>
          <p:cNvSpPr>
            <a:spLocks noGrp="1"/>
          </p:cNvSpPr>
          <p:nvPr>
            <p:ph type="title"/>
          </p:nvPr>
        </p:nvSpPr>
        <p:spPr>
          <a:xfrm>
            <a:off x="609600" y="228599"/>
            <a:ext cx="9598430" cy="1724899"/>
          </a:xfrm>
        </p:spPr>
        <p:txBody>
          <a:bodyPr/>
          <a:lstStyle/>
          <a:p>
            <a:r>
              <a:rPr lang="en-US" dirty="0"/>
              <a:t>Diabetes management</a:t>
            </a:r>
          </a:p>
        </p:txBody>
      </p:sp>
      <p:sp>
        <p:nvSpPr>
          <p:cNvPr id="3" name="Content Placeholder 2">
            <a:extLst>
              <a:ext uri="{FF2B5EF4-FFF2-40B4-BE49-F238E27FC236}">
                <a16:creationId xmlns:a16="http://schemas.microsoft.com/office/drawing/2014/main" id="{3E0B477F-2D41-4569-8155-CD1681D41342}"/>
              </a:ext>
            </a:extLst>
          </p:cNvPr>
          <p:cNvSpPr>
            <a:spLocks noGrp="1"/>
          </p:cNvSpPr>
          <p:nvPr>
            <p:ph idx="1"/>
          </p:nvPr>
        </p:nvSpPr>
        <p:spPr>
          <a:xfrm>
            <a:off x="609600" y="2510455"/>
            <a:ext cx="10972800" cy="3790589"/>
          </a:xfrm>
        </p:spPr>
        <p:txBody>
          <a:bodyPr>
            <a:normAutofit/>
          </a:bodyPr>
          <a:lstStyle/>
          <a:p>
            <a:r>
              <a:rPr lang="en-US" dirty="0"/>
              <a:t>Virta:</a:t>
            </a:r>
          </a:p>
          <a:p>
            <a:pPr lvl="1"/>
            <a:r>
              <a:rPr lang="en-US" dirty="0"/>
              <a:t>Available to eligible State Health Plan primary members. </a:t>
            </a:r>
          </a:p>
          <a:p>
            <a:pPr lvl="1"/>
            <a:r>
              <a:rPr lang="en-US" dirty="0"/>
              <a:t>Can help you reverse Type 2 diabetes while naturally lowering and controlling your average blood sugar (HbA1c).</a:t>
            </a:r>
          </a:p>
          <a:p>
            <a:r>
              <a:rPr lang="en-US" dirty="0"/>
              <a:t>Diabetes education:</a:t>
            </a:r>
          </a:p>
          <a:p>
            <a:pPr lvl="1"/>
            <a:r>
              <a:rPr lang="en-US" dirty="0"/>
              <a:t>Available to State Health Plan primary members.</a:t>
            </a:r>
          </a:p>
          <a:p>
            <a:pPr lvl="1"/>
            <a:r>
              <a:rPr lang="en-US" dirty="0"/>
              <a:t>Trains diabetics to manage their condition to avoid disease-related complications.</a:t>
            </a:r>
          </a:p>
          <a:p>
            <a:r>
              <a:rPr lang="en-US" dirty="0"/>
              <a:t>Health coaching:</a:t>
            </a:r>
          </a:p>
          <a:p>
            <a:pPr lvl="1"/>
            <a:r>
              <a:rPr lang="en-US" dirty="0"/>
              <a:t>Available to State Health Plan primary members through BlueCross.</a:t>
            </a:r>
          </a:p>
        </p:txBody>
      </p:sp>
      <p:sp>
        <p:nvSpPr>
          <p:cNvPr id="4" name="Slide Number Placeholder 3">
            <a:extLst>
              <a:ext uri="{FF2B5EF4-FFF2-40B4-BE49-F238E27FC236}">
                <a16:creationId xmlns:a16="http://schemas.microsoft.com/office/drawing/2014/main" id="{64A23C4F-4144-4CE5-B321-E978C82A7293}"/>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17</a:t>
            </a:fld>
            <a:endParaRPr lang="en-US" dirty="0"/>
          </a:p>
        </p:txBody>
      </p:sp>
      <p:pic>
        <p:nvPicPr>
          <p:cNvPr id="9" name="Picture 8">
            <a:extLst>
              <a:ext uri="{FF2B5EF4-FFF2-40B4-BE49-F238E27FC236}">
                <a16:creationId xmlns:a16="http://schemas.microsoft.com/office/drawing/2014/main" id="{9329A004-3714-A74E-70A3-0860D6C84E0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4209782456"/>
      </p:ext>
    </p:extLst>
  </p:cSld>
  <p:clrMapOvr>
    <a:masterClrMapping/>
  </p:clrMapOvr>
  <mc:AlternateContent xmlns:mc="http://schemas.openxmlformats.org/markup-compatibility/2006" xmlns:p14="http://schemas.microsoft.com/office/powerpoint/2010/main">
    <mc:Choice Requires="p14">
      <p:transition spd="slow" p14:dur="2000" advTm="17560"/>
    </mc:Choice>
    <mc:Fallback xmlns="">
      <p:transition spd="slow" advTm="1756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A5E8-BEA2-44CA-AEFB-EC310B67FF7F}"/>
              </a:ext>
            </a:extLst>
          </p:cNvPr>
          <p:cNvSpPr>
            <a:spLocks noGrp="1"/>
          </p:cNvSpPr>
          <p:nvPr>
            <p:ph type="title"/>
          </p:nvPr>
        </p:nvSpPr>
        <p:spPr>
          <a:xfrm>
            <a:off x="609600" y="228599"/>
            <a:ext cx="9598430" cy="1724899"/>
          </a:xfrm>
        </p:spPr>
        <p:txBody>
          <a:bodyPr/>
          <a:lstStyle/>
          <a:p>
            <a:r>
              <a:rPr lang="en-US" dirty="0"/>
              <a:t>Tobacco cessation</a:t>
            </a:r>
          </a:p>
        </p:txBody>
      </p:sp>
      <p:sp>
        <p:nvSpPr>
          <p:cNvPr id="3" name="Content Placeholder 2">
            <a:extLst>
              <a:ext uri="{FF2B5EF4-FFF2-40B4-BE49-F238E27FC236}">
                <a16:creationId xmlns:a16="http://schemas.microsoft.com/office/drawing/2014/main" id="{628B14A5-A9F3-4697-9999-9B92D2FE3ED7}"/>
              </a:ext>
            </a:extLst>
          </p:cNvPr>
          <p:cNvSpPr>
            <a:spLocks noGrp="1"/>
          </p:cNvSpPr>
          <p:nvPr>
            <p:ph idx="1"/>
          </p:nvPr>
        </p:nvSpPr>
        <p:spPr>
          <a:xfrm>
            <a:off x="609600" y="2510455"/>
            <a:ext cx="10972800" cy="3790589"/>
          </a:xfrm>
        </p:spPr>
        <p:txBody>
          <a:bodyPr/>
          <a:lstStyle/>
          <a:p>
            <a:r>
              <a:rPr lang="en-US" dirty="0"/>
              <a:t>Available to State Health Plan primary subscribers and covered spouses and dependent children ages 13 or older.</a:t>
            </a:r>
          </a:p>
          <a:p>
            <a:r>
              <a:rPr lang="en-US" dirty="0"/>
              <a:t>Enroll in the tobacco cessation program.</a:t>
            </a:r>
          </a:p>
          <a:p>
            <a:pPr lvl="1"/>
            <a:r>
              <a:rPr lang="en-US" dirty="0"/>
              <a:t>Personalized approach ensures members participate in a program that best meets their needs. Programs include, but are not limited to, tobacco cessation coaching, interactive live online sessions, community support, an on-demand educational library, games and mindfulness apps.</a:t>
            </a:r>
          </a:p>
          <a:p>
            <a:r>
              <a:rPr lang="en-US" dirty="0"/>
              <a:t>Includes a $0 copay for certain tobacco cessation drugs to eligible participants.</a:t>
            </a:r>
          </a:p>
          <a:p>
            <a:endParaRPr lang="en-US" dirty="0"/>
          </a:p>
        </p:txBody>
      </p:sp>
      <p:sp>
        <p:nvSpPr>
          <p:cNvPr id="4" name="Slide Number Placeholder 3">
            <a:extLst>
              <a:ext uri="{FF2B5EF4-FFF2-40B4-BE49-F238E27FC236}">
                <a16:creationId xmlns:a16="http://schemas.microsoft.com/office/drawing/2014/main" id="{2F6DF48D-9AED-4EE2-9FCF-9DAC3FEFFFED}"/>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18</a:t>
            </a:fld>
            <a:endParaRPr lang="en-US" dirty="0"/>
          </a:p>
        </p:txBody>
      </p:sp>
      <p:pic>
        <p:nvPicPr>
          <p:cNvPr id="6" name="Picture 5">
            <a:extLst>
              <a:ext uri="{FF2B5EF4-FFF2-40B4-BE49-F238E27FC236}">
                <a16:creationId xmlns:a16="http://schemas.microsoft.com/office/drawing/2014/main" id="{685E1C4B-C400-0601-4B4F-FD861F5AF3F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154084535"/>
      </p:ext>
    </p:extLst>
  </p:cSld>
  <p:clrMapOvr>
    <a:masterClrMapping/>
  </p:clrMapOvr>
  <mc:AlternateContent xmlns:mc="http://schemas.openxmlformats.org/markup-compatibility/2006" xmlns:p14="http://schemas.microsoft.com/office/powerpoint/2010/main">
    <mc:Choice Requires="p14">
      <p:transition spd="slow" p14:dur="2000" advTm="15304"/>
    </mc:Choice>
    <mc:Fallback xmlns="">
      <p:transition spd="slow" advTm="15304"/>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AD3BD-34E3-4336-811F-4B05CA3B33DD}"/>
              </a:ext>
            </a:extLst>
          </p:cNvPr>
          <p:cNvSpPr>
            <a:spLocks noGrp="1"/>
          </p:cNvSpPr>
          <p:nvPr>
            <p:ph type="title"/>
          </p:nvPr>
        </p:nvSpPr>
        <p:spPr>
          <a:xfrm>
            <a:off x="609600" y="228599"/>
            <a:ext cx="9598430" cy="1724899"/>
          </a:xfrm>
        </p:spPr>
        <p:txBody>
          <a:bodyPr/>
          <a:lstStyle/>
          <a:p>
            <a:r>
              <a:rPr lang="en-US" dirty="0"/>
              <a:t>Maternity management</a:t>
            </a:r>
          </a:p>
        </p:txBody>
      </p:sp>
      <p:sp>
        <p:nvSpPr>
          <p:cNvPr id="3" name="Content Placeholder 2">
            <a:extLst>
              <a:ext uri="{FF2B5EF4-FFF2-40B4-BE49-F238E27FC236}">
                <a16:creationId xmlns:a16="http://schemas.microsoft.com/office/drawing/2014/main" id="{A278F80A-8BAF-4C29-B25B-407BF3881C5A}"/>
              </a:ext>
            </a:extLst>
          </p:cNvPr>
          <p:cNvSpPr>
            <a:spLocks noGrp="1"/>
          </p:cNvSpPr>
          <p:nvPr>
            <p:ph idx="1"/>
          </p:nvPr>
        </p:nvSpPr>
        <p:spPr>
          <a:xfrm>
            <a:off x="609600" y="2510455"/>
            <a:ext cx="10972800" cy="3790589"/>
          </a:xfrm>
        </p:spPr>
        <p:txBody>
          <a:bodyPr>
            <a:normAutofit lnSpcReduction="10000"/>
          </a:bodyPr>
          <a:lstStyle/>
          <a:p>
            <a:r>
              <a:rPr lang="en-US" dirty="0"/>
              <a:t>Available to State Health Plan primary women.</a:t>
            </a:r>
          </a:p>
          <a:p>
            <a:r>
              <a:rPr lang="en-US" dirty="0"/>
              <a:t>Coming Attractions:</a:t>
            </a:r>
          </a:p>
          <a:p>
            <a:pPr lvl="1"/>
            <a:r>
              <a:rPr lang="en-US" dirty="0"/>
              <a:t>Supports mothers throughout their pregnancy and postpartum care.</a:t>
            </a:r>
          </a:p>
          <a:p>
            <a:pPr lvl="1"/>
            <a:r>
              <a:rPr lang="en-US" dirty="0"/>
              <a:t>Assists with Neonatal Intensive Care Unit infants or other babies with special needs until they are one year old.</a:t>
            </a:r>
          </a:p>
          <a:p>
            <a:r>
              <a:rPr lang="en-US" dirty="0"/>
              <a:t>Mothers participating in Coming Attractions who have been diagnosed with hypertension can learn how to enroll in Hello Heart.</a:t>
            </a:r>
          </a:p>
          <a:p>
            <a:r>
              <a:rPr lang="en-US" dirty="0"/>
              <a:t>Learn about the Moms program, available at no cost to women diagnosed with behavioral health needs during pregnancy through those who are two years’ postpartum, as well </a:t>
            </a:r>
            <a:br>
              <a:rPr lang="en-US" dirty="0"/>
            </a:br>
            <a:r>
              <a:rPr lang="en-US" dirty="0"/>
              <a:t>as women who lost a pregnancy.</a:t>
            </a:r>
          </a:p>
          <a:p>
            <a:r>
              <a:rPr lang="en-US" dirty="0"/>
              <a:t>Learn how to receive certain electric or manual breast pumps by calling </a:t>
            </a:r>
            <a:br>
              <a:rPr lang="en-US" dirty="0"/>
            </a:br>
            <a:r>
              <a:rPr lang="en-US" dirty="0"/>
              <a:t>Coming Attractions.</a:t>
            </a:r>
          </a:p>
        </p:txBody>
      </p:sp>
      <p:sp>
        <p:nvSpPr>
          <p:cNvPr id="4" name="Slide Number Placeholder 3">
            <a:extLst>
              <a:ext uri="{FF2B5EF4-FFF2-40B4-BE49-F238E27FC236}">
                <a16:creationId xmlns:a16="http://schemas.microsoft.com/office/drawing/2014/main" id="{0DCA91A8-6159-4C3F-969F-EF7CFA167B7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19</a:t>
            </a:fld>
            <a:endParaRPr lang="en-US" dirty="0"/>
          </a:p>
        </p:txBody>
      </p:sp>
      <p:pic>
        <p:nvPicPr>
          <p:cNvPr id="6" name="Picture 5">
            <a:extLst>
              <a:ext uri="{FF2B5EF4-FFF2-40B4-BE49-F238E27FC236}">
                <a16:creationId xmlns:a16="http://schemas.microsoft.com/office/drawing/2014/main" id="{C1694211-5D6B-5FCA-26FA-2C71B3A10F9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3202092838"/>
      </p:ext>
    </p:extLst>
  </p:cSld>
  <p:clrMapOvr>
    <a:masterClrMapping/>
  </p:clrMapOvr>
  <mc:AlternateContent xmlns:mc="http://schemas.openxmlformats.org/markup-compatibility/2006" xmlns:p14="http://schemas.microsoft.com/office/powerpoint/2010/main">
    <mc:Choice Requires="p14">
      <p:transition spd="slow" p14:dur="2000" advTm="21953"/>
    </mc:Choice>
    <mc:Fallback xmlns="">
      <p:transition spd="slow" advTm="2195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DB1FA6-7AE6-414B-B594-68A5799B1C5E}"/>
              </a:ext>
            </a:extLst>
          </p:cNvPr>
          <p:cNvSpPr>
            <a:spLocks noGrp="1"/>
          </p:cNvSpPr>
          <p:nvPr>
            <p:ph sz="half" idx="1"/>
          </p:nvPr>
        </p:nvSpPr>
        <p:spPr>
          <a:xfrm>
            <a:off x="609599" y="2917779"/>
            <a:ext cx="5866015" cy="3373294"/>
          </a:xfrm>
        </p:spPr>
        <p:txBody>
          <a:bodyPr>
            <a:normAutofit lnSpcReduction="10000"/>
          </a:bodyPr>
          <a:lstStyle/>
          <a:p>
            <a:r>
              <a:rPr lang="en-US" dirty="0"/>
              <a:t>Self-funded insurance plan:</a:t>
            </a:r>
          </a:p>
          <a:p>
            <a:pPr lvl="1"/>
            <a:r>
              <a:rPr lang="en-US" dirty="0"/>
              <a:t>Members’ and employers’ premiums are held in a trust fund, and these funds are used to pay claims.</a:t>
            </a:r>
          </a:p>
          <a:p>
            <a:pPr lvl="1"/>
            <a:r>
              <a:rPr lang="en-US" dirty="0"/>
              <a:t>BlueCross BlueShield of South Carolina processes health claims. </a:t>
            </a:r>
          </a:p>
          <a:p>
            <a:pPr lvl="1"/>
            <a:r>
              <a:rPr lang="en-US" dirty="0"/>
              <a:t>Express Scripts processes prescription claims.</a:t>
            </a:r>
          </a:p>
          <a:p>
            <a:r>
              <a:rPr lang="en-US" dirty="0"/>
              <a:t>Cost of the State Health Plan compares favorably to other plans.</a:t>
            </a:r>
          </a:p>
          <a:p>
            <a:pPr lvl="1"/>
            <a:r>
              <a:rPr lang="en-US" dirty="0"/>
              <a:t>Learn more at </a:t>
            </a:r>
            <a:r>
              <a:rPr lang="en-US" dirty="0">
                <a:hlinkClick r:id="rId2"/>
              </a:rPr>
              <a:t>peba.sc.gov/facts</a:t>
            </a:r>
            <a:r>
              <a:rPr lang="en-US" dirty="0"/>
              <a:t>.</a:t>
            </a:r>
          </a:p>
          <a:p>
            <a:r>
              <a:rPr lang="en-US" dirty="0"/>
              <a:t>Health management is key to maintaining a low cost for the Plan and premiums.</a:t>
            </a:r>
          </a:p>
          <a:p>
            <a:endParaRPr lang="en-US" dirty="0"/>
          </a:p>
        </p:txBody>
      </p:sp>
      <p:sp>
        <p:nvSpPr>
          <p:cNvPr id="2" name="Title 1">
            <a:extLst>
              <a:ext uri="{FF2B5EF4-FFF2-40B4-BE49-F238E27FC236}">
                <a16:creationId xmlns:a16="http://schemas.microsoft.com/office/drawing/2014/main" id="{6D2A843C-253C-4A3F-9E98-063B22B734CC}"/>
              </a:ext>
            </a:extLst>
          </p:cNvPr>
          <p:cNvSpPr>
            <a:spLocks noGrp="1"/>
          </p:cNvSpPr>
          <p:nvPr>
            <p:ph type="title"/>
          </p:nvPr>
        </p:nvSpPr>
        <p:spPr>
          <a:xfrm>
            <a:off x="609600" y="228599"/>
            <a:ext cx="4702234" cy="2223655"/>
          </a:xfrm>
        </p:spPr>
        <p:txBody>
          <a:bodyPr/>
          <a:lstStyle/>
          <a:p>
            <a:r>
              <a:rPr lang="en-US" dirty="0"/>
              <a:t>State Health Plan</a:t>
            </a:r>
          </a:p>
        </p:txBody>
      </p:sp>
      <p:sp>
        <p:nvSpPr>
          <p:cNvPr id="5" name="Slide Number Placeholder 4"/>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42870020"/>
      </p:ext>
    </p:extLst>
  </p:cSld>
  <p:clrMapOvr>
    <a:masterClrMapping/>
  </p:clrMapOvr>
  <mc:AlternateContent xmlns:mc="http://schemas.openxmlformats.org/markup-compatibility/2006" xmlns:p14="http://schemas.microsoft.com/office/powerpoint/2010/main">
    <mc:Choice Requires="p14">
      <p:transition spd="slow" p14:dur="2000" advTm="64629"/>
    </mc:Choice>
    <mc:Fallback xmlns="">
      <p:transition spd="slow" advTm="6462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resources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20</a:t>
            </a:fld>
            <a:endParaRPr lang="en-US" dirty="0"/>
          </a:p>
        </p:txBody>
      </p:sp>
      <p:sp>
        <p:nvSpPr>
          <p:cNvPr id="3" name="Subtitle 2">
            <a:extLst>
              <a:ext uri="{FF2B5EF4-FFF2-40B4-BE49-F238E27FC236}">
                <a16:creationId xmlns:a16="http://schemas.microsoft.com/office/drawing/2014/main" id="{7FC19C78-5A82-566B-5721-3542FFAE37D1}"/>
              </a:ext>
            </a:extLst>
          </p:cNvPr>
          <p:cNvSpPr>
            <a:spLocks noGrp="1"/>
          </p:cNvSpPr>
          <p:nvPr>
            <p:ph type="subTitle" idx="13"/>
          </p:nvPr>
        </p:nvSpPr>
        <p:spPr/>
        <p:txBody>
          <a:bodyPr/>
          <a:lstStyle/>
          <a:p>
            <a:endParaRPr lang="en-US"/>
          </a:p>
        </p:txBody>
      </p:sp>
    </p:spTree>
    <p:extLst>
      <p:ext uri="{BB962C8B-B14F-4D97-AF65-F5344CB8AC3E}">
        <p14:creationId xmlns:p14="http://schemas.microsoft.com/office/powerpoint/2010/main" val="3878699391"/>
      </p:ext>
    </p:extLst>
  </p:cSld>
  <p:clrMapOvr>
    <a:masterClrMapping/>
  </p:clrMapOvr>
  <mc:AlternateContent xmlns:mc="http://schemas.openxmlformats.org/markup-compatibility/2006" xmlns:p14="http://schemas.microsoft.com/office/powerpoint/2010/main">
    <mc:Choice Requires="p14">
      <p:transition spd="slow" p14:dur="2000" advTm="6488"/>
    </mc:Choice>
    <mc:Fallback xmlns="">
      <p:transition spd="slow" advTm="6488"/>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Blue </a:t>
            </a:r>
            <a:r>
              <a:rPr lang="en-US" dirty="0" err="1"/>
              <a:t>CareOnDemand</a:t>
            </a:r>
            <a:endParaRPr lang="en-US" dirty="0"/>
          </a:p>
        </p:txBody>
      </p:sp>
      <p:sp>
        <p:nvSpPr>
          <p:cNvPr id="3" name="Content Placeholder 2"/>
          <p:cNvSpPr>
            <a:spLocks noGrp="1"/>
          </p:cNvSpPr>
          <p:nvPr>
            <p:ph idx="1"/>
          </p:nvPr>
        </p:nvSpPr>
        <p:spPr>
          <a:xfrm>
            <a:off x="609600" y="2510455"/>
            <a:ext cx="10972800" cy="3790589"/>
          </a:xfrm>
        </p:spPr>
        <p:txBody>
          <a:bodyPr/>
          <a:lstStyle/>
          <a:p>
            <a:r>
              <a:rPr lang="en-US" dirty="0"/>
              <a:t>Urgent care and behavioral health telehealth benefits available to State Health Plan primary members ages 18 and older. </a:t>
            </a:r>
          </a:p>
          <a:p>
            <a:r>
              <a:rPr lang="en-US" dirty="0"/>
              <a:t>Urgent care telehealth services available for dependents younger than age 18.</a:t>
            </a:r>
          </a:p>
          <a:p>
            <a:r>
              <a:rPr lang="en-US" dirty="0"/>
              <a:t>Behavioral health telehealth services are also available to dependents ages 10-17 with a parent or legal guardian’s consent. </a:t>
            </a:r>
          </a:p>
          <a:p>
            <a:r>
              <a:rPr lang="en-US" dirty="0"/>
              <a:t>Connect with health care professionals via computer or smartphone 24/7/365. </a:t>
            </a:r>
          </a:p>
          <a:p>
            <a:r>
              <a:rPr lang="en-US" dirty="0"/>
              <a:t>Visit is covered as a traditional office visit under the State Health Plan.</a:t>
            </a:r>
          </a:p>
          <a:p>
            <a:r>
              <a:rPr lang="en-US" dirty="0">
                <a:hlinkClick r:id="rId2"/>
              </a:rPr>
              <a:t>peba.sc.gov/telehealth</a:t>
            </a:r>
            <a:r>
              <a:rPr lang="en-US" dirty="0"/>
              <a:t>.</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21</a:t>
            </a:fld>
            <a:endParaRPr lang="en-US" dirty="0"/>
          </a:p>
        </p:txBody>
      </p:sp>
    </p:spTree>
    <p:extLst>
      <p:ext uri="{BB962C8B-B14F-4D97-AF65-F5344CB8AC3E}">
        <p14:creationId xmlns:p14="http://schemas.microsoft.com/office/powerpoint/2010/main" val="3533554293"/>
      </p:ext>
    </p:extLst>
  </p:cSld>
  <p:clrMapOvr>
    <a:masterClrMapping/>
  </p:clrMapOvr>
  <mc:AlternateContent xmlns:mc="http://schemas.openxmlformats.org/markup-compatibility/2006" xmlns:p14="http://schemas.microsoft.com/office/powerpoint/2010/main">
    <mc:Choice Requires="p14">
      <p:transition spd="slow" p14:dur="2000" advTm="36784"/>
    </mc:Choice>
    <mc:Fallback xmlns="">
      <p:transition spd="slow" advTm="36784"/>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ontent Placeholder 17"/>
          <p:cNvSpPr>
            <a:spLocks noGrp="1"/>
          </p:cNvSpPr>
          <p:nvPr>
            <p:ph sz="half" idx="1"/>
          </p:nvPr>
        </p:nvSpPr>
        <p:spPr/>
        <p:txBody>
          <a:bodyPr/>
          <a:lstStyle/>
          <a:p>
            <a:r>
              <a:rPr lang="en-US" dirty="0"/>
              <a:t>Cold and flu symptoms.</a:t>
            </a:r>
          </a:p>
          <a:p>
            <a:r>
              <a:rPr lang="en-US" dirty="0"/>
              <a:t>Allergies.</a:t>
            </a:r>
          </a:p>
          <a:p>
            <a:r>
              <a:rPr lang="en-US" dirty="0"/>
              <a:t>Bronchitis and other respiratory infections.</a:t>
            </a:r>
          </a:p>
          <a:p>
            <a:r>
              <a:rPr lang="en-US" dirty="0"/>
              <a:t>Urinary tract infections.</a:t>
            </a:r>
          </a:p>
          <a:p>
            <a:r>
              <a:rPr lang="en-US" dirty="0"/>
              <a:t>Rashes and other skin irritations.</a:t>
            </a:r>
          </a:p>
          <a:p>
            <a:r>
              <a:rPr lang="en-US" dirty="0"/>
              <a:t>Sinus problems.</a:t>
            </a:r>
          </a:p>
          <a:p>
            <a:r>
              <a:rPr lang="en-US" dirty="0"/>
              <a:t>Migraines.</a:t>
            </a:r>
          </a:p>
          <a:p>
            <a:r>
              <a:rPr lang="en-US" dirty="0"/>
              <a:t>Pink eye.</a:t>
            </a:r>
          </a:p>
        </p:txBody>
      </p:sp>
      <p:sp>
        <p:nvSpPr>
          <p:cNvPr id="2" name="Title 1"/>
          <p:cNvSpPr>
            <a:spLocks noGrp="1"/>
          </p:cNvSpPr>
          <p:nvPr>
            <p:ph type="title"/>
          </p:nvPr>
        </p:nvSpPr>
        <p:spPr/>
        <p:txBody>
          <a:bodyPr>
            <a:normAutofit/>
          </a:bodyPr>
          <a:lstStyle/>
          <a:p>
            <a:r>
              <a:rPr lang="en-US" dirty="0"/>
              <a:t>Health issues appropriate for a Blue </a:t>
            </a:r>
            <a:r>
              <a:rPr lang="en-US" dirty="0" err="1"/>
              <a:t>CareOnDemand</a:t>
            </a:r>
            <a:r>
              <a:rPr lang="en-US" dirty="0"/>
              <a:t> visit</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22</a:t>
            </a:fld>
            <a:endParaRPr lang="en-US" dirty="0"/>
          </a:p>
        </p:txBody>
      </p:sp>
    </p:spTree>
    <p:extLst>
      <p:ext uri="{BB962C8B-B14F-4D97-AF65-F5344CB8AC3E}">
        <p14:creationId xmlns:p14="http://schemas.microsoft.com/office/powerpoint/2010/main" val="2039647240"/>
      </p:ext>
    </p:extLst>
  </p:cSld>
  <p:clrMapOvr>
    <a:masterClrMapping/>
  </p:clrMapOvr>
  <mc:AlternateContent xmlns:mc="http://schemas.openxmlformats.org/markup-compatibility/2006" xmlns:p14="http://schemas.microsoft.com/office/powerpoint/2010/main">
    <mc:Choice Requires="p14">
      <p:transition spd="slow" p14:dur="2000" advTm="20956"/>
    </mc:Choice>
    <mc:Fallback xmlns="">
      <p:transition spd="slow" advTm="2095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r>
              <a:rPr lang="en-US" dirty="0"/>
              <a:t>Chat by phone or video with a licensed counselor, therapist, psychologist or psychiatrist from the comfort of your home. </a:t>
            </a:r>
          </a:p>
          <a:p>
            <a:r>
              <a:rPr lang="en-US" dirty="0"/>
              <a:t>Have your first therapy appointment within a week or less. Choose a time that works for you and set up regular appointments, if needed. </a:t>
            </a:r>
          </a:p>
          <a:p>
            <a:endParaRPr lang="en-US" dirty="0"/>
          </a:p>
        </p:txBody>
      </p:sp>
      <p:sp>
        <p:nvSpPr>
          <p:cNvPr id="5" name="Content Placeholder 4">
            <a:extLst>
              <a:ext uri="{FF2B5EF4-FFF2-40B4-BE49-F238E27FC236}">
                <a16:creationId xmlns:a16="http://schemas.microsoft.com/office/drawing/2014/main" id="{41C2321E-1185-618F-52C4-785736F5C654}"/>
              </a:ext>
            </a:extLst>
          </p:cNvPr>
          <p:cNvSpPr>
            <a:spLocks noGrp="1"/>
          </p:cNvSpPr>
          <p:nvPr>
            <p:ph sz="half" idx="2"/>
          </p:nvPr>
        </p:nvSpPr>
        <p:spPr/>
        <p:txBody>
          <a:bodyPr/>
          <a:lstStyle/>
          <a:p>
            <a:r>
              <a:rPr lang="en-US" dirty="0"/>
              <a:t>Get help with issues like:</a:t>
            </a:r>
          </a:p>
          <a:p>
            <a:pPr lvl="1"/>
            <a:r>
              <a:rPr lang="en-US" dirty="0"/>
              <a:t>Anxiety;</a:t>
            </a:r>
          </a:p>
          <a:p>
            <a:pPr lvl="1"/>
            <a:r>
              <a:rPr lang="en-US" dirty="0"/>
              <a:t>Stress;</a:t>
            </a:r>
          </a:p>
          <a:p>
            <a:pPr lvl="1"/>
            <a:r>
              <a:rPr lang="en-US" dirty="0"/>
              <a:t>Life changes; </a:t>
            </a:r>
          </a:p>
          <a:p>
            <a:pPr lvl="1"/>
            <a:r>
              <a:rPr lang="en-US" dirty="0"/>
              <a:t>Grief; and</a:t>
            </a:r>
          </a:p>
          <a:p>
            <a:pPr lvl="1"/>
            <a:r>
              <a:rPr lang="en-US" dirty="0"/>
              <a:t>Depression.</a:t>
            </a:r>
          </a:p>
        </p:txBody>
      </p:sp>
      <p:sp>
        <p:nvSpPr>
          <p:cNvPr id="2" name="Title 1"/>
          <p:cNvSpPr>
            <a:spLocks noGrp="1"/>
          </p:cNvSpPr>
          <p:nvPr>
            <p:ph type="title"/>
          </p:nvPr>
        </p:nvSpPr>
        <p:spPr/>
        <p:txBody>
          <a:bodyPr>
            <a:normAutofit/>
          </a:bodyPr>
          <a:lstStyle/>
          <a:p>
            <a:r>
              <a:rPr lang="en-US" dirty="0"/>
              <a:t>Behavioral health visits through Blue </a:t>
            </a:r>
            <a:r>
              <a:rPr lang="en-US" dirty="0" err="1"/>
              <a:t>CareOnDemand</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23</a:t>
            </a:fld>
            <a:endParaRPr lang="en-US" dirty="0"/>
          </a:p>
        </p:txBody>
      </p:sp>
    </p:spTree>
    <p:extLst>
      <p:ext uri="{BB962C8B-B14F-4D97-AF65-F5344CB8AC3E}">
        <p14:creationId xmlns:p14="http://schemas.microsoft.com/office/powerpoint/2010/main" val="3239477464"/>
      </p:ext>
    </p:extLst>
  </p:cSld>
  <p:clrMapOvr>
    <a:masterClrMapping/>
  </p:clrMapOvr>
  <mc:AlternateContent xmlns:mc="http://schemas.openxmlformats.org/markup-compatibility/2006" xmlns:p14="http://schemas.microsoft.com/office/powerpoint/2010/main">
    <mc:Choice Requires="p14">
      <p:transition spd="slow" p14:dur="2000" advTm="58287"/>
    </mc:Choice>
    <mc:Fallback xmlns="">
      <p:transition spd="slow" advTm="58287"/>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21EB7-C9F5-47FB-B058-8A46900EB8DE}"/>
              </a:ext>
            </a:extLst>
          </p:cNvPr>
          <p:cNvSpPr>
            <a:spLocks noGrp="1"/>
          </p:cNvSpPr>
          <p:nvPr>
            <p:ph type="title"/>
          </p:nvPr>
        </p:nvSpPr>
        <p:spPr>
          <a:xfrm>
            <a:off x="609600" y="228599"/>
            <a:ext cx="9598430" cy="1724899"/>
          </a:xfrm>
        </p:spPr>
        <p:txBody>
          <a:bodyPr/>
          <a:lstStyle/>
          <a:p>
            <a:r>
              <a:rPr lang="en-US" dirty="0"/>
              <a:t>MUSC Health Virtual Care</a:t>
            </a:r>
          </a:p>
        </p:txBody>
      </p:sp>
      <p:sp>
        <p:nvSpPr>
          <p:cNvPr id="3" name="Content Placeholder 2">
            <a:extLst>
              <a:ext uri="{FF2B5EF4-FFF2-40B4-BE49-F238E27FC236}">
                <a16:creationId xmlns:a16="http://schemas.microsoft.com/office/drawing/2014/main" id="{4209D5CF-9623-40CB-AD45-BAEC8FDE7A7E}"/>
              </a:ext>
            </a:extLst>
          </p:cNvPr>
          <p:cNvSpPr>
            <a:spLocks noGrp="1"/>
          </p:cNvSpPr>
          <p:nvPr>
            <p:ph idx="1"/>
          </p:nvPr>
        </p:nvSpPr>
        <p:spPr>
          <a:xfrm>
            <a:off x="609600" y="2510455"/>
            <a:ext cx="10972800" cy="3790589"/>
          </a:xfrm>
        </p:spPr>
        <p:txBody>
          <a:bodyPr>
            <a:normAutofit/>
          </a:bodyPr>
          <a:lstStyle/>
          <a:p>
            <a:r>
              <a:rPr lang="en-US" dirty="0"/>
              <a:t>Available to State Health Plan primary members and  Medicare-primary members at no member cost.</a:t>
            </a:r>
          </a:p>
          <a:p>
            <a:r>
              <a:rPr lang="en-US" dirty="0"/>
              <a:t>Two options for a visit:</a:t>
            </a:r>
          </a:p>
          <a:p>
            <a:pPr lvl="1"/>
            <a:r>
              <a:rPr lang="en-US" dirty="0"/>
              <a:t>Questionnaire; or</a:t>
            </a:r>
          </a:p>
          <a:p>
            <a:pPr lvl="1"/>
            <a:r>
              <a:rPr lang="en-US" dirty="0"/>
              <a:t>Chat interview.</a:t>
            </a:r>
          </a:p>
          <a:p>
            <a:r>
              <a:rPr lang="en-US" dirty="0"/>
              <a:t>Common conditions treated include allergies, pink eye, sinus infections, skin rashes, sore throat, urinary tract infections and flu.</a:t>
            </a:r>
          </a:p>
          <a:p>
            <a:r>
              <a:rPr lang="en-US" dirty="0"/>
              <a:t>Member does not need to be a South Carolina resident; however, a member must be in South Carolina at the time of the visit.</a:t>
            </a:r>
          </a:p>
          <a:p>
            <a:r>
              <a:rPr lang="en-US" dirty="0">
                <a:hlinkClick r:id="rId2"/>
              </a:rPr>
              <a:t>peba.sc.gov/telehealth</a:t>
            </a:r>
            <a:r>
              <a:rPr lang="en-US" dirty="0"/>
              <a:t>.</a:t>
            </a:r>
          </a:p>
        </p:txBody>
      </p:sp>
      <p:sp>
        <p:nvSpPr>
          <p:cNvPr id="4" name="Slide Number Placeholder 3">
            <a:extLst>
              <a:ext uri="{FF2B5EF4-FFF2-40B4-BE49-F238E27FC236}">
                <a16:creationId xmlns:a16="http://schemas.microsoft.com/office/drawing/2014/main" id="{8F997EE4-936A-4D4A-8299-B175BB54263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24</a:t>
            </a:fld>
            <a:endParaRPr lang="en-US" dirty="0"/>
          </a:p>
        </p:txBody>
      </p:sp>
    </p:spTree>
    <p:extLst>
      <p:ext uri="{BB962C8B-B14F-4D97-AF65-F5344CB8AC3E}">
        <p14:creationId xmlns:p14="http://schemas.microsoft.com/office/powerpoint/2010/main" val="3915550775"/>
      </p:ext>
    </p:extLst>
  </p:cSld>
  <p:clrMapOvr>
    <a:masterClrMapping/>
  </p:clrMapOvr>
  <mc:AlternateContent xmlns:mc="http://schemas.openxmlformats.org/markup-compatibility/2006" xmlns:p14="http://schemas.microsoft.com/office/powerpoint/2010/main">
    <mc:Choice Requires="p14">
      <p:transition spd="slow" p14:dur="2000" advTm="23167"/>
    </mc:Choice>
    <mc:Fallback xmlns="">
      <p:transition spd="slow" advTm="23167"/>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5F31C-A612-6035-58E3-8E893450DD3F}"/>
              </a:ext>
            </a:extLst>
          </p:cNvPr>
          <p:cNvSpPr>
            <a:spLocks noGrp="1"/>
          </p:cNvSpPr>
          <p:nvPr>
            <p:ph type="title"/>
          </p:nvPr>
        </p:nvSpPr>
        <p:spPr>
          <a:xfrm>
            <a:off x="609600" y="228599"/>
            <a:ext cx="9598430" cy="1724899"/>
          </a:xfrm>
        </p:spPr>
        <p:txBody>
          <a:bodyPr/>
          <a:lstStyle/>
          <a:p>
            <a:r>
              <a:rPr lang="en-US" dirty="0"/>
              <a:t>Bend Health</a:t>
            </a:r>
          </a:p>
        </p:txBody>
      </p:sp>
      <p:sp>
        <p:nvSpPr>
          <p:cNvPr id="3" name="Content Placeholder 2">
            <a:extLst>
              <a:ext uri="{FF2B5EF4-FFF2-40B4-BE49-F238E27FC236}">
                <a16:creationId xmlns:a16="http://schemas.microsoft.com/office/drawing/2014/main" id="{B1C7CFBB-05CE-361A-5A4A-D91A8023355D}"/>
              </a:ext>
            </a:extLst>
          </p:cNvPr>
          <p:cNvSpPr>
            <a:spLocks noGrp="1"/>
          </p:cNvSpPr>
          <p:nvPr>
            <p:ph idx="1"/>
          </p:nvPr>
        </p:nvSpPr>
        <p:spPr>
          <a:xfrm>
            <a:off x="609600" y="2510455"/>
            <a:ext cx="10972800" cy="3790589"/>
          </a:xfrm>
        </p:spPr>
        <p:txBody>
          <a:bodyPr/>
          <a:lstStyle/>
          <a:p>
            <a:r>
              <a:rPr lang="en-US" dirty="0"/>
              <a:t>Available to State Health Plan primary members.</a:t>
            </a:r>
          </a:p>
          <a:p>
            <a:r>
              <a:rPr lang="en-US" dirty="0"/>
              <a:t>Treatment costs follow normal Plan provisions.</a:t>
            </a:r>
          </a:p>
          <a:p>
            <a:r>
              <a:rPr lang="en-US" dirty="0"/>
              <a:t>Works with families with children, adolescents and young adults up to age 25. Offers a broad spectrum of care, including preventive coaching for severe mental illness and substance use.</a:t>
            </a:r>
          </a:p>
          <a:p>
            <a:r>
              <a:rPr lang="en-US" dirty="0"/>
              <a:t>Team of pediatric mental health experts delivers a comprehensive, personalized care plan, followed by treatment through weekly video sessions.</a:t>
            </a:r>
          </a:p>
          <a:p>
            <a:r>
              <a:rPr lang="en-US" dirty="0">
                <a:hlinkClick r:id="rId2"/>
              </a:rPr>
              <a:t>www.bendhealth.com</a:t>
            </a:r>
            <a:r>
              <a:rPr lang="en-US" dirty="0"/>
              <a:t>.</a:t>
            </a:r>
          </a:p>
        </p:txBody>
      </p:sp>
      <p:sp>
        <p:nvSpPr>
          <p:cNvPr id="4" name="Slide Number Placeholder 3">
            <a:extLst>
              <a:ext uri="{FF2B5EF4-FFF2-40B4-BE49-F238E27FC236}">
                <a16:creationId xmlns:a16="http://schemas.microsoft.com/office/drawing/2014/main" id="{42E43FE8-E643-6E50-B4E4-CA4B74878FF4}"/>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25</a:t>
            </a:fld>
            <a:endParaRPr lang="en-US" dirty="0"/>
          </a:p>
        </p:txBody>
      </p:sp>
    </p:spTree>
    <p:extLst>
      <p:ext uri="{BB962C8B-B14F-4D97-AF65-F5344CB8AC3E}">
        <p14:creationId xmlns:p14="http://schemas.microsoft.com/office/powerpoint/2010/main" val="544172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5F31C-A612-6035-58E3-8E893450DD3F}"/>
              </a:ext>
            </a:extLst>
          </p:cNvPr>
          <p:cNvSpPr>
            <a:spLocks noGrp="1"/>
          </p:cNvSpPr>
          <p:nvPr>
            <p:ph type="title"/>
          </p:nvPr>
        </p:nvSpPr>
        <p:spPr>
          <a:xfrm>
            <a:off x="609600" y="228599"/>
            <a:ext cx="9598430" cy="1724899"/>
          </a:xfrm>
        </p:spPr>
        <p:txBody>
          <a:bodyPr/>
          <a:lstStyle/>
          <a:p>
            <a:r>
              <a:rPr lang="en-US" dirty="0"/>
              <a:t>Within Health</a:t>
            </a:r>
          </a:p>
        </p:txBody>
      </p:sp>
      <p:sp>
        <p:nvSpPr>
          <p:cNvPr id="3" name="Content Placeholder 2">
            <a:extLst>
              <a:ext uri="{FF2B5EF4-FFF2-40B4-BE49-F238E27FC236}">
                <a16:creationId xmlns:a16="http://schemas.microsoft.com/office/drawing/2014/main" id="{B1C7CFBB-05CE-361A-5A4A-D91A8023355D}"/>
              </a:ext>
            </a:extLst>
          </p:cNvPr>
          <p:cNvSpPr>
            <a:spLocks noGrp="1"/>
          </p:cNvSpPr>
          <p:nvPr>
            <p:ph idx="1"/>
          </p:nvPr>
        </p:nvSpPr>
        <p:spPr>
          <a:xfrm>
            <a:off x="609600" y="2510455"/>
            <a:ext cx="10972800" cy="3790589"/>
          </a:xfrm>
        </p:spPr>
        <p:txBody>
          <a:bodyPr/>
          <a:lstStyle/>
          <a:p>
            <a:r>
              <a:rPr lang="en-US" dirty="0"/>
              <a:t>Available to State Health Plan primary members.</a:t>
            </a:r>
          </a:p>
          <a:p>
            <a:r>
              <a:rPr lang="en-US" dirty="0"/>
              <a:t>Treatment costs follow normal Plan provisions.</a:t>
            </a:r>
          </a:p>
          <a:p>
            <a:r>
              <a:rPr lang="en-US" dirty="0"/>
              <a:t>Revolutionizing eating disorder treatment with a comprehensive, virtual treatment solution.</a:t>
            </a:r>
          </a:p>
          <a:p>
            <a:r>
              <a:rPr lang="en-US" dirty="0"/>
              <a:t>Flexible scheduling accommodates your lifestyle, so you don’t have to put your life on hold during treatment. </a:t>
            </a:r>
          </a:p>
          <a:p>
            <a:r>
              <a:rPr lang="en-US" dirty="0">
                <a:hlinkClick r:id="rId2"/>
              </a:rPr>
              <a:t>www.withinhealth.com</a:t>
            </a:r>
            <a:r>
              <a:rPr lang="en-US" dirty="0"/>
              <a:t>.</a:t>
            </a:r>
          </a:p>
        </p:txBody>
      </p:sp>
      <p:sp>
        <p:nvSpPr>
          <p:cNvPr id="4" name="Slide Number Placeholder 3">
            <a:extLst>
              <a:ext uri="{FF2B5EF4-FFF2-40B4-BE49-F238E27FC236}">
                <a16:creationId xmlns:a16="http://schemas.microsoft.com/office/drawing/2014/main" id="{42E43FE8-E643-6E50-B4E4-CA4B74878FF4}"/>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26</a:t>
            </a:fld>
            <a:endParaRPr lang="en-US" dirty="0"/>
          </a:p>
        </p:txBody>
      </p:sp>
    </p:spTree>
    <p:extLst>
      <p:ext uri="{BB962C8B-B14F-4D97-AF65-F5344CB8AC3E}">
        <p14:creationId xmlns:p14="http://schemas.microsoft.com/office/powerpoint/2010/main" val="1147028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5F31C-A612-6035-58E3-8E893450DD3F}"/>
              </a:ext>
            </a:extLst>
          </p:cNvPr>
          <p:cNvSpPr>
            <a:spLocks noGrp="1"/>
          </p:cNvSpPr>
          <p:nvPr>
            <p:ph type="title"/>
          </p:nvPr>
        </p:nvSpPr>
        <p:spPr>
          <a:xfrm>
            <a:off x="609600" y="228599"/>
            <a:ext cx="9598430" cy="1724899"/>
          </a:xfrm>
        </p:spPr>
        <p:txBody>
          <a:bodyPr/>
          <a:lstStyle/>
          <a:p>
            <a:r>
              <a:rPr lang="en-US" dirty="0"/>
              <a:t>Equip</a:t>
            </a:r>
          </a:p>
        </p:txBody>
      </p:sp>
      <p:sp>
        <p:nvSpPr>
          <p:cNvPr id="3" name="Content Placeholder 2">
            <a:extLst>
              <a:ext uri="{FF2B5EF4-FFF2-40B4-BE49-F238E27FC236}">
                <a16:creationId xmlns:a16="http://schemas.microsoft.com/office/drawing/2014/main" id="{B1C7CFBB-05CE-361A-5A4A-D91A8023355D}"/>
              </a:ext>
            </a:extLst>
          </p:cNvPr>
          <p:cNvSpPr>
            <a:spLocks noGrp="1"/>
          </p:cNvSpPr>
          <p:nvPr>
            <p:ph idx="1"/>
          </p:nvPr>
        </p:nvSpPr>
        <p:spPr>
          <a:xfrm>
            <a:off x="609600" y="2510455"/>
            <a:ext cx="10972800" cy="3790589"/>
          </a:xfrm>
        </p:spPr>
        <p:txBody>
          <a:bodyPr/>
          <a:lstStyle/>
          <a:p>
            <a:r>
              <a:rPr lang="en-US" dirty="0"/>
              <a:t>Available to State Health Plan primary members.</a:t>
            </a:r>
          </a:p>
          <a:p>
            <a:r>
              <a:rPr lang="en-US" dirty="0"/>
              <a:t>Treatment costs follow normal Plan provisions.</a:t>
            </a:r>
          </a:p>
          <a:p>
            <a:r>
              <a:rPr lang="en-US" dirty="0"/>
              <a:t>Delivers virtual, evidence-based treatment for all eating disorder diagnoses.</a:t>
            </a:r>
          </a:p>
          <a:p>
            <a:r>
              <a:rPr lang="en-US" dirty="0"/>
              <a:t>Receive support from a team that includes a therapist, medical provider, dietician, family mentor and peer mentor, helping you achieve lasting recovery at home.</a:t>
            </a:r>
          </a:p>
          <a:p>
            <a:r>
              <a:rPr lang="en-US" dirty="0">
                <a:hlinkClick r:id="rId2" tooltip="(opens in a new window)"/>
              </a:rPr>
              <a:t>www.equip.health</a:t>
            </a:r>
            <a:r>
              <a:rPr lang="en-US" dirty="0"/>
              <a:t>.</a:t>
            </a:r>
          </a:p>
          <a:p>
            <a:endParaRPr lang="en-US" dirty="0"/>
          </a:p>
        </p:txBody>
      </p:sp>
      <p:sp>
        <p:nvSpPr>
          <p:cNvPr id="4" name="Slide Number Placeholder 3">
            <a:extLst>
              <a:ext uri="{FF2B5EF4-FFF2-40B4-BE49-F238E27FC236}">
                <a16:creationId xmlns:a16="http://schemas.microsoft.com/office/drawing/2014/main" id="{42E43FE8-E643-6E50-B4E4-CA4B74878FF4}"/>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27</a:t>
            </a:fld>
            <a:endParaRPr lang="en-US" dirty="0"/>
          </a:p>
        </p:txBody>
      </p:sp>
    </p:spTree>
    <p:extLst>
      <p:ext uri="{BB962C8B-B14F-4D97-AF65-F5344CB8AC3E}">
        <p14:creationId xmlns:p14="http://schemas.microsoft.com/office/powerpoint/2010/main" val="422506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550" y="2626822"/>
            <a:ext cx="6363508" cy="2335876"/>
          </a:xfrm>
        </p:spPr>
        <p:txBody>
          <a:bodyPr/>
          <a:lstStyle/>
          <a:p>
            <a:r>
              <a:rPr lang="en-US" dirty="0"/>
              <a:t>Online tools and resources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28</a:t>
            </a:fld>
            <a:endParaRPr lang="en-US" dirty="0"/>
          </a:p>
        </p:txBody>
      </p:sp>
      <p:sp>
        <p:nvSpPr>
          <p:cNvPr id="8" name="Subtitle 7">
            <a:extLst>
              <a:ext uri="{FF2B5EF4-FFF2-40B4-BE49-F238E27FC236}">
                <a16:creationId xmlns:a16="http://schemas.microsoft.com/office/drawing/2014/main" id="{845DB6F9-5AD7-0617-12AF-7139A58500C8}"/>
              </a:ext>
            </a:extLst>
          </p:cNvPr>
          <p:cNvSpPr>
            <a:spLocks noGrp="1"/>
          </p:cNvSpPr>
          <p:nvPr>
            <p:ph type="subTitle" idx="13"/>
          </p:nvPr>
        </p:nvSpPr>
        <p:spPr/>
        <p:txBody>
          <a:bodyPr/>
          <a:lstStyle/>
          <a:p>
            <a:endParaRPr lang="en-US"/>
          </a:p>
        </p:txBody>
      </p:sp>
    </p:spTree>
    <p:extLst>
      <p:ext uri="{BB962C8B-B14F-4D97-AF65-F5344CB8AC3E}">
        <p14:creationId xmlns:p14="http://schemas.microsoft.com/office/powerpoint/2010/main" val="3988449305"/>
      </p:ext>
    </p:extLst>
  </p:cSld>
  <p:clrMapOvr>
    <a:masterClrMapping/>
  </p:clrMapOvr>
  <mc:AlternateContent xmlns:mc="http://schemas.openxmlformats.org/markup-compatibility/2006" xmlns:p14="http://schemas.microsoft.com/office/powerpoint/2010/main">
    <mc:Choice Requires="p14">
      <p:transition spd="slow" p14:dur="2000" advTm="7577"/>
    </mc:Choice>
    <mc:Fallback xmlns="">
      <p:transition spd="slow" advTm="7577"/>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228599"/>
            <a:ext cx="9598430" cy="1724899"/>
          </a:xfrm>
        </p:spPr>
        <p:txBody>
          <a:bodyPr/>
          <a:lstStyle/>
          <a:p>
            <a:r>
              <a:rPr lang="en-US" i="1" dirty="0"/>
              <a:t>Navigating Your Benefits</a:t>
            </a:r>
          </a:p>
        </p:txBody>
      </p:sp>
      <p:sp>
        <p:nvSpPr>
          <p:cNvPr id="2" name="Content Placeholder 1"/>
          <p:cNvSpPr>
            <a:spLocks noGrp="1"/>
          </p:cNvSpPr>
          <p:nvPr>
            <p:ph idx="1"/>
          </p:nvPr>
        </p:nvSpPr>
        <p:spPr>
          <a:xfrm>
            <a:off x="609600" y="2510455"/>
            <a:ext cx="10972800" cy="3790589"/>
          </a:xfrm>
        </p:spPr>
        <p:txBody>
          <a:bodyPr/>
          <a:lstStyle/>
          <a:p>
            <a:r>
              <a:rPr lang="en-US" dirty="0">
                <a:hlinkClick r:id="rId2"/>
              </a:rPr>
              <a:t>peba.sc.gov/</a:t>
            </a:r>
            <a:r>
              <a:rPr lang="en-US" dirty="0" err="1">
                <a:hlinkClick r:id="rId2"/>
              </a:rPr>
              <a:t>nyb</a:t>
            </a:r>
            <a:r>
              <a:rPr lang="en-US" dirty="0"/>
              <a:t>.</a:t>
            </a:r>
          </a:p>
          <a:p>
            <a:r>
              <a:rPr lang="en-US" dirty="0"/>
              <a:t>Plain-language explanations of insurance and retirement benefits.</a:t>
            </a:r>
          </a:p>
          <a:p>
            <a:r>
              <a:rPr lang="en-US" dirty="0"/>
              <a:t>Flyers and videos.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29</a:t>
            </a:fld>
            <a:endParaRPr lang="en-US" dirty="0"/>
          </a:p>
        </p:txBody>
      </p:sp>
      <p:pic>
        <p:nvPicPr>
          <p:cNvPr id="10" name="Picture 9" descr="Logo&#10;&#10;Description automatically generated">
            <a:extLst>
              <a:ext uri="{FF2B5EF4-FFF2-40B4-BE49-F238E27FC236}">
                <a16:creationId xmlns:a16="http://schemas.microsoft.com/office/drawing/2014/main" id="{3CD9DE45-C0D8-DD26-F788-7926CEF70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98013" y="2509838"/>
            <a:ext cx="2057400" cy="1543050"/>
          </a:xfrm>
          <a:prstGeom prst="rect">
            <a:avLst/>
          </a:prstGeom>
        </p:spPr>
      </p:pic>
    </p:spTree>
    <p:extLst>
      <p:ext uri="{BB962C8B-B14F-4D97-AF65-F5344CB8AC3E}">
        <p14:creationId xmlns:p14="http://schemas.microsoft.com/office/powerpoint/2010/main" val="666108489"/>
      </p:ext>
    </p:extLst>
  </p:cSld>
  <p:clrMapOvr>
    <a:masterClrMapping/>
  </p:clrMapOvr>
  <mc:AlternateContent xmlns:mc="http://schemas.openxmlformats.org/markup-compatibility/2006" xmlns:p14="http://schemas.microsoft.com/office/powerpoint/2010/main">
    <mc:Choice Requires="p14">
      <p:transition spd="slow" p14:dur="2000" advTm="17699"/>
    </mc:Choice>
    <mc:Fallback xmlns="">
      <p:transition spd="slow" advTm="1769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F86923-D809-4475-8A2C-9F9F1FBCAEA7}"/>
              </a:ext>
            </a:extLst>
          </p:cNvPr>
          <p:cNvSpPr>
            <a:spLocks noGrp="1"/>
          </p:cNvSpPr>
          <p:nvPr>
            <p:ph type="title"/>
          </p:nvPr>
        </p:nvSpPr>
        <p:spPr/>
        <p:txBody>
          <a:bodyPr/>
          <a:lstStyle/>
          <a:p>
            <a:r>
              <a:rPr lang="en-US" dirty="0"/>
              <a:t>PEBA Perks</a:t>
            </a:r>
          </a:p>
        </p:txBody>
      </p:sp>
      <p:sp>
        <p:nvSpPr>
          <p:cNvPr id="2" name="Slide Number Placeholder 1">
            <a:extLst>
              <a:ext uri="{FF2B5EF4-FFF2-40B4-BE49-F238E27FC236}">
                <a16:creationId xmlns:a16="http://schemas.microsoft.com/office/drawing/2014/main" id="{C1D9859A-11EB-413D-BC32-8887DC82EE56}"/>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5" name="Subtitle 4">
            <a:extLst>
              <a:ext uri="{FF2B5EF4-FFF2-40B4-BE49-F238E27FC236}">
                <a16:creationId xmlns:a16="http://schemas.microsoft.com/office/drawing/2014/main" id="{05DF50D1-6439-485F-A6F8-194064FECF57}"/>
              </a:ext>
            </a:extLst>
          </p:cNvPr>
          <p:cNvSpPr>
            <a:spLocks noGrp="1"/>
          </p:cNvSpPr>
          <p:nvPr>
            <p:ph type="subTitle" idx="13"/>
          </p:nvPr>
        </p:nvSpPr>
        <p:spPr/>
        <p:txBody>
          <a:bodyPr/>
          <a:lstStyle/>
          <a:p>
            <a:r>
              <a:rPr lang="en-US" dirty="0"/>
              <a:t>Value-based benefits at no cost</a:t>
            </a:r>
          </a:p>
        </p:txBody>
      </p:sp>
    </p:spTree>
    <p:extLst>
      <p:ext uri="{BB962C8B-B14F-4D97-AF65-F5344CB8AC3E}">
        <p14:creationId xmlns:p14="http://schemas.microsoft.com/office/powerpoint/2010/main" val="2922428484"/>
      </p:ext>
    </p:extLst>
  </p:cSld>
  <p:clrMapOvr>
    <a:masterClrMapping/>
  </p:clrMapOvr>
  <mc:AlternateContent xmlns:mc="http://schemas.openxmlformats.org/markup-compatibility/2006" xmlns:p14="http://schemas.microsoft.com/office/powerpoint/2010/main">
    <mc:Choice Requires="p14">
      <p:transition spd="slow" p14:dur="2000" advTm="4136"/>
    </mc:Choice>
    <mc:Fallback xmlns="">
      <p:transition spd="slow" advTm="4136"/>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Member messaging</a:t>
            </a:r>
            <a:endParaRPr lang="en-US" dirty="0"/>
          </a:p>
        </p:txBody>
      </p:sp>
      <p:sp>
        <p:nvSpPr>
          <p:cNvPr id="3" name="Content Placeholder 2"/>
          <p:cNvSpPr>
            <a:spLocks noGrp="1"/>
          </p:cNvSpPr>
          <p:nvPr>
            <p:ph idx="1"/>
          </p:nvPr>
        </p:nvSpPr>
        <p:spPr>
          <a:xfrm>
            <a:off x="609600" y="2510455"/>
            <a:ext cx="10972800" cy="3790589"/>
          </a:xfrm>
        </p:spPr>
        <p:txBody>
          <a:bodyPr/>
          <a:lstStyle/>
          <a:p>
            <a:r>
              <a:rPr lang="en-US" dirty="0"/>
              <a:t>Text messages that can help you stay on top of your health.</a:t>
            </a:r>
          </a:p>
          <a:p>
            <a:r>
              <a:rPr lang="en-US" dirty="0"/>
              <a:t>Receive benefits information, health and wellness reminders, and cost-saving tips.</a:t>
            </a:r>
          </a:p>
          <a:p>
            <a:r>
              <a:rPr lang="en-US" dirty="0"/>
              <a:t>State Health Plan members automatically receive text messages, but they can opt </a:t>
            </a:r>
            <a:br>
              <a:rPr lang="en-US" dirty="0"/>
            </a:br>
            <a:r>
              <a:rPr lang="en-US" dirty="0"/>
              <a:t>out anytime.</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30</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4398" y="2509838"/>
            <a:ext cx="1891015" cy="3790950"/>
          </a:xfrm>
          <a:prstGeom prst="rect">
            <a:avLst/>
          </a:prstGeom>
        </p:spPr>
      </p:pic>
    </p:spTree>
    <p:extLst>
      <p:ext uri="{BB962C8B-B14F-4D97-AF65-F5344CB8AC3E}">
        <p14:creationId xmlns:p14="http://schemas.microsoft.com/office/powerpoint/2010/main" val="2015891081"/>
      </p:ext>
    </p:extLst>
  </p:cSld>
  <p:clrMapOvr>
    <a:masterClrMapping/>
  </p:clrMapOvr>
  <mc:AlternateContent xmlns:mc="http://schemas.openxmlformats.org/markup-compatibility/2006" xmlns:p14="http://schemas.microsoft.com/office/powerpoint/2010/main">
    <mc:Choice Requires="p14">
      <p:transition spd="slow" p14:dur="2000" advTm="38666"/>
    </mc:Choice>
    <mc:Fallback xmlns="">
      <p:transition spd="slow" advTm="38666"/>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228599"/>
            <a:ext cx="9598430" cy="1724899"/>
          </a:xfrm>
        </p:spPr>
        <p:txBody>
          <a:bodyPr/>
          <a:lstStyle/>
          <a:p>
            <a:r>
              <a:rPr lang="en-US"/>
              <a:t>My Health Toolkit</a:t>
            </a:r>
            <a:endParaRPr lang="en-US" dirty="0"/>
          </a:p>
        </p:txBody>
      </p:sp>
      <p:sp>
        <p:nvSpPr>
          <p:cNvPr id="6" name="Content Placeholder 5"/>
          <p:cNvSpPr>
            <a:spLocks noGrp="1"/>
          </p:cNvSpPr>
          <p:nvPr>
            <p:ph idx="1"/>
          </p:nvPr>
        </p:nvSpPr>
        <p:spPr>
          <a:xfrm>
            <a:off x="609600" y="2510455"/>
            <a:ext cx="10972800" cy="3790589"/>
          </a:xfrm>
        </p:spPr>
        <p:txBody>
          <a:bodyPr/>
          <a:lstStyle/>
          <a:p>
            <a:r>
              <a:rPr lang="en-US" dirty="0"/>
              <a:t>One-stop destination to manage your health benefits.</a:t>
            </a:r>
          </a:p>
          <a:p>
            <a:pPr lvl="1"/>
            <a:r>
              <a:rPr lang="en-US" dirty="0"/>
              <a:t>Update other coverage information for health and dental.</a:t>
            </a:r>
          </a:p>
          <a:p>
            <a:pPr lvl="1"/>
            <a:r>
              <a:rPr lang="en-US" dirty="0"/>
              <a:t>Learn more about your coverage.</a:t>
            </a:r>
          </a:p>
          <a:p>
            <a:pPr lvl="1"/>
            <a:r>
              <a:rPr lang="en-US" dirty="0"/>
              <a:t>Check medical and dental claims.</a:t>
            </a:r>
          </a:p>
          <a:p>
            <a:pPr lvl="1"/>
            <a:r>
              <a:rPr lang="en-US" dirty="0"/>
              <a:t>Replace or view your identification card.</a:t>
            </a:r>
          </a:p>
          <a:p>
            <a:pPr lvl="1"/>
            <a:r>
              <a:rPr lang="en-US" dirty="0"/>
              <a:t>Find a doctor or hospital.</a:t>
            </a:r>
          </a:p>
          <a:p>
            <a:pPr lvl="1"/>
            <a:r>
              <a:rPr lang="en-US" dirty="0"/>
              <a:t>Improve your wellness with Personify.</a:t>
            </a:r>
          </a:p>
          <a:p>
            <a:pPr lvl="1"/>
            <a:r>
              <a:rPr lang="en-US" dirty="0"/>
              <a:t>Register for Blue </a:t>
            </a:r>
            <a:r>
              <a:rPr lang="en-US" dirty="0" err="1"/>
              <a:t>CareOnDemand</a:t>
            </a:r>
            <a:r>
              <a:rPr lang="en-US" dirty="0"/>
              <a:t>.</a:t>
            </a:r>
          </a:p>
          <a:p>
            <a:pPr lvl="1"/>
            <a:r>
              <a:rPr lang="en-US" dirty="0"/>
              <a:t>Manage your prescriptions with single sign on to your Express Scripts account.</a:t>
            </a:r>
          </a:p>
          <a:p>
            <a:r>
              <a:rPr lang="en-US" dirty="0"/>
              <a:t>Download the mobile app to register or visit </a:t>
            </a:r>
            <a:br>
              <a:rPr lang="en-US" dirty="0"/>
            </a:br>
            <a:r>
              <a:rPr lang="en-US" dirty="0">
                <a:hlinkClick r:id="rId2"/>
              </a:rPr>
              <a:t>www.StateSC.SouthCarolinaBlues.com</a:t>
            </a:r>
            <a:r>
              <a:rPr lang="en-US" dirty="0"/>
              <a:t>.</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31</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2213" y="5614988"/>
            <a:ext cx="2850187" cy="685800"/>
          </a:xfrm>
          <a:prstGeom prst="rect">
            <a:avLst/>
          </a:prstGeom>
        </p:spPr>
      </p:pic>
    </p:spTree>
    <p:extLst>
      <p:ext uri="{BB962C8B-B14F-4D97-AF65-F5344CB8AC3E}">
        <p14:creationId xmlns:p14="http://schemas.microsoft.com/office/powerpoint/2010/main" val="3862821693"/>
      </p:ext>
    </p:extLst>
  </p:cSld>
  <p:clrMapOvr>
    <a:masterClrMapping/>
  </p:clrMapOvr>
  <mc:AlternateContent xmlns:mc="http://schemas.openxmlformats.org/markup-compatibility/2006" xmlns:p14="http://schemas.microsoft.com/office/powerpoint/2010/main">
    <mc:Choice Requires="p14">
      <p:transition spd="slow" p14:dur="2000" advTm="18396"/>
    </mc:Choice>
    <mc:Fallback xmlns="">
      <p:transition spd="slow" advTm="18396"/>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32</a:t>
            </a:fld>
            <a:endParaRPr lang="en-US" dirty="0"/>
          </a:p>
        </p:txBody>
      </p:sp>
      <p:sp>
        <p:nvSpPr>
          <p:cNvPr id="3" name="Content Placeholder 2"/>
          <p:cNvSpPr>
            <a:spLocks noGrp="1"/>
          </p:cNvSpPr>
          <p:nvPr>
            <p:ph sz="half" idx="1"/>
          </p:nvPr>
        </p:nvSpPr>
        <p:spPr>
          <a:xfrm>
            <a:off x="609600" y="1611018"/>
            <a:ext cx="10972798" cy="4690026"/>
          </a:xfrm>
        </p:spPr>
        <p:txBody>
          <a:bodyPr/>
          <a:lstStyle/>
          <a:p>
            <a:pPr marL="457200" indent="-457200">
              <a:buFont typeface="+mj-lt"/>
              <a:buAutoNum type="arabicPeriod"/>
            </a:pPr>
            <a:r>
              <a:rPr lang="en-US" dirty="0"/>
              <a:t>Search My Health Toolkit in your app store.</a:t>
            </a:r>
          </a:p>
          <a:p>
            <a:pPr marL="457200" indent="-457200">
              <a:buFont typeface="+mj-lt"/>
              <a:buAutoNum type="arabicPeriod"/>
            </a:pPr>
            <a:r>
              <a:rPr lang="en-US" dirty="0"/>
              <a:t>In the app, select Sign Up.</a:t>
            </a:r>
            <a:br>
              <a:rPr lang="en-US" dirty="0"/>
            </a:br>
            <a:r>
              <a:rPr lang="en-US" i="1" dirty="0"/>
              <a:t>You can also visit </a:t>
            </a:r>
            <a:r>
              <a:rPr lang="en-US" i="1" dirty="0">
                <a:hlinkClick r:id="rId2"/>
              </a:rPr>
              <a:t>www.StateSC.SouthCarolinaBlues.com</a:t>
            </a:r>
            <a:r>
              <a:rPr lang="en-US" i="1" dirty="0"/>
              <a:t> and select Create An Account.</a:t>
            </a:r>
          </a:p>
          <a:p>
            <a:pPr marL="457200" indent="-457200">
              <a:buFont typeface="+mj-lt"/>
              <a:buAutoNum type="arabicPeriod"/>
            </a:pPr>
            <a:r>
              <a:rPr lang="en-US" dirty="0"/>
              <a:t>Enter your member identification number on your State Health Plan identification card, as well as your date of birth.</a:t>
            </a:r>
          </a:p>
          <a:p>
            <a:pPr marL="457200" indent="-457200">
              <a:buFont typeface="+mj-lt"/>
              <a:buAutoNum type="arabicPeriod"/>
            </a:pPr>
            <a:r>
              <a:rPr lang="en-US" dirty="0"/>
              <a:t>Choose a username and password.</a:t>
            </a:r>
          </a:p>
          <a:p>
            <a:pPr marL="457200" indent="-457200">
              <a:buFont typeface="+mj-lt"/>
              <a:buAutoNum type="arabicPeriod"/>
            </a:pPr>
            <a:r>
              <a:rPr lang="en-US" dirty="0"/>
              <a:t>Enter your email address and choose to go paperless.</a:t>
            </a:r>
          </a:p>
          <a:p>
            <a:pPr marL="0" indent="0">
              <a:buNone/>
            </a:pPr>
            <a:r>
              <a:rPr lang="en-US" dirty="0"/>
              <a:t>For enhanced security, multifactor authentication is required. If you have any questions about your My Health Toolkit account, call BlueCross at 877.274.1715.</a:t>
            </a:r>
          </a:p>
        </p:txBody>
      </p:sp>
      <p:sp>
        <p:nvSpPr>
          <p:cNvPr id="2" name="Title 1"/>
          <p:cNvSpPr>
            <a:spLocks noGrp="1"/>
          </p:cNvSpPr>
          <p:nvPr>
            <p:ph type="title"/>
          </p:nvPr>
        </p:nvSpPr>
        <p:spPr>
          <a:xfrm>
            <a:off x="609599" y="228600"/>
            <a:ext cx="10972799" cy="1049898"/>
          </a:xfrm>
        </p:spPr>
        <p:txBody>
          <a:bodyPr/>
          <a:lstStyle/>
          <a:p>
            <a:r>
              <a:rPr lang="en-US"/>
              <a:t>How to register for My Health Toolkit</a:t>
            </a:r>
            <a:endParaRPr lang="en-US" dirty="0"/>
          </a:p>
        </p:txBody>
      </p:sp>
    </p:spTree>
    <p:extLst>
      <p:ext uri="{BB962C8B-B14F-4D97-AF65-F5344CB8AC3E}">
        <p14:creationId xmlns:p14="http://schemas.microsoft.com/office/powerpoint/2010/main" val="3302890535"/>
      </p:ext>
    </p:extLst>
  </p:cSld>
  <p:clrMapOvr>
    <a:masterClrMapping/>
  </p:clrMapOvr>
  <mc:AlternateContent xmlns:mc="http://schemas.openxmlformats.org/markup-compatibility/2006" xmlns:p14="http://schemas.microsoft.com/office/powerpoint/2010/main">
    <mc:Choice Requires="p14">
      <p:transition spd="slow" p14:dur="2000" advTm="20516"/>
    </mc:Choice>
    <mc:Fallback xmlns="">
      <p:transition spd="slow" advTm="20516"/>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33</a:t>
            </a:fld>
            <a:endParaRPr lang="en-US" dirty="0"/>
          </a:p>
        </p:txBody>
      </p:sp>
      <p:sp>
        <p:nvSpPr>
          <p:cNvPr id="3" name="Content Placeholder 2"/>
          <p:cNvSpPr>
            <a:spLocks noGrp="1"/>
          </p:cNvSpPr>
          <p:nvPr>
            <p:ph sz="half" idx="1"/>
          </p:nvPr>
        </p:nvSpPr>
        <p:spPr/>
        <p:txBody>
          <a:bodyPr/>
          <a:lstStyle/>
          <a:p>
            <a:pPr marL="0" indent="0">
              <a:buNone/>
            </a:pPr>
            <a:r>
              <a:rPr lang="en-US" dirty="0"/>
              <a:t>Subscribers, covered spouses and dependents ages 16 and older can create their own profile.</a:t>
            </a:r>
          </a:p>
        </p:txBody>
      </p:sp>
      <p:sp>
        <p:nvSpPr>
          <p:cNvPr id="2" name="Title 1"/>
          <p:cNvSpPr>
            <a:spLocks noGrp="1"/>
          </p:cNvSpPr>
          <p:nvPr>
            <p:ph type="title"/>
          </p:nvPr>
        </p:nvSpPr>
        <p:spPr/>
        <p:txBody>
          <a:bodyPr/>
          <a:lstStyle/>
          <a:p>
            <a:r>
              <a:rPr lang="en-US"/>
              <a:t>My Health Toolkit: for your entire family</a:t>
            </a:r>
            <a:endParaRPr lang="en-US" dirty="0"/>
          </a:p>
        </p:txBody>
      </p:sp>
      <p:graphicFrame>
        <p:nvGraphicFramePr>
          <p:cNvPr id="8" name="Content Placeholder 3"/>
          <p:cNvGraphicFramePr>
            <a:graphicFrameLocks/>
          </p:cNvGraphicFramePr>
          <p:nvPr>
            <p:extLst>
              <p:ext uri="{D42A27DB-BD31-4B8C-83A1-F6EECF244321}">
                <p14:modId xmlns:p14="http://schemas.microsoft.com/office/powerpoint/2010/main" val="3534800509"/>
              </p:ext>
            </p:extLst>
          </p:nvPr>
        </p:nvGraphicFramePr>
        <p:xfrm>
          <a:off x="609599" y="2134502"/>
          <a:ext cx="7006653" cy="2194560"/>
        </p:xfrm>
        <a:graphic>
          <a:graphicData uri="http://schemas.openxmlformats.org/drawingml/2006/table">
            <a:tbl>
              <a:tblPr firstRow="1" bandRow="1">
                <a:tableStyleId>{7E9639D4-E3E2-4D34-9284-5A2195B3D0D7}</a:tableStyleId>
              </a:tblPr>
              <a:tblGrid>
                <a:gridCol w="1523873">
                  <a:extLst>
                    <a:ext uri="{9D8B030D-6E8A-4147-A177-3AD203B41FA5}">
                      <a16:colId xmlns:a16="http://schemas.microsoft.com/office/drawing/2014/main" val="20000"/>
                    </a:ext>
                  </a:extLst>
                </a:gridCol>
                <a:gridCol w="182518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365760">
                <a:tc>
                  <a:txBody>
                    <a:bodyPr/>
                    <a:lstStyle/>
                    <a:p>
                      <a:pPr algn="ctr"/>
                      <a:endParaRPr lang="en-US" sz="1800" dirty="0"/>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noFill/>
                  </a:tcPr>
                </a:tc>
                <a:tc gridSpan="3">
                  <a:txBody>
                    <a:bodyPr/>
                    <a:lstStyle/>
                    <a:p>
                      <a:pPr algn="ctr"/>
                      <a:r>
                        <a:rPr lang="en-US" sz="1800" dirty="0"/>
                        <a:t>Who can see information</a:t>
                      </a:r>
                      <a:endParaRPr lang="en-US" sz="1600" dirty="0"/>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pPr algn="ctr"/>
                      <a:endParaRPr lang="en-US" sz="1600" dirty="0"/>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tx1"/>
                    </a:solidFill>
                  </a:tcPr>
                </a:tc>
                <a:tc hMerge="1">
                  <a:txBody>
                    <a:bodyPr/>
                    <a:lstStyle/>
                    <a:p>
                      <a:pPr algn="ctr"/>
                      <a:endParaRPr lang="en-US" sz="1600" dirty="0"/>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365760">
                <a:tc>
                  <a:txBody>
                    <a:bodyPr/>
                    <a:lstStyle/>
                    <a:p>
                      <a:pPr algn="ctr"/>
                      <a:endParaRPr lang="en-US" sz="1800" dirty="0"/>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tx2"/>
                      </a:solidFill>
                      <a:prstDash val="solid"/>
                      <a:round/>
                      <a:headEnd type="none" w="med" len="med"/>
                      <a:tailEnd type="none" w="med" len="med"/>
                    </a:lnB>
                    <a:noFill/>
                  </a:tcPr>
                </a:tc>
                <a:tc>
                  <a:txBody>
                    <a:bodyPr/>
                    <a:lstStyle/>
                    <a:p>
                      <a:pPr algn="ctr"/>
                      <a:r>
                        <a:rPr lang="en-US" sz="1800" b="1" dirty="0">
                          <a:solidFill>
                            <a:schemeClr val="tx2"/>
                          </a:solidFill>
                        </a:rPr>
                        <a:t>Subscriber’s</a:t>
                      </a:r>
                      <a:r>
                        <a:rPr lang="en-US" sz="1800" b="1" baseline="0" dirty="0">
                          <a:solidFill>
                            <a:schemeClr val="tx2"/>
                          </a:solidFill>
                        </a:rPr>
                        <a:t> </a:t>
                      </a:r>
                      <a:br>
                        <a:rPr lang="en-US" sz="1800" b="1" baseline="0" dirty="0">
                          <a:solidFill>
                            <a:schemeClr val="tx2"/>
                          </a:solidFill>
                        </a:rPr>
                      </a:br>
                      <a:r>
                        <a:rPr lang="en-US" sz="1800" b="1" baseline="0" dirty="0">
                          <a:solidFill>
                            <a:schemeClr val="tx2"/>
                          </a:solidFill>
                        </a:rPr>
                        <a:t>c</a:t>
                      </a:r>
                      <a:r>
                        <a:rPr lang="en-US" sz="1800" b="1" dirty="0">
                          <a:solidFill>
                            <a:schemeClr val="tx2"/>
                          </a:solidFill>
                        </a:rPr>
                        <a:t>laims/eligibility</a:t>
                      </a:r>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a:solidFill>
                            <a:schemeClr val="tx2"/>
                          </a:solidFill>
                        </a:rPr>
                        <a:t>Spouse’s </a:t>
                      </a:r>
                      <a:br>
                        <a:rPr lang="en-US" sz="1800" b="1" dirty="0">
                          <a:solidFill>
                            <a:schemeClr val="tx2"/>
                          </a:solidFill>
                        </a:rPr>
                      </a:br>
                      <a:r>
                        <a:rPr lang="en-US" sz="1800" b="1" dirty="0">
                          <a:solidFill>
                            <a:schemeClr val="tx2"/>
                          </a:solidFill>
                        </a:rPr>
                        <a:t>claims/eligibility</a:t>
                      </a:r>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a:solidFill>
                            <a:schemeClr val="tx2"/>
                          </a:solidFill>
                        </a:rPr>
                        <a:t>Dependent’s</a:t>
                      </a:r>
                      <a:br>
                        <a:rPr lang="en-US" sz="1800" b="1" dirty="0">
                          <a:solidFill>
                            <a:schemeClr val="tx2"/>
                          </a:solidFill>
                        </a:rPr>
                      </a:br>
                      <a:r>
                        <a:rPr lang="en-US" sz="1800" b="1" dirty="0">
                          <a:solidFill>
                            <a:schemeClr val="tx2"/>
                          </a:solidFill>
                        </a:rPr>
                        <a:t>claims/eligibility</a:t>
                      </a:r>
                    </a:p>
                  </a:txBody>
                  <a:tcPr marL="109728" marR="10972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5760">
                <a:tc>
                  <a:txBody>
                    <a:bodyPr/>
                    <a:lstStyle/>
                    <a:p>
                      <a:r>
                        <a:rPr lang="en-US" sz="1800" dirty="0">
                          <a:solidFill>
                            <a:schemeClr val="tx2"/>
                          </a:solidFill>
                        </a:rPr>
                        <a:t>Subscriber</a:t>
                      </a:r>
                    </a:p>
                  </a:txBody>
                  <a:tcPr marL="109728" marR="109728"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chemeClr val="tx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1" dirty="0">
                          <a:solidFill>
                            <a:schemeClr val="accent3"/>
                          </a:solidFill>
                          <a:sym typeface="Wingdings" panose="05000000000000000000" pitchFamily="2" charset="2"/>
                        </a:rPr>
                        <a:t></a:t>
                      </a:r>
                      <a:endParaRPr lang="en-US" sz="2000" b="1"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chemeClr val="tx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1" dirty="0">
                          <a:solidFill>
                            <a:schemeClr val="accent3"/>
                          </a:solidFill>
                          <a:sym typeface="Wingdings" panose="05000000000000000000" pitchFamily="2" charset="2"/>
                        </a:rPr>
                        <a:t></a:t>
                      </a: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chemeClr val="tx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1" dirty="0">
                          <a:solidFill>
                            <a:schemeClr val="accent3"/>
                          </a:solidFill>
                          <a:sym typeface="Wingdings" panose="05000000000000000000" pitchFamily="2" charset="2"/>
                        </a:rPr>
                        <a:t></a:t>
                      </a: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2"/>
                  </a:ext>
                </a:extLst>
              </a:tr>
              <a:tr h="365760">
                <a:tc>
                  <a:txBody>
                    <a:bodyPr/>
                    <a:lstStyle/>
                    <a:p>
                      <a:r>
                        <a:rPr lang="en-US" sz="1800" dirty="0">
                          <a:solidFill>
                            <a:schemeClr val="tx2"/>
                          </a:solidFill>
                        </a:rPr>
                        <a:t>Spouse</a:t>
                      </a:r>
                      <a:endParaRPr lang="en-US" sz="1800" baseline="30000" dirty="0">
                        <a:solidFill>
                          <a:schemeClr val="tx2"/>
                        </a:solidFill>
                      </a:endParaRPr>
                    </a:p>
                  </a:txBody>
                  <a:tcPr marL="109728" marR="109728"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1" dirty="0">
                          <a:solidFill>
                            <a:schemeClr val="accent3"/>
                          </a:solidFill>
                          <a:sym typeface="Wingdings" panose="05000000000000000000" pitchFamily="2" charset="2"/>
                        </a:rPr>
                        <a:t></a:t>
                      </a: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1" dirty="0">
                          <a:solidFill>
                            <a:schemeClr val="accent3"/>
                          </a:solidFill>
                          <a:sym typeface="Wingdings" panose="05000000000000000000" pitchFamily="2" charset="2"/>
                        </a:rPr>
                        <a:t></a:t>
                      </a: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3"/>
                  </a:ext>
                </a:extLst>
              </a:tr>
              <a:tr h="365760">
                <a:tc>
                  <a:txBody>
                    <a:bodyPr/>
                    <a:lstStyle/>
                    <a:p>
                      <a:r>
                        <a:rPr lang="en-US" sz="1800" dirty="0">
                          <a:solidFill>
                            <a:schemeClr val="tx2"/>
                          </a:solidFill>
                        </a:rPr>
                        <a:t>Dependent(s)</a:t>
                      </a:r>
                      <a:endParaRPr lang="en-US" sz="1800" baseline="30000" dirty="0">
                        <a:solidFill>
                          <a:schemeClr val="tx2"/>
                        </a:solidFill>
                      </a:endParaRPr>
                    </a:p>
                  </a:txBody>
                  <a:tcPr marL="109728" marR="109728"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algn="ctr"/>
                      <a:r>
                        <a:rPr lang="en-US" sz="2000" b="1" dirty="0">
                          <a:solidFill>
                            <a:schemeClr val="accent3"/>
                          </a:solidFill>
                          <a:sym typeface="Wingdings" panose="05000000000000000000" pitchFamily="2" charset="2"/>
                        </a:rPr>
                        <a:t></a:t>
                      </a:r>
                      <a:endParaRPr lang="en-US" sz="2000" dirty="0">
                        <a:solidFill>
                          <a:schemeClr val="accent3"/>
                        </a:solidFill>
                      </a:endParaRPr>
                    </a:p>
                  </a:txBody>
                  <a:tcPr marL="101635" marR="101635"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0703090"/>
      </p:ext>
    </p:extLst>
  </p:cSld>
  <p:clrMapOvr>
    <a:masterClrMapping/>
  </p:clrMapOvr>
  <mc:AlternateContent xmlns:mc="http://schemas.openxmlformats.org/markup-compatibility/2006" xmlns:p14="http://schemas.microsoft.com/office/powerpoint/2010/main">
    <mc:Choice Requires="p14">
      <p:transition spd="slow" p14:dur="2000" advTm="16114"/>
    </mc:Choice>
    <mc:Fallback xmlns="">
      <p:transition spd="slow" advTm="16114"/>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a:t>Manage your medicine with taps, not trips.</a:t>
            </a:r>
            <a:endParaRPr lang="en-US" dirty="0"/>
          </a:p>
        </p:txBody>
      </p:sp>
      <p:sp>
        <p:nvSpPr>
          <p:cNvPr id="3" name="Content Placeholder 2"/>
          <p:cNvSpPr>
            <a:spLocks noGrp="1"/>
          </p:cNvSpPr>
          <p:nvPr>
            <p:ph idx="1"/>
          </p:nvPr>
        </p:nvSpPr>
        <p:spPr>
          <a:xfrm>
            <a:off x="609600" y="2510455"/>
            <a:ext cx="10972800" cy="3790589"/>
          </a:xfrm>
        </p:spPr>
        <p:txBody>
          <a:bodyPr/>
          <a:lstStyle/>
          <a:p>
            <a:r>
              <a:rPr lang="en-US" dirty="0"/>
              <a:t>Register at </a:t>
            </a:r>
            <a:r>
              <a:rPr lang="en-US" dirty="0">
                <a:hlinkClick r:id="rId2"/>
              </a:rPr>
              <a:t>www.express-scripts.com</a:t>
            </a:r>
            <a:r>
              <a:rPr lang="en-US" dirty="0"/>
              <a:t> or download the Express Scripts mobile app.</a:t>
            </a:r>
          </a:p>
          <a:p>
            <a:r>
              <a:rPr lang="en-US" dirty="0"/>
              <a:t>Online tools include:</a:t>
            </a:r>
          </a:p>
          <a:p>
            <a:pPr lvl="1"/>
            <a:r>
              <a:rPr lang="en-US" dirty="0"/>
              <a:t>See prescription drug claims and payment history.</a:t>
            </a:r>
          </a:p>
          <a:p>
            <a:pPr lvl="1"/>
            <a:r>
              <a:rPr lang="en-US" dirty="0"/>
              <a:t>Check if a drug requires prior authorization and compare drug prices.</a:t>
            </a:r>
          </a:p>
          <a:p>
            <a:pPr lvl="1"/>
            <a:r>
              <a:rPr lang="en-US" dirty="0"/>
              <a:t>Locate a network pharmacy near you.</a:t>
            </a:r>
          </a:p>
          <a:p>
            <a:pPr lvl="1"/>
            <a:r>
              <a:rPr lang="en-US" dirty="0"/>
              <a:t>Access your identification card.</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34</a:t>
            </a:fld>
            <a:endParaRPr lang="en-US" dirty="0"/>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5036" y="5614988"/>
            <a:ext cx="3040377" cy="685800"/>
          </a:xfrm>
          <a:prstGeom prst="rect">
            <a:avLst/>
          </a:prstGeom>
        </p:spPr>
      </p:pic>
    </p:spTree>
    <p:extLst>
      <p:ext uri="{BB962C8B-B14F-4D97-AF65-F5344CB8AC3E}">
        <p14:creationId xmlns:p14="http://schemas.microsoft.com/office/powerpoint/2010/main" val="962979190"/>
      </p:ext>
    </p:extLst>
  </p:cSld>
  <p:clrMapOvr>
    <a:masterClrMapping/>
  </p:clrMapOvr>
  <mc:AlternateContent xmlns:mc="http://schemas.openxmlformats.org/markup-compatibility/2006" xmlns:p14="http://schemas.microsoft.com/office/powerpoint/2010/main">
    <mc:Choice Requires="p14">
      <p:transition spd="slow" p14:dur="2000" advTm="23483"/>
    </mc:Choice>
    <mc:Fallback xmlns="">
      <p:transition spd="slow" advTm="23483"/>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MyBenefits</a:t>
            </a:r>
          </a:p>
        </p:txBody>
      </p:sp>
      <p:sp>
        <p:nvSpPr>
          <p:cNvPr id="3" name="Content Placeholder 2"/>
          <p:cNvSpPr>
            <a:spLocks noGrp="1"/>
          </p:cNvSpPr>
          <p:nvPr>
            <p:ph idx="1"/>
          </p:nvPr>
        </p:nvSpPr>
        <p:spPr>
          <a:xfrm>
            <a:off x="609600" y="2510455"/>
            <a:ext cx="10972800" cy="3790589"/>
          </a:xfrm>
        </p:spPr>
        <p:txBody>
          <a:bodyPr/>
          <a:lstStyle/>
          <a:p>
            <a:r>
              <a:rPr lang="en-US" altLang="en-US" dirty="0">
                <a:hlinkClick r:id="rId2"/>
              </a:rPr>
              <a:t>MyBenefits.sc.gov</a:t>
            </a:r>
            <a:r>
              <a:rPr lang="en-US" altLang="en-US" dirty="0"/>
              <a:t>.</a:t>
            </a:r>
          </a:p>
          <a:p>
            <a:r>
              <a:rPr lang="en-US" altLang="en-US" dirty="0"/>
              <a:t>Accessible online 24/7.</a:t>
            </a:r>
          </a:p>
          <a:p>
            <a:pPr lvl="1"/>
            <a:r>
              <a:rPr lang="en-US" altLang="en-US" dirty="0"/>
              <a:t>Review benefits statement;</a:t>
            </a:r>
          </a:p>
          <a:p>
            <a:pPr lvl="1"/>
            <a:r>
              <a:rPr lang="en-US" altLang="en-US" dirty="0"/>
              <a:t>Change contact information;</a:t>
            </a:r>
          </a:p>
          <a:p>
            <a:pPr lvl="1"/>
            <a:r>
              <a:rPr lang="en-US" altLang="en-US" dirty="0"/>
              <a:t>Update life insurance beneficiaries;</a:t>
            </a:r>
          </a:p>
          <a:p>
            <a:pPr lvl="1"/>
            <a:r>
              <a:rPr lang="en-US" altLang="en-US" dirty="0"/>
              <a:t>Change coverage during some special eligibility situations;</a:t>
            </a:r>
          </a:p>
          <a:p>
            <a:pPr lvl="1"/>
            <a:r>
              <a:rPr lang="en-US" altLang="en-US" dirty="0"/>
              <a:t>Make changes during open enrollment; and</a:t>
            </a:r>
          </a:p>
          <a:p>
            <a:pPr lvl="1"/>
            <a:r>
              <a:rPr lang="en-US" altLang="en-US" dirty="0"/>
              <a:t>Upload supporting documentation.</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35</a:t>
            </a:fld>
            <a:endParaRPr lang="en-US" dirty="0"/>
          </a:p>
        </p:txBody>
      </p:sp>
    </p:spTree>
    <p:extLst>
      <p:ext uri="{BB962C8B-B14F-4D97-AF65-F5344CB8AC3E}">
        <p14:creationId xmlns:p14="http://schemas.microsoft.com/office/powerpoint/2010/main" val="1132706676"/>
      </p:ext>
    </p:extLst>
  </p:cSld>
  <p:clrMapOvr>
    <a:masterClrMapping/>
  </p:clrMapOvr>
  <mc:AlternateContent xmlns:mc="http://schemas.openxmlformats.org/markup-compatibility/2006" xmlns:p14="http://schemas.microsoft.com/office/powerpoint/2010/main">
    <mc:Choice Requires="p14">
      <p:transition spd="slow" p14:dur="2000" advTm="17816"/>
    </mc:Choice>
    <mc:Fallback xmlns="">
      <p:transition spd="slow" advTm="17816"/>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Visit us online at </a:t>
            </a:r>
            <a:r>
              <a:rPr lang="en-US" dirty="0">
                <a:hlinkClick r:id="rId2"/>
              </a:rPr>
              <a:t>peba.sc.gov</a:t>
            </a:r>
            <a:r>
              <a:rPr lang="en-US" dirty="0"/>
              <a:t>.</a:t>
            </a:r>
          </a:p>
          <a:p>
            <a:r>
              <a:rPr lang="en-US" dirty="0"/>
              <a:t>Call PEBA’s Customer Service at 803.737.6800 or 888.260.9430.</a:t>
            </a:r>
          </a:p>
          <a:p>
            <a:pPr lvl="0"/>
            <a:r>
              <a:rPr lang="en-US" dirty="0"/>
              <a:t>For questions about health claims, call BlueCross at 800.868.2520.</a:t>
            </a:r>
          </a:p>
          <a:p>
            <a:pPr lvl="0"/>
            <a:r>
              <a:rPr lang="en-US" dirty="0"/>
              <a:t>For questions about prescription claims, call Express Scripts at 855.612.3128. </a:t>
            </a:r>
          </a:p>
          <a:p>
            <a:endParaRPr lang="en-US" dirty="0"/>
          </a:p>
        </p:txBody>
      </p:sp>
      <p:sp>
        <p:nvSpPr>
          <p:cNvPr id="6" name="Title 5"/>
          <p:cNvSpPr>
            <a:spLocks noGrp="1"/>
          </p:cNvSpPr>
          <p:nvPr>
            <p:ph type="title"/>
          </p:nvPr>
        </p:nvSpPr>
        <p:spPr/>
        <p:txBody>
          <a:bodyPr/>
          <a:lstStyle/>
          <a:p>
            <a:r>
              <a:rPr lang="en-US"/>
              <a:t>Questions?</a:t>
            </a:r>
            <a:endParaRPr lang="en-US" dirty="0"/>
          </a:p>
        </p:txBody>
      </p:sp>
      <p:sp>
        <p:nvSpPr>
          <p:cNvPr id="5" name="Slide Number Placeholder 4"/>
          <p:cNvSpPr>
            <a:spLocks noGrp="1"/>
          </p:cNvSpPr>
          <p:nvPr>
            <p:ph type="sldNum" sz="quarter" idx="12"/>
          </p:nvPr>
        </p:nvSpPr>
        <p:spPr/>
        <p:txBody>
          <a:bodyPr/>
          <a:lstStyle/>
          <a:p>
            <a:fld id="{28024367-D536-4F59-B2ED-0E7825EDA9AF}" type="slidenum">
              <a:rPr lang="en-US" smtClean="0"/>
              <a:pPr/>
              <a:t>36</a:t>
            </a:fld>
            <a:endParaRPr lang="en-US" dirty="0"/>
          </a:p>
        </p:txBody>
      </p:sp>
    </p:spTree>
    <p:extLst>
      <p:ext uri="{BB962C8B-B14F-4D97-AF65-F5344CB8AC3E}">
        <p14:creationId xmlns:p14="http://schemas.microsoft.com/office/powerpoint/2010/main" val="2049639609"/>
      </p:ext>
    </p:extLst>
  </p:cSld>
  <p:clrMapOvr>
    <a:masterClrMapping/>
  </p:clrMapOvr>
  <mc:AlternateContent xmlns:mc="http://schemas.openxmlformats.org/markup-compatibility/2006" xmlns:p14="http://schemas.microsoft.com/office/powerpoint/2010/main">
    <mc:Choice Requires="p14">
      <p:transition spd="slow" p14:dur="2000" advTm="17771"/>
    </mc:Choice>
    <mc:Fallback xmlns="">
      <p:transition spd="slow" advTm="17771"/>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3037618-E5F4-145E-F8A9-F9B8A65E418E}"/>
              </a:ext>
            </a:extLst>
          </p:cNvPr>
          <p:cNvSpPr>
            <a:spLocks noGrp="1"/>
          </p:cNvSpPr>
          <p:nvPr>
            <p:ph type="sldNum" sz="quarter" idx="12"/>
          </p:nvPr>
        </p:nvSpPr>
        <p:spPr/>
        <p:txBody>
          <a:bodyPr/>
          <a:lstStyle/>
          <a:p>
            <a:fld id="{28024367-D536-4F59-B2ED-0E7825EDA9AF}" type="slidenum">
              <a:rPr lang="en-US" smtClean="0"/>
              <a:pPr/>
              <a:t>37</a:t>
            </a:fld>
            <a:endParaRPr lang="en-US" dirty="0"/>
          </a:p>
        </p:txBody>
      </p:sp>
    </p:spTree>
    <p:extLst>
      <p:ext uri="{BB962C8B-B14F-4D97-AF65-F5344CB8AC3E}">
        <p14:creationId xmlns:p14="http://schemas.microsoft.com/office/powerpoint/2010/main" val="1125136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38</a:t>
            </a:fld>
            <a:endParaRPr lang="en-US" dirty="0"/>
          </a:p>
        </p:txBody>
      </p:sp>
    </p:spTree>
    <p:extLst>
      <p:ext uri="{BB962C8B-B14F-4D97-AF65-F5344CB8AC3E}">
        <p14:creationId xmlns:p14="http://schemas.microsoft.com/office/powerpoint/2010/main" val="1061187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395414-6C37-6944-6531-197C1FCEC27D}"/>
              </a:ext>
            </a:extLst>
          </p:cNvPr>
          <p:cNvSpPr/>
          <p:nvPr/>
        </p:nvSpPr>
        <p:spPr>
          <a:xfrm>
            <a:off x="0" y="2414814"/>
            <a:ext cx="12192000" cy="268587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4" name="Content Placeholder 3">
            <a:extLst>
              <a:ext uri="{FF2B5EF4-FFF2-40B4-BE49-F238E27FC236}">
                <a16:creationId xmlns:a16="http://schemas.microsoft.com/office/drawing/2014/main" id="{5E767599-4007-4BE0-94C5-AF25D788D173}"/>
              </a:ext>
            </a:extLst>
          </p:cNvPr>
          <p:cNvSpPr>
            <a:spLocks noGrp="1"/>
          </p:cNvSpPr>
          <p:nvPr>
            <p:ph sz="half" idx="1"/>
          </p:nvPr>
        </p:nvSpPr>
        <p:spPr>
          <a:xfrm>
            <a:off x="609600" y="1611313"/>
            <a:ext cx="10972800" cy="803501"/>
          </a:xfrm>
        </p:spPr>
        <p:txBody>
          <a:bodyPr>
            <a:noAutofit/>
          </a:bodyPr>
          <a:lstStyle/>
          <a:p>
            <a:pPr marL="0" indent="0">
              <a:buNone/>
            </a:pPr>
            <a:r>
              <a:rPr lang="en-US"/>
              <a:t>Value-based benefits available at no cost to State Health Plan primary members at network providers and pharmacies. Learn more at </a:t>
            </a:r>
            <a:r>
              <a:rPr lang="en-US">
                <a:hlinkClick r:id="rId3"/>
              </a:rPr>
              <a:t>www.PEBAperks.com</a:t>
            </a:r>
            <a:r>
              <a:rPr lang="en-US"/>
              <a:t>.</a:t>
            </a:r>
          </a:p>
          <a:p>
            <a:endParaRPr lang="en-US" dirty="0"/>
          </a:p>
        </p:txBody>
      </p:sp>
      <p:sp>
        <p:nvSpPr>
          <p:cNvPr id="6" name="Content Placeholder 5">
            <a:extLst>
              <a:ext uri="{FF2B5EF4-FFF2-40B4-BE49-F238E27FC236}">
                <a16:creationId xmlns:a16="http://schemas.microsoft.com/office/drawing/2014/main" id="{05024721-9D17-4EA3-B730-90D9ED17818D}"/>
              </a:ext>
            </a:extLst>
          </p:cNvPr>
          <p:cNvSpPr>
            <a:spLocks noGrp="1"/>
          </p:cNvSpPr>
          <p:nvPr>
            <p:ph sz="half" idx="4294967295"/>
          </p:nvPr>
        </p:nvSpPr>
        <p:spPr>
          <a:xfrm>
            <a:off x="6489280" y="2414635"/>
            <a:ext cx="3886200" cy="2685871"/>
          </a:xfrm>
        </p:spPr>
        <p:txBody>
          <a:bodyPr anchor="ctr">
            <a:normAutofit fontScale="70000" lnSpcReduction="20000"/>
          </a:bodyPr>
          <a:lstStyle/>
          <a:p>
            <a:r>
              <a:rPr lang="en-US" dirty="0">
                <a:solidFill>
                  <a:schemeClr val="tx2"/>
                </a:solidFill>
              </a:rPr>
              <a:t>Mammography.</a:t>
            </a:r>
          </a:p>
          <a:p>
            <a:r>
              <a:rPr lang="en-US" dirty="0">
                <a:solidFill>
                  <a:schemeClr val="tx2"/>
                </a:solidFill>
              </a:rPr>
              <a:t>Behavioral health management.</a:t>
            </a:r>
          </a:p>
          <a:p>
            <a:r>
              <a:rPr lang="en-US" dirty="0">
                <a:solidFill>
                  <a:schemeClr val="tx2"/>
                </a:solidFill>
              </a:rPr>
              <a:t>Weight management.</a:t>
            </a:r>
          </a:p>
          <a:p>
            <a:r>
              <a:rPr lang="en-US" dirty="0">
                <a:solidFill>
                  <a:schemeClr val="tx2"/>
                </a:solidFill>
              </a:rPr>
              <a:t>Heart health.</a:t>
            </a:r>
          </a:p>
          <a:p>
            <a:r>
              <a:rPr lang="en-US" dirty="0">
                <a:solidFill>
                  <a:schemeClr val="tx2"/>
                </a:solidFill>
              </a:rPr>
              <a:t>Diabetes education.</a:t>
            </a:r>
          </a:p>
          <a:p>
            <a:r>
              <a:rPr lang="en-US" dirty="0">
                <a:solidFill>
                  <a:schemeClr val="tx2"/>
                </a:solidFill>
              </a:rPr>
              <a:t>Tobacco cessation.</a:t>
            </a:r>
          </a:p>
          <a:p>
            <a:r>
              <a:rPr lang="en-US" dirty="0">
                <a:solidFill>
                  <a:schemeClr val="tx2"/>
                </a:solidFill>
              </a:rPr>
              <a:t>Maternity management.</a:t>
            </a:r>
          </a:p>
        </p:txBody>
      </p:sp>
      <p:pic>
        <p:nvPicPr>
          <p:cNvPr id="11" name="Picture 10">
            <a:extLst>
              <a:ext uri="{FF2B5EF4-FFF2-40B4-BE49-F238E27FC236}">
                <a16:creationId xmlns:a16="http://schemas.microsoft.com/office/drawing/2014/main" id="{263B2614-26D6-A51C-301E-AD1141EE9F6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9546" t="16019" r="9847" b="15777"/>
          <a:stretch/>
        </p:blipFill>
        <p:spPr>
          <a:xfrm>
            <a:off x="609599" y="224436"/>
            <a:ext cx="2281085" cy="1093904"/>
          </a:xfrm>
          <a:prstGeom prst="rect">
            <a:avLst/>
          </a:prstGeom>
        </p:spPr>
      </p:pic>
      <p:sp>
        <p:nvSpPr>
          <p:cNvPr id="14" name="Content Placeholder 5">
            <a:extLst>
              <a:ext uri="{FF2B5EF4-FFF2-40B4-BE49-F238E27FC236}">
                <a16:creationId xmlns:a16="http://schemas.microsoft.com/office/drawing/2014/main" id="{67324994-99D1-9D8F-B911-6C1B3FF0E786}"/>
              </a:ext>
            </a:extLst>
          </p:cNvPr>
          <p:cNvSpPr txBox="1">
            <a:spLocks/>
          </p:cNvSpPr>
          <p:nvPr/>
        </p:nvSpPr>
        <p:spPr>
          <a:xfrm>
            <a:off x="1816521" y="2414636"/>
            <a:ext cx="3886200" cy="2686050"/>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70000"/>
              </a:lnSpc>
            </a:pPr>
            <a:r>
              <a:rPr lang="en-US" sz="2000" dirty="0">
                <a:solidFill>
                  <a:schemeClr val="tx2"/>
                </a:solidFill>
              </a:rPr>
              <a:t>Preventive screenings.</a:t>
            </a:r>
          </a:p>
          <a:p>
            <a:pPr>
              <a:lnSpc>
                <a:spcPct val="70000"/>
              </a:lnSpc>
            </a:pPr>
            <a:r>
              <a:rPr lang="en-US" sz="2000" dirty="0">
                <a:solidFill>
                  <a:schemeClr val="tx2"/>
                </a:solidFill>
              </a:rPr>
              <a:t>Adult vaccinations.</a:t>
            </a:r>
          </a:p>
          <a:p>
            <a:pPr>
              <a:lnSpc>
                <a:spcPct val="70000"/>
              </a:lnSpc>
            </a:pPr>
            <a:r>
              <a:rPr lang="en-US" sz="2000" dirty="0">
                <a:solidFill>
                  <a:schemeClr val="tx2"/>
                </a:solidFill>
              </a:rPr>
              <a:t>Well adult benefits.</a:t>
            </a:r>
          </a:p>
          <a:p>
            <a:pPr>
              <a:lnSpc>
                <a:spcPct val="70000"/>
              </a:lnSpc>
            </a:pPr>
            <a:r>
              <a:rPr lang="en-US" sz="2000" dirty="0">
                <a:solidFill>
                  <a:schemeClr val="tx2"/>
                </a:solidFill>
              </a:rPr>
              <a:t>Well child care benefits.</a:t>
            </a:r>
          </a:p>
          <a:p>
            <a:pPr>
              <a:lnSpc>
                <a:spcPct val="70000"/>
              </a:lnSpc>
            </a:pPr>
            <a:r>
              <a:rPr lang="en-US" sz="2000" dirty="0">
                <a:solidFill>
                  <a:schemeClr val="tx2"/>
                </a:solidFill>
              </a:rPr>
              <a:t>Colorectal cancer screening.</a:t>
            </a:r>
          </a:p>
          <a:p>
            <a:pPr>
              <a:lnSpc>
                <a:spcPct val="70000"/>
              </a:lnSpc>
            </a:pPr>
            <a:r>
              <a:rPr lang="en-US" sz="2000" dirty="0">
                <a:solidFill>
                  <a:schemeClr val="tx2"/>
                </a:solidFill>
              </a:rPr>
              <a:t>Cervical cancer screening.</a:t>
            </a:r>
          </a:p>
          <a:p>
            <a:pPr>
              <a:lnSpc>
                <a:spcPct val="70000"/>
              </a:lnSpc>
            </a:pPr>
            <a:r>
              <a:rPr lang="en-US" sz="2000" dirty="0">
                <a:solidFill>
                  <a:schemeClr val="tx2"/>
                </a:solidFill>
              </a:rPr>
              <a:t>No-Pay Copay.</a:t>
            </a:r>
          </a:p>
        </p:txBody>
      </p:sp>
    </p:spTree>
    <p:extLst>
      <p:ext uri="{BB962C8B-B14F-4D97-AF65-F5344CB8AC3E}">
        <p14:creationId xmlns:p14="http://schemas.microsoft.com/office/powerpoint/2010/main" val="1654231016"/>
      </p:ext>
    </p:extLst>
  </p:cSld>
  <p:clrMapOvr>
    <a:masterClrMapping/>
  </p:clrMapOvr>
  <mc:AlternateContent xmlns:mc="http://schemas.openxmlformats.org/markup-compatibility/2006" xmlns:p14="http://schemas.microsoft.com/office/powerpoint/2010/main">
    <mc:Choice Requires="p14">
      <p:transition spd="slow" p14:dur="2000" advTm="25786"/>
    </mc:Choice>
    <mc:Fallback xmlns="">
      <p:transition spd="slow" advTm="2578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9A533BB-3C47-4E75-AA53-85F12AC94195}"/>
              </a:ext>
            </a:extLst>
          </p:cNvPr>
          <p:cNvSpPr>
            <a:spLocks noGrp="1"/>
          </p:cNvSpPr>
          <p:nvPr>
            <p:ph type="title"/>
          </p:nvPr>
        </p:nvSpPr>
        <p:spPr>
          <a:xfrm>
            <a:off x="609600" y="228599"/>
            <a:ext cx="9598430" cy="1724899"/>
          </a:xfrm>
        </p:spPr>
        <p:txBody>
          <a:bodyPr/>
          <a:lstStyle/>
          <a:p>
            <a:r>
              <a:rPr lang="en-US" dirty="0"/>
              <a:t>Preventive screenings</a:t>
            </a:r>
          </a:p>
        </p:txBody>
      </p:sp>
      <p:sp>
        <p:nvSpPr>
          <p:cNvPr id="7" name="Content Placeholder 6">
            <a:extLst>
              <a:ext uri="{FF2B5EF4-FFF2-40B4-BE49-F238E27FC236}">
                <a16:creationId xmlns:a16="http://schemas.microsoft.com/office/drawing/2014/main" id="{E727CF74-BDC9-4E9A-A21E-E6C2B1DCFF9A}"/>
              </a:ext>
            </a:extLst>
          </p:cNvPr>
          <p:cNvSpPr>
            <a:spLocks noGrp="1"/>
          </p:cNvSpPr>
          <p:nvPr>
            <p:ph idx="1"/>
          </p:nvPr>
        </p:nvSpPr>
        <p:spPr>
          <a:xfrm>
            <a:off x="609600" y="2510455"/>
            <a:ext cx="10972800" cy="3790589"/>
          </a:xfrm>
        </p:spPr>
        <p:txBody>
          <a:bodyPr/>
          <a:lstStyle/>
          <a:p>
            <a:r>
              <a:rPr lang="en-US" dirty="0"/>
              <a:t>Available to employees, retirees, spouses, dependent children ages 19 and older, and COBRA subscribers whose primary coverage is the State Health Plan.</a:t>
            </a:r>
          </a:p>
          <a:p>
            <a:r>
              <a:rPr lang="en-US" dirty="0"/>
              <a:t>Screenings, worth more than $300, include:</a:t>
            </a:r>
          </a:p>
          <a:p>
            <a:pPr lvl="1"/>
            <a:r>
              <a:rPr lang="en-US" dirty="0"/>
              <a:t>Blood work; </a:t>
            </a:r>
          </a:p>
          <a:p>
            <a:pPr lvl="1"/>
            <a:r>
              <a:rPr lang="en-US" dirty="0"/>
              <a:t>Health risk appraisal;</a:t>
            </a:r>
          </a:p>
          <a:p>
            <a:pPr lvl="1"/>
            <a:r>
              <a:rPr lang="en-US" dirty="0"/>
              <a:t>Height and weight measurements;</a:t>
            </a:r>
          </a:p>
          <a:p>
            <a:pPr lvl="1"/>
            <a:r>
              <a:rPr lang="en-US" dirty="0"/>
              <a:t>Blood pressure check; and </a:t>
            </a:r>
          </a:p>
          <a:p>
            <a:pPr lvl="1"/>
            <a:r>
              <a:rPr lang="en-US" dirty="0"/>
              <a:t>Lipid panels.</a:t>
            </a:r>
          </a:p>
          <a:p>
            <a:r>
              <a:rPr lang="en-US" dirty="0"/>
              <a:t>Share your preventive screening results with your network provider to </a:t>
            </a:r>
            <a:br>
              <a:rPr lang="en-US" dirty="0"/>
            </a:br>
            <a:r>
              <a:rPr lang="en-US" dirty="0"/>
              <a:t>eliminate the need for retesting at a well visit.</a:t>
            </a:r>
          </a:p>
        </p:txBody>
      </p:sp>
      <p:sp>
        <p:nvSpPr>
          <p:cNvPr id="4" name="Slide Number Placeholder 3">
            <a:extLst>
              <a:ext uri="{FF2B5EF4-FFF2-40B4-BE49-F238E27FC236}">
                <a16:creationId xmlns:a16="http://schemas.microsoft.com/office/drawing/2014/main" id="{8EE2D9F6-4718-4725-B615-80FD2870AD7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pic>
        <p:nvPicPr>
          <p:cNvPr id="5" name="Picture 4">
            <a:extLst>
              <a:ext uri="{FF2B5EF4-FFF2-40B4-BE49-F238E27FC236}">
                <a16:creationId xmlns:a16="http://schemas.microsoft.com/office/drawing/2014/main" id="{9A4B503D-7D2C-4185-B862-45C46CD4FE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64359127"/>
      </p:ext>
    </p:extLst>
  </p:cSld>
  <p:clrMapOvr>
    <a:masterClrMapping/>
  </p:clrMapOvr>
  <mc:AlternateContent xmlns:mc="http://schemas.openxmlformats.org/markup-compatibility/2006" xmlns:p14="http://schemas.microsoft.com/office/powerpoint/2010/main">
    <mc:Choice Requires="p14">
      <p:transition spd="slow" p14:dur="2000" advTm="38209"/>
    </mc:Choice>
    <mc:Fallback xmlns="">
      <p:transition spd="slow" advTm="3820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97C84-B286-4729-A1B0-BD2DF8D10920}"/>
              </a:ext>
            </a:extLst>
          </p:cNvPr>
          <p:cNvSpPr>
            <a:spLocks noGrp="1"/>
          </p:cNvSpPr>
          <p:nvPr>
            <p:ph type="title"/>
          </p:nvPr>
        </p:nvSpPr>
        <p:spPr>
          <a:xfrm>
            <a:off x="609600" y="228599"/>
            <a:ext cx="9598430" cy="1724899"/>
          </a:xfrm>
        </p:spPr>
        <p:txBody>
          <a:bodyPr/>
          <a:lstStyle/>
          <a:p>
            <a:r>
              <a:rPr lang="en-US" dirty="0"/>
              <a:t>Adult vaccinations</a:t>
            </a:r>
          </a:p>
        </p:txBody>
      </p:sp>
      <p:sp>
        <p:nvSpPr>
          <p:cNvPr id="3" name="Content Placeholder 2">
            <a:extLst>
              <a:ext uri="{FF2B5EF4-FFF2-40B4-BE49-F238E27FC236}">
                <a16:creationId xmlns:a16="http://schemas.microsoft.com/office/drawing/2014/main" id="{524124F5-7452-4C31-A9DD-434EEB708EBE}"/>
              </a:ext>
            </a:extLst>
          </p:cNvPr>
          <p:cNvSpPr>
            <a:spLocks noGrp="1"/>
          </p:cNvSpPr>
          <p:nvPr>
            <p:ph idx="1"/>
          </p:nvPr>
        </p:nvSpPr>
        <p:spPr>
          <a:xfrm>
            <a:off x="609600" y="2510455"/>
            <a:ext cx="10972800" cy="3790589"/>
          </a:xfrm>
        </p:spPr>
        <p:txBody>
          <a:bodyPr/>
          <a:lstStyle/>
          <a:p>
            <a:r>
              <a:rPr lang="en-US" dirty="0"/>
              <a:t>Available to State Health Plan primary members. </a:t>
            </a:r>
          </a:p>
          <a:p>
            <a:r>
              <a:rPr lang="en-US" dirty="0"/>
              <a:t>Covered as recommended by the </a:t>
            </a:r>
            <a:r>
              <a:rPr lang="en-US" dirty="0">
                <a:hlinkClick r:id="rId2"/>
              </a:rPr>
              <a:t>U.S. Centers for Disease Control and Prevention</a:t>
            </a:r>
            <a:r>
              <a:rPr lang="en-US" dirty="0"/>
              <a:t>.</a:t>
            </a:r>
          </a:p>
          <a:p>
            <a:r>
              <a:rPr lang="en-US" dirty="0"/>
              <a:t>Take advantage of this benefit at a network pharmacy.</a:t>
            </a:r>
          </a:p>
          <a:p>
            <a:r>
              <a:rPr lang="en-US" dirty="0"/>
              <a:t>If a member receives a shot at a network doctor's office, the cost of the vaccine and administration fee will be paid in full.</a:t>
            </a:r>
          </a:p>
          <a:p>
            <a:pPr lvl="1"/>
            <a:r>
              <a:rPr lang="en-US" dirty="0"/>
              <a:t>Any associated office visit charges will follow regular Plan coverage rules.</a:t>
            </a:r>
          </a:p>
          <a:p>
            <a:endParaRPr lang="en-US" dirty="0"/>
          </a:p>
        </p:txBody>
      </p:sp>
      <p:sp>
        <p:nvSpPr>
          <p:cNvPr id="4" name="Slide Number Placeholder 3">
            <a:extLst>
              <a:ext uri="{FF2B5EF4-FFF2-40B4-BE49-F238E27FC236}">
                <a16:creationId xmlns:a16="http://schemas.microsoft.com/office/drawing/2014/main" id="{FAAF5FFA-BF43-45EA-A69F-695573FF635D}"/>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pic>
        <p:nvPicPr>
          <p:cNvPr id="6" name="Picture 5">
            <a:extLst>
              <a:ext uri="{FF2B5EF4-FFF2-40B4-BE49-F238E27FC236}">
                <a16:creationId xmlns:a16="http://schemas.microsoft.com/office/drawing/2014/main" id="{63812AC7-6B3C-238F-5BB9-D950A8F6B03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1308390347"/>
      </p:ext>
    </p:extLst>
  </p:cSld>
  <p:clrMapOvr>
    <a:masterClrMapping/>
  </p:clrMapOvr>
  <mc:AlternateContent xmlns:mc="http://schemas.openxmlformats.org/markup-compatibility/2006" xmlns:p14="http://schemas.microsoft.com/office/powerpoint/2010/main">
    <mc:Choice Requires="p14">
      <p:transition spd="slow" p14:dur="2000" advTm="28293"/>
    </mc:Choice>
    <mc:Fallback xmlns="">
      <p:transition spd="slow" advTm="2829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normAutofit/>
          </a:bodyPr>
          <a:lstStyle/>
          <a:p>
            <a:r>
              <a:rPr lang="en-US" dirty="0"/>
              <a:t>Well adult benefits (adult well visit and well woman visit)</a:t>
            </a:r>
          </a:p>
        </p:txBody>
      </p:sp>
      <p:sp>
        <p:nvSpPr>
          <p:cNvPr id="3" name="Content Placeholder 2"/>
          <p:cNvSpPr>
            <a:spLocks noGrp="1"/>
          </p:cNvSpPr>
          <p:nvPr>
            <p:ph idx="1"/>
            <p:custDataLst>
              <p:tags r:id="rId2"/>
            </p:custDataLst>
          </p:nvPr>
        </p:nvSpPr>
        <p:spPr>
          <a:xfrm>
            <a:off x="609600" y="2510455"/>
            <a:ext cx="10972800" cy="3790589"/>
          </a:xfrm>
        </p:spPr>
        <p:txBody>
          <a:bodyPr>
            <a:normAutofit/>
          </a:bodyPr>
          <a:lstStyle/>
          <a:p>
            <a:r>
              <a:rPr lang="en-US" dirty="0"/>
              <a:t>Available to State Health Plan primary members ages 19 and older.</a:t>
            </a:r>
          </a:p>
          <a:p>
            <a:pPr lvl="0"/>
            <a:r>
              <a:rPr lang="en-US" dirty="0"/>
              <a:t>Evidence-based services with an A or B recommendation by the </a:t>
            </a:r>
            <a:r>
              <a:rPr lang="en-US" dirty="0">
                <a:hlinkClick r:id="rId5"/>
              </a:rPr>
              <a:t>United States Preventive Services Task Force</a:t>
            </a:r>
            <a:r>
              <a:rPr lang="en-US" dirty="0"/>
              <a:t> (USPSTF) included.</a:t>
            </a:r>
          </a:p>
          <a:p>
            <a:pPr lvl="0"/>
            <a:r>
              <a:rPr lang="en-US" dirty="0"/>
              <a:t>Take advantage of an adult well visit at a network provider specializing in general practice, family practice, pediatrics, internal medicine or gerontology.</a:t>
            </a:r>
          </a:p>
          <a:p>
            <a:r>
              <a:rPr lang="en-US" dirty="0"/>
              <a:t>Eligible female members can receive an annual adult well woman visit at a network provider specializing in obstetrics and gynecology, or they can have a well woman exam in </a:t>
            </a:r>
            <a:br>
              <a:rPr lang="en-US" dirty="0"/>
            </a:br>
            <a:r>
              <a:rPr lang="en-US" dirty="0"/>
              <a:t>conjunction with or in addition to their annual </a:t>
            </a:r>
            <a:br>
              <a:rPr lang="en-US" dirty="0"/>
            </a:br>
            <a:r>
              <a:rPr lang="en-US" dirty="0"/>
              <a:t>well visit with a network provider.</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28024367-D536-4F59-B2ED-0E7825EDA9AF}" type="slidenum">
              <a:rPr lang="en-US" smtClean="0"/>
              <a:pPr/>
              <a:t>7</a:t>
            </a:fld>
            <a:endParaRPr lang="en-US" dirty="0"/>
          </a:p>
        </p:txBody>
      </p:sp>
      <p:pic>
        <p:nvPicPr>
          <p:cNvPr id="6" name="Picture 5">
            <a:extLst>
              <a:ext uri="{FF2B5EF4-FFF2-40B4-BE49-F238E27FC236}">
                <a16:creationId xmlns:a16="http://schemas.microsoft.com/office/drawing/2014/main" id="{342CAF9F-6EBE-9A9C-D9FE-3E355E10E08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1083508806"/>
      </p:ext>
    </p:extLst>
  </p:cSld>
  <p:clrMapOvr>
    <a:masterClrMapping/>
  </p:clrMapOvr>
  <mc:AlternateContent xmlns:mc="http://schemas.openxmlformats.org/markup-compatibility/2006" xmlns:p14="http://schemas.microsoft.com/office/powerpoint/2010/main">
    <mc:Choice Requires="p14">
      <p:transition spd="slow" p14:dur="2000" advTm="64681"/>
    </mc:Choice>
    <mc:Fallback xmlns="">
      <p:transition spd="slow" advTm="6468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lvl="0"/>
            <a:r>
              <a:rPr lang="en-US" dirty="0"/>
              <a:t>Those without an A or B recommendation by the USPSTF.</a:t>
            </a:r>
          </a:p>
          <a:p>
            <a:pPr lvl="0"/>
            <a:r>
              <a:rPr lang="en-US" dirty="0"/>
              <a:t>Other services, including a complete blood count (CBC), EKG, PSA test and basic metabolic panel, if ordered by a physician to treat a specific condition, are subject to the copayment, deductible and coinsurance, as well as normal Plan provisions.</a:t>
            </a:r>
          </a:p>
          <a:p>
            <a:endParaRPr lang="en-US" dirty="0"/>
          </a:p>
        </p:txBody>
      </p:sp>
      <p:sp>
        <p:nvSpPr>
          <p:cNvPr id="10" name="Content Placeholder 9">
            <a:extLst>
              <a:ext uri="{FF2B5EF4-FFF2-40B4-BE49-F238E27FC236}">
                <a16:creationId xmlns:a16="http://schemas.microsoft.com/office/drawing/2014/main" id="{6600F6C1-488A-5977-70B2-EAABF34146A2}"/>
              </a:ext>
            </a:extLst>
          </p:cNvPr>
          <p:cNvSpPr>
            <a:spLocks noGrp="1"/>
          </p:cNvSpPr>
          <p:nvPr>
            <p:ph sz="half" idx="2"/>
          </p:nvPr>
        </p:nvSpPr>
        <p:spPr/>
        <p:txBody>
          <a:bodyPr/>
          <a:lstStyle/>
          <a:p>
            <a:pPr lvl="0"/>
            <a:r>
              <a:rPr lang="en-US" dirty="0"/>
              <a:t>Follow-up visits and services as a result of a well visit are also subject to normal Plan provisions.</a:t>
            </a:r>
          </a:p>
          <a:p>
            <a:pPr lvl="0"/>
            <a:r>
              <a:rPr lang="en-US" dirty="0"/>
              <a:t>Female members may receive both an adult well visit and a well woman visit in the same plan year, but the USPSTF-recommended services will not be covered more than once per plan year. Duplicate services will be denied.</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8</a:t>
            </a:fld>
            <a:endParaRPr lang="en-US" dirty="0"/>
          </a:p>
        </p:txBody>
      </p:sp>
      <p:sp>
        <p:nvSpPr>
          <p:cNvPr id="2" name="Title 1"/>
          <p:cNvSpPr>
            <a:spLocks noGrp="1"/>
          </p:cNvSpPr>
          <p:nvPr>
            <p:ph type="title"/>
          </p:nvPr>
        </p:nvSpPr>
        <p:spPr/>
        <p:txBody>
          <a:bodyPr>
            <a:normAutofit/>
          </a:bodyPr>
          <a:lstStyle/>
          <a:p>
            <a:r>
              <a:rPr lang="en-US" dirty="0"/>
              <a:t>Services not included as part of an adult well visit or well woman visit</a:t>
            </a:r>
          </a:p>
        </p:txBody>
      </p:sp>
      <p:pic>
        <p:nvPicPr>
          <p:cNvPr id="6" name="Picture 5">
            <a:extLst>
              <a:ext uri="{FF2B5EF4-FFF2-40B4-BE49-F238E27FC236}">
                <a16:creationId xmlns:a16="http://schemas.microsoft.com/office/drawing/2014/main" id="{DCB8C288-B8B9-367F-37C7-9B94D1D6B65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1909023308"/>
      </p:ext>
    </p:extLst>
  </p:cSld>
  <p:clrMapOvr>
    <a:masterClrMapping/>
  </p:clrMapOvr>
  <mc:AlternateContent xmlns:mc="http://schemas.openxmlformats.org/markup-compatibility/2006" xmlns:p14="http://schemas.microsoft.com/office/powerpoint/2010/main">
    <mc:Choice Requires="p14">
      <p:transition spd="slow" p14:dur="2000" advTm="52753"/>
    </mc:Choice>
    <mc:Fallback xmlns="">
      <p:transition spd="slow" advTm="5275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21FD0-5754-4B3D-AAD5-0C02571D074E}"/>
              </a:ext>
            </a:extLst>
          </p:cNvPr>
          <p:cNvSpPr>
            <a:spLocks noGrp="1"/>
          </p:cNvSpPr>
          <p:nvPr>
            <p:ph type="title"/>
          </p:nvPr>
        </p:nvSpPr>
        <p:spPr>
          <a:xfrm>
            <a:off x="609600" y="228599"/>
            <a:ext cx="9598430" cy="1724899"/>
          </a:xfrm>
        </p:spPr>
        <p:txBody>
          <a:bodyPr/>
          <a:lstStyle/>
          <a:p>
            <a:r>
              <a:rPr lang="en-US" dirty="0"/>
              <a:t>Well child care benefits (exams and immunizations)</a:t>
            </a:r>
          </a:p>
        </p:txBody>
      </p:sp>
      <p:sp>
        <p:nvSpPr>
          <p:cNvPr id="3" name="Content Placeholder 2">
            <a:extLst>
              <a:ext uri="{FF2B5EF4-FFF2-40B4-BE49-F238E27FC236}">
                <a16:creationId xmlns:a16="http://schemas.microsoft.com/office/drawing/2014/main" id="{1725927A-D267-4C7A-8AFF-B19F7E103759}"/>
              </a:ext>
            </a:extLst>
          </p:cNvPr>
          <p:cNvSpPr>
            <a:spLocks noGrp="1"/>
          </p:cNvSpPr>
          <p:nvPr>
            <p:ph idx="1"/>
          </p:nvPr>
        </p:nvSpPr>
        <p:spPr>
          <a:xfrm>
            <a:off x="609600" y="2510455"/>
            <a:ext cx="10972800" cy="3790589"/>
          </a:xfrm>
        </p:spPr>
        <p:txBody>
          <a:bodyPr/>
          <a:lstStyle/>
          <a:p>
            <a:r>
              <a:rPr lang="en-US" dirty="0"/>
              <a:t>Available to covered dependents through age 18.</a:t>
            </a:r>
          </a:p>
          <a:p>
            <a:r>
              <a:rPr lang="en-US" dirty="0"/>
              <a:t>Plan pays 100% of the allowed amount for approved exams and immunizations at a network provider.</a:t>
            </a:r>
          </a:p>
          <a:p>
            <a:r>
              <a:rPr lang="en-US" dirty="0"/>
              <a:t>Services at certain ages covered as recommended by the </a:t>
            </a:r>
            <a:r>
              <a:rPr lang="en-US" dirty="0">
                <a:hlinkClick r:id="rId2"/>
              </a:rPr>
              <a:t>American Academy of Pediatrics</a:t>
            </a:r>
            <a:r>
              <a:rPr lang="en-US" dirty="0"/>
              <a:t>.</a:t>
            </a:r>
          </a:p>
          <a:p>
            <a:r>
              <a:rPr lang="en-US" dirty="0"/>
              <a:t>Immunizations covered as recommended by the </a:t>
            </a:r>
            <a:r>
              <a:rPr lang="en-US" dirty="0">
                <a:hlinkClick r:id="rId3"/>
              </a:rPr>
              <a:t>U.S. Centers for Disease Control and Prevention</a:t>
            </a:r>
            <a:r>
              <a:rPr lang="en-US" dirty="0"/>
              <a:t>.</a:t>
            </a:r>
          </a:p>
          <a:p>
            <a:endParaRPr lang="en-US" dirty="0"/>
          </a:p>
        </p:txBody>
      </p:sp>
      <p:sp>
        <p:nvSpPr>
          <p:cNvPr id="4" name="Slide Number Placeholder 3">
            <a:extLst>
              <a:ext uri="{FF2B5EF4-FFF2-40B4-BE49-F238E27FC236}">
                <a16:creationId xmlns:a16="http://schemas.microsoft.com/office/drawing/2014/main" id="{5ABF26F9-D361-4584-A2BB-6070BE21F3DD}"/>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9</a:t>
            </a:fld>
            <a:endParaRPr lang="en-US" dirty="0"/>
          </a:p>
        </p:txBody>
      </p:sp>
      <p:pic>
        <p:nvPicPr>
          <p:cNvPr id="6" name="Picture 5">
            <a:extLst>
              <a:ext uri="{FF2B5EF4-FFF2-40B4-BE49-F238E27FC236}">
                <a16:creationId xmlns:a16="http://schemas.microsoft.com/office/drawing/2014/main" id="{4E53B09A-78D9-9790-018F-F957238F94F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9546" t="16019" r="9847" b="15777"/>
          <a:stretch/>
        </p:blipFill>
        <p:spPr>
          <a:xfrm>
            <a:off x="9675629" y="5386388"/>
            <a:ext cx="1906771" cy="914400"/>
          </a:xfrm>
          <a:prstGeom prst="rect">
            <a:avLst/>
          </a:prstGeom>
        </p:spPr>
      </p:pic>
    </p:spTree>
    <p:extLst>
      <p:ext uri="{BB962C8B-B14F-4D97-AF65-F5344CB8AC3E}">
        <p14:creationId xmlns:p14="http://schemas.microsoft.com/office/powerpoint/2010/main" val="1831386352"/>
      </p:ext>
    </p:extLst>
  </p:cSld>
  <p:clrMapOvr>
    <a:masterClrMapping/>
  </p:clrMapOvr>
  <mc:AlternateContent xmlns:mc="http://schemas.openxmlformats.org/markup-compatibility/2006" xmlns:p14="http://schemas.microsoft.com/office/powerpoint/2010/main">
    <mc:Choice Requires="p14">
      <p:transition spd="slow" p14:dur="2000" advTm="33956"/>
    </mc:Choice>
    <mc:Fallback xmlns="">
      <p:transition spd="slow" advTm="33956"/>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24&quot;/&gt;&lt;/TableIndex&gt;&lt;/ShapeTextInfo&gt;"/>
  <p:tag name="HTML_SHAPEINFO" val="&lt;ThreeDShapeInfo&gt;&lt;uuid val=&quot;{E28A8439-20B2-4A88-B55D-326DCB6CC9DC}&quot;/&gt;&lt;isInvalidForFieldText val=&quot;0&quot;/&gt;&lt;Image&gt;&lt;filename val=&quot;C:\Users\rscald\AppData\Local\Temp\CP16132381501937Session\CPTrustFolder16132381501953\PPTImport16132381587437\data\asimages\{E28A8439-20B2-4A88-B55D-326DCB6CC9DC}_55.png&quot;/&gt;&lt;left val=&quot;24&quot;/&gt;&lt;top val=&quot;24&quot;/&gt;&lt;width val=&quot;743&quot;/&gt;&lt;height val=&quot;17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54&quot;/&gt;&lt;lineCharCount val=&quot;27&quot;/&gt;&lt;lineCharCount val=&quot;48&quot;/&gt;&lt;lineCharCount val=&quot;14&quot;/&gt;&lt;lineCharCount val=&quot;40&quot;/&gt;&lt;lineCharCount val=&quot;47&quot;/&gt;&lt;lineCharCount val=&quot;40&quot;/&gt;&lt;/TableIndex&gt;&lt;/ShapeTextInfo&gt;"/>
  <p:tag name="HTML_SHAPEINFO" val="&lt;ThreeDShapeInfo&gt;&lt;uuid val=&quot;{F8EEDD30-6962-431D-9562-6179026EB75A}&quot;/&gt;&lt;isInvalidForFieldText val=&quot;0&quot;/&gt;&lt;Image&gt;&lt;filename val=&quot;C:\Users\rscald\AppData\Local\Temp\CP16132381501937Session\CPTrustFolder16132381501953\PPTImport16132381587437\data\asimages\{F8EEDD30-6962-431D-9562-6179026EB75A}_55.png&quot;/&gt;&lt;left val=&quot;36&quot;/&gt;&lt;top val=&quot;192&quot;/&gt;&lt;width val=&quot;887&quot;/&gt;&lt;height val=&quot;444&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6C8FEB2C-6381-47B1-AB40-E4564D26B57C}&quot;/&gt;&lt;isInvalidForFieldText val=&quot;0&quot;/&gt;&lt;Image&gt;&lt;filename val=&quot;C:\Users\rscald\AppData\Local\Temp\CP16132381501937Session\CPTrustFolder16132381501953\PPTImport16132381587437\data\asimages\{6C8FEB2C-6381-47B1-AB40-E4564D26B57C}_55.png&quot;/&gt;&lt;left val=&quot;864&quot;/&gt;&lt;top val=&quot;670&quot;/&gt;&lt;width val=&quot;47&quot;/&gt;&lt;height val=&quot;39&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26280</TotalTime>
  <Words>2358</Words>
  <Application>Microsoft Office PowerPoint</Application>
  <PresentationFormat>Widescreen</PresentationFormat>
  <Paragraphs>278</Paragraphs>
  <Slides>38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Calibri Light</vt:lpstr>
      <vt:lpstr>Times New Roman</vt:lpstr>
      <vt:lpstr>Tw Cen MT Condensed</vt:lpstr>
      <vt:lpstr>Wingdings</vt:lpstr>
      <vt:lpstr>2_Office Theme</vt:lpstr>
      <vt:lpstr>Health and Well-being: Your Benefits Resources</vt:lpstr>
      <vt:lpstr>State Health Plan</vt:lpstr>
      <vt:lpstr>PEBA Perks</vt:lpstr>
      <vt:lpstr>PowerPoint Presentation</vt:lpstr>
      <vt:lpstr>Preventive screenings</vt:lpstr>
      <vt:lpstr>Adult vaccinations</vt:lpstr>
      <vt:lpstr>Well adult benefits (adult well visit and well woman visit)</vt:lpstr>
      <vt:lpstr>Services not included as part of an adult well visit or well woman visit</vt:lpstr>
      <vt:lpstr>Well child care benefits (exams and immunizations)</vt:lpstr>
      <vt:lpstr>Colorectal cancer screening</vt:lpstr>
      <vt:lpstr>Cervical cancer screening</vt:lpstr>
      <vt:lpstr>No-Pay Copay</vt:lpstr>
      <vt:lpstr>Mammography</vt:lpstr>
      <vt:lpstr>Behavioral health management</vt:lpstr>
      <vt:lpstr>Weight management</vt:lpstr>
      <vt:lpstr>Heart health</vt:lpstr>
      <vt:lpstr>Diabetes management</vt:lpstr>
      <vt:lpstr>Tobacco cessation</vt:lpstr>
      <vt:lpstr>Maternity management</vt:lpstr>
      <vt:lpstr>Digital resources</vt:lpstr>
      <vt:lpstr>Blue CareOnDemand</vt:lpstr>
      <vt:lpstr>Health issues appropriate for a Blue CareOnDemand visit</vt:lpstr>
      <vt:lpstr>Behavioral health visits through Blue CareOnDemand</vt:lpstr>
      <vt:lpstr>MUSC Health Virtual Care</vt:lpstr>
      <vt:lpstr>Bend Health</vt:lpstr>
      <vt:lpstr>Within Health</vt:lpstr>
      <vt:lpstr>Equip</vt:lpstr>
      <vt:lpstr>Online tools and resources</vt:lpstr>
      <vt:lpstr>Navigating Your Benefits</vt:lpstr>
      <vt:lpstr>Member messaging</vt:lpstr>
      <vt:lpstr>My Health Toolkit</vt:lpstr>
      <vt:lpstr>How to register for My Health Toolkit</vt:lpstr>
      <vt:lpstr>My Health Toolkit: for your entire family</vt:lpstr>
      <vt:lpstr>Manage your medicine with taps, not trips.</vt:lpstr>
      <vt:lpstr>MyBenefits</vt:lpstr>
      <vt:lpstr>Questions?</vt:lpstr>
      <vt:lpstr>PowerPoint Presentation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722</cp:revision>
  <cp:lastPrinted>2025-01-02T19:10:04Z</cp:lastPrinted>
  <dcterms:created xsi:type="dcterms:W3CDTF">2019-11-01T12:34:11Z</dcterms:created>
  <dcterms:modified xsi:type="dcterms:W3CDTF">2025-01-02T19:26:59Z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