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6" r:id="rId2"/>
    <p:sldId id="258" r:id="rId3"/>
    <p:sldId id="262" r:id="rId4"/>
    <p:sldId id="267" r:id="rId5"/>
    <p:sldId id="266" r:id="rId6"/>
    <p:sldId id="269" r:id="rId7"/>
    <p:sldId id="270" r:id="rId8"/>
    <p:sldId id="271" r:id="rId9"/>
    <p:sldId id="272" r:id="rId10"/>
    <p:sldId id="273" r:id="rId11"/>
    <p:sldId id="311" r:id="rId12"/>
    <p:sldId id="274" r:id="rId13"/>
    <p:sldId id="275" r:id="rId14"/>
    <p:sldId id="276" r:id="rId15"/>
    <p:sldId id="277" r:id="rId16"/>
    <p:sldId id="278" r:id="rId17"/>
    <p:sldId id="279" r:id="rId18"/>
    <p:sldId id="323" r:id="rId19"/>
    <p:sldId id="286" r:id="rId20"/>
    <p:sldId id="287" r:id="rId21"/>
    <p:sldId id="288" r:id="rId22"/>
    <p:sldId id="290" r:id="rId23"/>
    <p:sldId id="291" r:id="rId24"/>
    <p:sldId id="292" r:id="rId25"/>
    <p:sldId id="293" r:id="rId26"/>
    <p:sldId id="294" r:id="rId27"/>
    <p:sldId id="308" r:id="rId28"/>
    <p:sldId id="309" r:id="rId29"/>
    <p:sldId id="324" r:id="rId30"/>
    <p:sldId id="310"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264" r:id="rId45"/>
    <p:sldId id="263" r:id="rId4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7E5F28-656C-8C20-6516-2A2596813B2D}" name="Jennifer S. Dolder" initials="JSD" userId="S::rdoldj@peba.sc.gov::adc8f237-6518-4fda-a594-f6aaccffabfd" providerId="AD"/>
  <p188:author id="{D69F3596-F32A-6A11-B93C-60EEA29904A9}" name="Heather H. Young" initials="HHY" userId="S::ryounh@peba.sc.gov::9a85b619-8fd1-4dec-b439-2514df7fe89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50000"/>
    <a:srgbClr val="595959"/>
    <a:srgbClr val="006D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88" autoAdjust="0"/>
    <p:restoredTop sz="95652" autoAdjust="0"/>
  </p:normalViewPr>
  <p:slideViewPr>
    <p:cSldViewPr snapToGrid="0">
      <p:cViewPr varScale="1">
        <p:scale>
          <a:sx n="75" d="100"/>
          <a:sy n="75" d="100"/>
        </p:scale>
        <p:origin x="392" y="5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90516-39B9-464E-BE6F-DE8EB540DA84}"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595A56AF-4F64-407D-B7FA-49930753F37C}">
      <dgm:prSet phldrT="[Text]" custT="1"/>
      <dgm:spPr/>
      <dgm:t>
        <a:bodyPr/>
        <a:lstStyle/>
        <a:p>
          <a:r>
            <a:rPr lang="en-US" sz="2400" dirty="0"/>
            <a:t>Step 1</a:t>
          </a:r>
        </a:p>
      </dgm:t>
    </dgm:pt>
    <dgm:pt modelId="{BE3A6145-2B10-4910-849B-8E4F394C213D}" type="parTrans" cxnId="{8D85BC75-5028-4801-A11B-FF1C0C7E3052}">
      <dgm:prSet/>
      <dgm:spPr/>
      <dgm:t>
        <a:bodyPr/>
        <a:lstStyle/>
        <a:p>
          <a:endParaRPr lang="en-US"/>
        </a:p>
      </dgm:t>
    </dgm:pt>
    <dgm:pt modelId="{47CCB5EA-1C81-45A3-A98C-BD20B1BACBCF}" type="sibTrans" cxnId="{8D85BC75-5028-4801-A11B-FF1C0C7E3052}">
      <dgm:prSet/>
      <dgm:spPr/>
      <dgm:t>
        <a:bodyPr/>
        <a:lstStyle/>
        <a:p>
          <a:endParaRPr lang="en-US"/>
        </a:p>
      </dgm:t>
    </dgm:pt>
    <dgm:pt modelId="{AC453E32-FAFB-4953-81F9-FD34E209884D}">
      <dgm:prSet phldrT="[Text]"/>
      <dgm:spPr>
        <a:noFill/>
        <a:ln>
          <a:solidFill>
            <a:schemeClr val="tx2"/>
          </a:solidFill>
        </a:ln>
      </dgm:spPr>
      <dgm:t>
        <a:bodyPr/>
        <a:lstStyle/>
        <a:p>
          <a:pPr marL="0" indent="0">
            <a:buNone/>
          </a:pPr>
          <a:r>
            <a:rPr lang="en-US" b="1" dirty="0">
              <a:solidFill>
                <a:schemeClr val="tx2"/>
              </a:solidFill>
            </a:rPr>
            <a:t>Get your preventive screening. </a:t>
          </a:r>
          <a:r>
            <a:rPr lang="en-US" dirty="0">
              <a:solidFill>
                <a:schemeClr val="tx2"/>
              </a:solidFill>
            </a:rPr>
            <a:t>You can receive a biometric screening at no cost, which will minimize cost to the Plan at your adult well visit.</a:t>
          </a:r>
        </a:p>
      </dgm:t>
    </dgm:pt>
    <dgm:pt modelId="{B06A92DB-005D-45D4-9171-3ADADA710BD9}" type="parTrans" cxnId="{967662ED-A698-45E8-BFFD-FDD8E6A24A5A}">
      <dgm:prSet/>
      <dgm:spPr/>
      <dgm:t>
        <a:bodyPr/>
        <a:lstStyle/>
        <a:p>
          <a:endParaRPr lang="en-US"/>
        </a:p>
      </dgm:t>
    </dgm:pt>
    <dgm:pt modelId="{86378421-038F-4D6D-9EDF-E9BA1B1514FA}" type="sibTrans" cxnId="{967662ED-A698-45E8-BFFD-FDD8E6A24A5A}">
      <dgm:prSet/>
      <dgm:spPr/>
      <dgm:t>
        <a:bodyPr/>
        <a:lstStyle/>
        <a:p>
          <a:endParaRPr lang="en-US"/>
        </a:p>
      </dgm:t>
    </dgm:pt>
    <dgm:pt modelId="{F3A8D8C9-755B-4F79-B8A1-1C7AC3DD374F}">
      <dgm:prSet phldrT="[Text]" custT="1"/>
      <dgm:spPr/>
      <dgm:t>
        <a:bodyPr/>
        <a:lstStyle/>
        <a:p>
          <a:r>
            <a:rPr lang="en-US" sz="2400" dirty="0"/>
            <a:t>Step 2</a:t>
          </a:r>
        </a:p>
      </dgm:t>
    </dgm:pt>
    <dgm:pt modelId="{2E904677-A694-4842-8B08-4D3944AFF687}" type="parTrans" cxnId="{160AF9FC-81C9-47FC-8FB0-4E829533E2E3}">
      <dgm:prSet/>
      <dgm:spPr/>
      <dgm:t>
        <a:bodyPr/>
        <a:lstStyle/>
        <a:p>
          <a:endParaRPr lang="en-US"/>
        </a:p>
      </dgm:t>
    </dgm:pt>
    <dgm:pt modelId="{95246B79-5CAD-4B75-ADB9-86A69E571E6A}" type="sibTrans" cxnId="{160AF9FC-81C9-47FC-8FB0-4E829533E2E3}">
      <dgm:prSet/>
      <dgm:spPr/>
      <dgm:t>
        <a:bodyPr/>
        <a:lstStyle/>
        <a:p>
          <a:endParaRPr lang="en-US"/>
        </a:p>
      </dgm:t>
    </dgm:pt>
    <dgm:pt modelId="{F357F2D8-71D5-4931-BEC7-6E4E50B26A18}">
      <dgm:prSet phldrT="[Text]"/>
      <dgm:spPr>
        <a:noFill/>
        <a:ln>
          <a:solidFill>
            <a:schemeClr val="tx2"/>
          </a:solidFill>
        </a:ln>
      </dgm:spPr>
      <dgm:t>
        <a:bodyPr/>
        <a:lstStyle/>
        <a:p>
          <a:pPr marL="0" indent="0">
            <a:buNone/>
          </a:pPr>
          <a:r>
            <a:rPr lang="en-US" b="1" dirty="0">
              <a:solidFill>
                <a:schemeClr val="tx2"/>
              </a:solidFill>
            </a:rPr>
            <a:t>Have your adult well visit after your preventive screening. </a:t>
          </a:r>
          <a:r>
            <a:rPr lang="en-US" dirty="0">
              <a:solidFill>
                <a:schemeClr val="tx2"/>
              </a:solidFill>
            </a:rPr>
            <a:t>USPSTF A and B recommendations are included as part of an adult well visit. After talking with your doctor during a visit, the doctor can decide which services you need and build a personal care plan for you.</a:t>
          </a:r>
        </a:p>
      </dgm:t>
    </dgm:pt>
    <dgm:pt modelId="{0E20B6E1-D54B-45EC-9276-47F04F88E534}" type="parTrans" cxnId="{6739B06B-F5DC-4FD2-AAC5-B99B8299A553}">
      <dgm:prSet/>
      <dgm:spPr/>
      <dgm:t>
        <a:bodyPr/>
        <a:lstStyle/>
        <a:p>
          <a:endParaRPr lang="en-US"/>
        </a:p>
      </dgm:t>
    </dgm:pt>
    <dgm:pt modelId="{CE75F9CA-BFFF-48B8-A22C-A5F65053B8A8}" type="sibTrans" cxnId="{6739B06B-F5DC-4FD2-AAC5-B99B8299A553}">
      <dgm:prSet/>
      <dgm:spPr/>
      <dgm:t>
        <a:bodyPr/>
        <a:lstStyle/>
        <a:p>
          <a:endParaRPr lang="en-US"/>
        </a:p>
      </dgm:t>
    </dgm:pt>
    <dgm:pt modelId="{FF1E15C9-F0C3-48E2-83BE-EED41E482ED5}">
      <dgm:prSet phldrT="[Text]" custT="1"/>
      <dgm:spPr/>
      <dgm:t>
        <a:bodyPr/>
        <a:lstStyle/>
        <a:p>
          <a:pPr marL="0" indent="0">
            <a:buNone/>
          </a:pPr>
          <a:r>
            <a:rPr lang="en-US" sz="2400" dirty="0"/>
            <a:t>Step 3</a:t>
          </a:r>
        </a:p>
      </dgm:t>
    </dgm:pt>
    <dgm:pt modelId="{E7C001E7-CE11-4DCF-ADF8-F2E5EB7133F9}" type="parTrans" cxnId="{8F9831D0-0379-4EA3-AEBE-DD68DD681AC4}">
      <dgm:prSet/>
      <dgm:spPr/>
      <dgm:t>
        <a:bodyPr/>
        <a:lstStyle/>
        <a:p>
          <a:endParaRPr lang="en-US"/>
        </a:p>
      </dgm:t>
    </dgm:pt>
    <dgm:pt modelId="{DAB4FB0E-50E2-44C8-A5A9-50EB84FB1A6F}" type="sibTrans" cxnId="{8F9831D0-0379-4EA3-AEBE-DD68DD681AC4}">
      <dgm:prSet/>
      <dgm:spPr/>
      <dgm:t>
        <a:bodyPr/>
        <a:lstStyle/>
        <a:p>
          <a:endParaRPr lang="en-US"/>
        </a:p>
      </dgm:t>
    </dgm:pt>
    <dgm:pt modelId="{4D76ADA6-58F8-4E87-998A-30916E3817CC}">
      <dgm:prSet phldrT="[Text]"/>
      <dgm:spPr>
        <a:noFill/>
        <a:ln>
          <a:solidFill>
            <a:schemeClr val="tx2"/>
          </a:solidFill>
        </a:ln>
      </dgm:spPr>
      <dgm:t>
        <a:bodyPr/>
        <a:lstStyle/>
        <a:p>
          <a:pPr marL="0" indent="0">
            <a:buNone/>
          </a:pPr>
          <a:r>
            <a:rPr lang="en-US" b="1" dirty="0">
              <a:solidFill>
                <a:schemeClr val="tx2"/>
              </a:solidFill>
            </a:rPr>
            <a:t>Share your preventive screening results with your doctor. </a:t>
          </a:r>
          <a:r>
            <a:rPr lang="en-US" dirty="0">
              <a:solidFill>
                <a:schemeClr val="tx2"/>
              </a:solidFill>
            </a:rPr>
            <a:t>You will receive a confidential report with your screening results, and we recommend you share it with your doctor to eliminate the need for retesting at a well visit. Sharing your results will minimize the cost of your adult well visit to the Plan.</a:t>
          </a:r>
        </a:p>
      </dgm:t>
    </dgm:pt>
    <dgm:pt modelId="{089360BF-A806-4333-A052-307F020DB940}" type="parTrans" cxnId="{4576D03F-E7C3-4845-AE75-04AB82580706}">
      <dgm:prSet/>
      <dgm:spPr/>
      <dgm:t>
        <a:bodyPr/>
        <a:lstStyle/>
        <a:p>
          <a:endParaRPr lang="en-US"/>
        </a:p>
      </dgm:t>
    </dgm:pt>
    <dgm:pt modelId="{84344BE3-8BF1-4F3A-86AF-06E91F2C9358}" type="sibTrans" cxnId="{4576D03F-E7C3-4845-AE75-04AB82580706}">
      <dgm:prSet/>
      <dgm:spPr/>
      <dgm:t>
        <a:bodyPr/>
        <a:lstStyle/>
        <a:p>
          <a:endParaRPr lang="en-US"/>
        </a:p>
      </dgm:t>
    </dgm:pt>
    <dgm:pt modelId="{CDCE588B-8DBE-4B13-9394-C499BAC81D4C}">
      <dgm:prSet phldrT="[Text]" custT="1"/>
      <dgm:spPr/>
      <dgm:t>
        <a:bodyPr/>
        <a:lstStyle/>
        <a:p>
          <a:pPr marL="0" indent="0">
            <a:buNone/>
          </a:pPr>
          <a:r>
            <a:rPr lang="en-US" sz="2400" dirty="0"/>
            <a:t>Step 4</a:t>
          </a:r>
        </a:p>
      </dgm:t>
    </dgm:pt>
    <dgm:pt modelId="{21BA4F2D-3318-4033-AEB2-765118377D04}" type="parTrans" cxnId="{8C0274FA-BDD0-42DC-BDF6-0507B4B80831}">
      <dgm:prSet/>
      <dgm:spPr/>
      <dgm:t>
        <a:bodyPr/>
        <a:lstStyle/>
        <a:p>
          <a:endParaRPr lang="en-US"/>
        </a:p>
      </dgm:t>
    </dgm:pt>
    <dgm:pt modelId="{64B67B4A-8D7B-4B4C-B6CC-19A6103ACCC1}" type="sibTrans" cxnId="{8C0274FA-BDD0-42DC-BDF6-0507B4B80831}">
      <dgm:prSet/>
      <dgm:spPr/>
      <dgm:t>
        <a:bodyPr/>
        <a:lstStyle/>
        <a:p>
          <a:endParaRPr lang="en-US"/>
        </a:p>
      </dgm:t>
    </dgm:pt>
    <dgm:pt modelId="{19F7B3FE-C85F-44E9-8E2C-1BFFA9F57984}">
      <dgm:prSet phldrT="[Text]"/>
      <dgm:spPr>
        <a:noFill/>
        <a:ln>
          <a:solidFill>
            <a:schemeClr val="tx2"/>
          </a:solidFill>
        </a:ln>
      </dgm:spPr>
      <dgm:t>
        <a:bodyPr/>
        <a:lstStyle/>
        <a:p>
          <a:pPr marL="0" indent="0">
            <a:buNone/>
          </a:pPr>
          <a:r>
            <a:rPr lang="en-US" b="1" dirty="0">
              <a:solidFill>
                <a:schemeClr val="tx2"/>
              </a:solidFill>
            </a:rPr>
            <a:t>Follow your doctor's recommendations and stay engaged with your health. </a:t>
          </a:r>
          <a:r>
            <a:rPr lang="en-US" dirty="0">
              <a:solidFill>
                <a:schemeClr val="tx2"/>
              </a:solidFill>
            </a:rPr>
            <a:t>We encourage you to take advantage of the other PEBA Perks available to you. If you're eligible, sign up for No-Pay Copay to receive certain generic drugs at no cost to you.</a:t>
          </a:r>
        </a:p>
      </dgm:t>
    </dgm:pt>
    <dgm:pt modelId="{86331E0F-634C-4588-AE8B-8D37997A6B9C}" type="parTrans" cxnId="{FCC0DD0D-5BB1-45DB-9FEE-646E211E4795}">
      <dgm:prSet/>
      <dgm:spPr/>
      <dgm:t>
        <a:bodyPr/>
        <a:lstStyle/>
        <a:p>
          <a:endParaRPr lang="en-US"/>
        </a:p>
      </dgm:t>
    </dgm:pt>
    <dgm:pt modelId="{9440A945-2164-4F73-8AD7-0C97F733E7E1}" type="sibTrans" cxnId="{FCC0DD0D-5BB1-45DB-9FEE-646E211E4795}">
      <dgm:prSet/>
      <dgm:spPr/>
      <dgm:t>
        <a:bodyPr/>
        <a:lstStyle/>
        <a:p>
          <a:endParaRPr lang="en-US"/>
        </a:p>
      </dgm:t>
    </dgm:pt>
    <dgm:pt modelId="{EDF88F95-845A-455A-9908-4348A067D5A0}" type="pres">
      <dgm:prSet presAssocID="{28790516-39B9-464E-BE6F-DE8EB540DA84}" presName="linearFlow" presStyleCnt="0">
        <dgm:presLayoutVars>
          <dgm:dir/>
          <dgm:animLvl val="lvl"/>
          <dgm:resizeHandles val="exact"/>
        </dgm:presLayoutVars>
      </dgm:prSet>
      <dgm:spPr/>
    </dgm:pt>
    <dgm:pt modelId="{FB3405D5-1A1C-4081-BDB0-9857D083FB93}" type="pres">
      <dgm:prSet presAssocID="{595A56AF-4F64-407D-B7FA-49930753F37C}" presName="composite" presStyleCnt="0"/>
      <dgm:spPr/>
    </dgm:pt>
    <dgm:pt modelId="{3E2DD9D6-5F7D-45E4-AA7B-C793BAC57B3C}" type="pres">
      <dgm:prSet presAssocID="{595A56AF-4F64-407D-B7FA-49930753F37C}" presName="parentText" presStyleLbl="alignNode1" presStyleIdx="0" presStyleCnt="4">
        <dgm:presLayoutVars>
          <dgm:chMax val="1"/>
          <dgm:bulletEnabled val="1"/>
        </dgm:presLayoutVars>
      </dgm:prSet>
      <dgm:spPr/>
    </dgm:pt>
    <dgm:pt modelId="{EDA4867E-D747-4D1E-B8D7-9808955FE919}" type="pres">
      <dgm:prSet presAssocID="{595A56AF-4F64-407D-B7FA-49930753F37C}" presName="descendantText" presStyleLbl="alignAcc1" presStyleIdx="0" presStyleCnt="4">
        <dgm:presLayoutVars>
          <dgm:bulletEnabled val="1"/>
        </dgm:presLayoutVars>
      </dgm:prSet>
      <dgm:spPr/>
    </dgm:pt>
    <dgm:pt modelId="{90E164C4-41B3-49F4-AEF5-20A4CE46C829}" type="pres">
      <dgm:prSet presAssocID="{47CCB5EA-1C81-45A3-A98C-BD20B1BACBCF}" presName="sp" presStyleCnt="0"/>
      <dgm:spPr/>
    </dgm:pt>
    <dgm:pt modelId="{78FC000F-8948-42FA-9A90-F72FBE65F1D0}" type="pres">
      <dgm:prSet presAssocID="{F3A8D8C9-755B-4F79-B8A1-1C7AC3DD374F}" presName="composite" presStyleCnt="0"/>
      <dgm:spPr/>
    </dgm:pt>
    <dgm:pt modelId="{30C8A69F-E7BC-4808-B987-014EE6C5BE31}" type="pres">
      <dgm:prSet presAssocID="{F3A8D8C9-755B-4F79-B8A1-1C7AC3DD374F}" presName="parentText" presStyleLbl="alignNode1" presStyleIdx="1" presStyleCnt="4">
        <dgm:presLayoutVars>
          <dgm:chMax val="1"/>
          <dgm:bulletEnabled val="1"/>
        </dgm:presLayoutVars>
      </dgm:prSet>
      <dgm:spPr/>
    </dgm:pt>
    <dgm:pt modelId="{68E46A96-A851-4197-B542-7863F8B84AA0}" type="pres">
      <dgm:prSet presAssocID="{F3A8D8C9-755B-4F79-B8A1-1C7AC3DD374F}" presName="descendantText" presStyleLbl="alignAcc1" presStyleIdx="1" presStyleCnt="4">
        <dgm:presLayoutVars>
          <dgm:bulletEnabled val="1"/>
        </dgm:presLayoutVars>
      </dgm:prSet>
      <dgm:spPr/>
    </dgm:pt>
    <dgm:pt modelId="{F0E79C84-1FD4-4A7A-8C34-122826E245D9}" type="pres">
      <dgm:prSet presAssocID="{95246B79-5CAD-4B75-ADB9-86A69E571E6A}" presName="sp" presStyleCnt="0"/>
      <dgm:spPr/>
    </dgm:pt>
    <dgm:pt modelId="{DBF201B9-8484-4482-B65E-E155D1DD4EC5}" type="pres">
      <dgm:prSet presAssocID="{FF1E15C9-F0C3-48E2-83BE-EED41E482ED5}" presName="composite" presStyleCnt="0"/>
      <dgm:spPr/>
    </dgm:pt>
    <dgm:pt modelId="{E962F776-A6AE-4ECB-8BD0-15562AECF292}" type="pres">
      <dgm:prSet presAssocID="{FF1E15C9-F0C3-48E2-83BE-EED41E482ED5}" presName="parentText" presStyleLbl="alignNode1" presStyleIdx="2" presStyleCnt="4">
        <dgm:presLayoutVars>
          <dgm:chMax val="1"/>
          <dgm:bulletEnabled val="1"/>
        </dgm:presLayoutVars>
      </dgm:prSet>
      <dgm:spPr/>
    </dgm:pt>
    <dgm:pt modelId="{318121C8-349B-44E7-956D-B02F1911C452}" type="pres">
      <dgm:prSet presAssocID="{FF1E15C9-F0C3-48E2-83BE-EED41E482ED5}" presName="descendantText" presStyleLbl="alignAcc1" presStyleIdx="2" presStyleCnt="4">
        <dgm:presLayoutVars>
          <dgm:bulletEnabled val="1"/>
        </dgm:presLayoutVars>
      </dgm:prSet>
      <dgm:spPr/>
    </dgm:pt>
    <dgm:pt modelId="{3B775032-D78C-455B-B45C-1B5C8BC1C00D}" type="pres">
      <dgm:prSet presAssocID="{DAB4FB0E-50E2-44C8-A5A9-50EB84FB1A6F}" presName="sp" presStyleCnt="0"/>
      <dgm:spPr/>
    </dgm:pt>
    <dgm:pt modelId="{BD040100-AE27-4B43-B0E2-AEF6C3D6D535}" type="pres">
      <dgm:prSet presAssocID="{CDCE588B-8DBE-4B13-9394-C499BAC81D4C}" presName="composite" presStyleCnt="0"/>
      <dgm:spPr/>
    </dgm:pt>
    <dgm:pt modelId="{CA446406-12ED-4E23-A66F-319B5F106F5A}" type="pres">
      <dgm:prSet presAssocID="{CDCE588B-8DBE-4B13-9394-C499BAC81D4C}" presName="parentText" presStyleLbl="alignNode1" presStyleIdx="3" presStyleCnt="4">
        <dgm:presLayoutVars>
          <dgm:chMax val="1"/>
          <dgm:bulletEnabled val="1"/>
        </dgm:presLayoutVars>
      </dgm:prSet>
      <dgm:spPr/>
    </dgm:pt>
    <dgm:pt modelId="{ABD31DF4-6D38-4C03-AA69-2096CEC85182}" type="pres">
      <dgm:prSet presAssocID="{CDCE588B-8DBE-4B13-9394-C499BAC81D4C}" presName="descendantText" presStyleLbl="alignAcc1" presStyleIdx="3" presStyleCnt="4">
        <dgm:presLayoutVars>
          <dgm:bulletEnabled val="1"/>
        </dgm:presLayoutVars>
      </dgm:prSet>
      <dgm:spPr/>
    </dgm:pt>
  </dgm:ptLst>
  <dgm:cxnLst>
    <dgm:cxn modelId="{FCC0DD0D-5BB1-45DB-9FEE-646E211E4795}" srcId="{CDCE588B-8DBE-4B13-9394-C499BAC81D4C}" destId="{19F7B3FE-C85F-44E9-8E2C-1BFFA9F57984}" srcOrd="0" destOrd="0" parTransId="{86331E0F-634C-4588-AE8B-8D37997A6B9C}" sibTransId="{9440A945-2164-4F73-8AD7-0C97F733E7E1}"/>
    <dgm:cxn modelId="{06F4C614-E7AE-4C41-8047-A6B1FC3DFE87}" type="presOf" srcId="{AC453E32-FAFB-4953-81F9-FD34E209884D}" destId="{EDA4867E-D747-4D1E-B8D7-9808955FE919}" srcOrd="0" destOrd="0" presId="urn:microsoft.com/office/officeart/2005/8/layout/chevron2"/>
    <dgm:cxn modelId="{6DBEF425-E970-4600-9655-F029ABFA9E2D}" type="presOf" srcId="{F357F2D8-71D5-4931-BEC7-6E4E50B26A18}" destId="{68E46A96-A851-4197-B542-7863F8B84AA0}" srcOrd="0" destOrd="0" presId="urn:microsoft.com/office/officeart/2005/8/layout/chevron2"/>
    <dgm:cxn modelId="{4576D03F-E7C3-4845-AE75-04AB82580706}" srcId="{FF1E15C9-F0C3-48E2-83BE-EED41E482ED5}" destId="{4D76ADA6-58F8-4E87-998A-30916E3817CC}" srcOrd="0" destOrd="0" parTransId="{089360BF-A806-4333-A052-307F020DB940}" sibTransId="{84344BE3-8BF1-4F3A-86AF-06E91F2C9358}"/>
    <dgm:cxn modelId="{BDF12C41-B9BF-406C-B011-772026904F11}" type="presOf" srcId="{4D76ADA6-58F8-4E87-998A-30916E3817CC}" destId="{318121C8-349B-44E7-956D-B02F1911C452}" srcOrd="0" destOrd="0" presId="urn:microsoft.com/office/officeart/2005/8/layout/chevron2"/>
    <dgm:cxn modelId="{6739B06B-F5DC-4FD2-AAC5-B99B8299A553}" srcId="{F3A8D8C9-755B-4F79-B8A1-1C7AC3DD374F}" destId="{F357F2D8-71D5-4931-BEC7-6E4E50B26A18}" srcOrd="0" destOrd="0" parTransId="{0E20B6E1-D54B-45EC-9276-47F04F88E534}" sibTransId="{CE75F9CA-BFFF-48B8-A22C-A5F65053B8A8}"/>
    <dgm:cxn modelId="{8D85BC75-5028-4801-A11B-FF1C0C7E3052}" srcId="{28790516-39B9-464E-BE6F-DE8EB540DA84}" destId="{595A56AF-4F64-407D-B7FA-49930753F37C}" srcOrd="0" destOrd="0" parTransId="{BE3A6145-2B10-4910-849B-8E4F394C213D}" sibTransId="{47CCB5EA-1C81-45A3-A98C-BD20B1BACBCF}"/>
    <dgm:cxn modelId="{E48DB488-63E8-4FBC-8A9D-A43E8C6F93F2}" type="presOf" srcId="{CDCE588B-8DBE-4B13-9394-C499BAC81D4C}" destId="{CA446406-12ED-4E23-A66F-319B5F106F5A}" srcOrd="0" destOrd="0" presId="urn:microsoft.com/office/officeart/2005/8/layout/chevron2"/>
    <dgm:cxn modelId="{DE655D9E-1EA4-4108-A1C8-8A72F393C4AE}" type="presOf" srcId="{F3A8D8C9-755B-4F79-B8A1-1C7AC3DD374F}" destId="{30C8A69F-E7BC-4808-B987-014EE6C5BE31}" srcOrd="0" destOrd="0" presId="urn:microsoft.com/office/officeart/2005/8/layout/chevron2"/>
    <dgm:cxn modelId="{8CD2BBAE-02A3-4AFA-BCFE-431A245DB647}" type="presOf" srcId="{28790516-39B9-464E-BE6F-DE8EB540DA84}" destId="{EDF88F95-845A-455A-9908-4348A067D5A0}" srcOrd="0" destOrd="0" presId="urn:microsoft.com/office/officeart/2005/8/layout/chevron2"/>
    <dgm:cxn modelId="{B42B99B7-DA95-4727-B362-5E772AA5FF00}" type="presOf" srcId="{595A56AF-4F64-407D-B7FA-49930753F37C}" destId="{3E2DD9D6-5F7D-45E4-AA7B-C793BAC57B3C}" srcOrd="0" destOrd="0" presId="urn:microsoft.com/office/officeart/2005/8/layout/chevron2"/>
    <dgm:cxn modelId="{0B3F73C9-3A9F-42AA-BDEA-341556C6D718}" type="presOf" srcId="{19F7B3FE-C85F-44E9-8E2C-1BFFA9F57984}" destId="{ABD31DF4-6D38-4C03-AA69-2096CEC85182}" srcOrd="0" destOrd="0" presId="urn:microsoft.com/office/officeart/2005/8/layout/chevron2"/>
    <dgm:cxn modelId="{8F9831D0-0379-4EA3-AEBE-DD68DD681AC4}" srcId="{28790516-39B9-464E-BE6F-DE8EB540DA84}" destId="{FF1E15C9-F0C3-48E2-83BE-EED41E482ED5}" srcOrd="2" destOrd="0" parTransId="{E7C001E7-CE11-4DCF-ADF8-F2E5EB7133F9}" sibTransId="{DAB4FB0E-50E2-44C8-A5A9-50EB84FB1A6F}"/>
    <dgm:cxn modelId="{8410AAD4-7385-4D8F-96ED-FAD30F68AC77}" type="presOf" srcId="{FF1E15C9-F0C3-48E2-83BE-EED41E482ED5}" destId="{E962F776-A6AE-4ECB-8BD0-15562AECF292}" srcOrd="0" destOrd="0" presId="urn:microsoft.com/office/officeart/2005/8/layout/chevron2"/>
    <dgm:cxn modelId="{967662ED-A698-45E8-BFFD-FDD8E6A24A5A}" srcId="{595A56AF-4F64-407D-B7FA-49930753F37C}" destId="{AC453E32-FAFB-4953-81F9-FD34E209884D}" srcOrd="0" destOrd="0" parTransId="{B06A92DB-005D-45D4-9171-3ADADA710BD9}" sibTransId="{86378421-038F-4D6D-9EDF-E9BA1B1514FA}"/>
    <dgm:cxn modelId="{8C0274FA-BDD0-42DC-BDF6-0507B4B80831}" srcId="{28790516-39B9-464E-BE6F-DE8EB540DA84}" destId="{CDCE588B-8DBE-4B13-9394-C499BAC81D4C}" srcOrd="3" destOrd="0" parTransId="{21BA4F2D-3318-4033-AEB2-765118377D04}" sibTransId="{64B67B4A-8D7B-4B4C-B6CC-19A6103ACCC1}"/>
    <dgm:cxn modelId="{160AF9FC-81C9-47FC-8FB0-4E829533E2E3}" srcId="{28790516-39B9-464E-BE6F-DE8EB540DA84}" destId="{F3A8D8C9-755B-4F79-B8A1-1C7AC3DD374F}" srcOrd="1" destOrd="0" parTransId="{2E904677-A694-4842-8B08-4D3944AFF687}" sibTransId="{95246B79-5CAD-4B75-ADB9-86A69E571E6A}"/>
    <dgm:cxn modelId="{4E662817-97F3-4803-BF47-F211BCDAC1D4}" type="presParOf" srcId="{EDF88F95-845A-455A-9908-4348A067D5A0}" destId="{FB3405D5-1A1C-4081-BDB0-9857D083FB93}" srcOrd="0" destOrd="0" presId="urn:microsoft.com/office/officeart/2005/8/layout/chevron2"/>
    <dgm:cxn modelId="{C96A217F-B405-4E50-86F7-42014043006E}" type="presParOf" srcId="{FB3405D5-1A1C-4081-BDB0-9857D083FB93}" destId="{3E2DD9D6-5F7D-45E4-AA7B-C793BAC57B3C}" srcOrd="0" destOrd="0" presId="urn:microsoft.com/office/officeart/2005/8/layout/chevron2"/>
    <dgm:cxn modelId="{CAAC9818-3EE4-4E3F-9BD1-85AD29CCDFD7}" type="presParOf" srcId="{FB3405D5-1A1C-4081-BDB0-9857D083FB93}" destId="{EDA4867E-D747-4D1E-B8D7-9808955FE919}" srcOrd="1" destOrd="0" presId="urn:microsoft.com/office/officeart/2005/8/layout/chevron2"/>
    <dgm:cxn modelId="{EEFAC95E-E469-4234-93F6-286A3D416C94}" type="presParOf" srcId="{EDF88F95-845A-455A-9908-4348A067D5A0}" destId="{90E164C4-41B3-49F4-AEF5-20A4CE46C829}" srcOrd="1" destOrd="0" presId="urn:microsoft.com/office/officeart/2005/8/layout/chevron2"/>
    <dgm:cxn modelId="{70BA4CC1-3874-4D46-9E64-524BA76D0987}" type="presParOf" srcId="{EDF88F95-845A-455A-9908-4348A067D5A0}" destId="{78FC000F-8948-42FA-9A90-F72FBE65F1D0}" srcOrd="2" destOrd="0" presId="urn:microsoft.com/office/officeart/2005/8/layout/chevron2"/>
    <dgm:cxn modelId="{E942E692-CF43-4FCC-951E-F10C6CD8FD33}" type="presParOf" srcId="{78FC000F-8948-42FA-9A90-F72FBE65F1D0}" destId="{30C8A69F-E7BC-4808-B987-014EE6C5BE31}" srcOrd="0" destOrd="0" presId="urn:microsoft.com/office/officeart/2005/8/layout/chevron2"/>
    <dgm:cxn modelId="{1BB0075E-24CF-49E2-A792-4B0801B544A4}" type="presParOf" srcId="{78FC000F-8948-42FA-9A90-F72FBE65F1D0}" destId="{68E46A96-A851-4197-B542-7863F8B84AA0}" srcOrd="1" destOrd="0" presId="urn:microsoft.com/office/officeart/2005/8/layout/chevron2"/>
    <dgm:cxn modelId="{B158D8A5-32C6-4B74-AD22-AA58F162BCF0}" type="presParOf" srcId="{EDF88F95-845A-455A-9908-4348A067D5A0}" destId="{F0E79C84-1FD4-4A7A-8C34-122826E245D9}" srcOrd="3" destOrd="0" presId="urn:microsoft.com/office/officeart/2005/8/layout/chevron2"/>
    <dgm:cxn modelId="{69943BCE-675E-49D5-998D-D2F422A18310}" type="presParOf" srcId="{EDF88F95-845A-455A-9908-4348A067D5A0}" destId="{DBF201B9-8484-4482-B65E-E155D1DD4EC5}" srcOrd="4" destOrd="0" presId="urn:microsoft.com/office/officeart/2005/8/layout/chevron2"/>
    <dgm:cxn modelId="{6D04A4F3-4A91-4DB8-838D-48D17C7F494D}" type="presParOf" srcId="{DBF201B9-8484-4482-B65E-E155D1DD4EC5}" destId="{E962F776-A6AE-4ECB-8BD0-15562AECF292}" srcOrd="0" destOrd="0" presId="urn:microsoft.com/office/officeart/2005/8/layout/chevron2"/>
    <dgm:cxn modelId="{B9EAADF3-8178-4977-A0C7-B2329D122188}" type="presParOf" srcId="{DBF201B9-8484-4482-B65E-E155D1DD4EC5}" destId="{318121C8-349B-44E7-956D-B02F1911C452}" srcOrd="1" destOrd="0" presId="urn:microsoft.com/office/officeart/2005/8/layout/chevron2"/>
    <dgm:cxn modelId="{13580443-30F9-42EC-8474-9A9989FE7C7D}" type="presParOf" srcId="{EDF88F95-845A-455A-9908-4348A067D5A0}" destId="{3B775032-D78C-455B-B45C-1B5C8BC1C00D}" srcOrd="5" destOrd="0" presId="urn:microsoft.com/office/officeart/2005/8/layout/chevron2"/>
    <dgm:cxn modelId="{1D1CB30A-054C-4AF9-9FE5-D35101A3B9DB}" type="presParOf" srcId="{EDF88F95-845A-455A-9908-4348A067D5A0}" destId="{BD040100-AE27-4B43-B0E2-AEF6C3D6D535}" srcOrd="6" destOrd="0" presId="urn:microsoft.com/office/officeart/2005/8/layout/chevron2"/>
    <dgm:cxn modelId="{5195B95A-0C17-4D29-9DD1-1D6173D204DC}" type="presParOf" srcId="{BD040100-AE27-4B43-B0E2-AEF6C3D6D535}" destId="{CA446406-12ED-4E23-A66F-319B5F106F5A}" srcOrd="0" destOrd="0" presId="urn:microsoft.com/office/officeart/2005/8/layout/chevron2"/>
    <dgm:cxn modelId="{3123659F-FBE1-4623-B21F-BE396011C88D}" type="presParOf" srcId="{BD040100-AE27-4B43-B0E2-AEF6C3D6D535}" destId="{ABD31DF4-6D38-4C03-AA69-2096CEC8518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DD9D6-5F7D-45E4-AA7B-C793BAC57B3C}">
      <dsp:nvSpPr>
        <dsp:cNvPr id="0" name=""/>
        <dsp:cNvSpPr/>
      </dsp:nvSpPr>
      <dsp:spPr>
        <a:xfrm rot="5400000">
          <a:off x="-204802" y="206847"/>
          <a:ext cx="1365349" cy="95574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Step 1</a:t>
          </a:r>
        </a:p>
      </dsp:txBody>
      <dsp:txXfrm rot="-5400000">
        <a:off x="1" y="479916"/>
        <a:ext cx="955744" cy="409605"/>
      </dsp:txXfrm>
    </dsp:sp>
    <dsp:sp modelId="{EDA4867E-D747-4D1E-B8D7-9808955FE919}">
      <dsp:nvSpPr>
        <dsp:cNvPr id="0" name=""/>
        <dsp:cNvSpPr/>
      </dsp:nvSpPr>
      <dsp:spPr>
        <a:xfrm rot="5400000">
          <a:off x="4148933" y="-3191144"/>
          <a:ext cx="887476" cy="7273855"/>
        </a:xfrm>
        <a:prstGeom prst="round2Same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lvl="1" indent="0" algn="l" defTabSz="622300">
            <a:lnSpc>
              <a:spcPct val="90000"/>
            </a:lnSpc>
            <a:spcBef>
              <a:spcPct val="0"/>
            </a:spcBef>
            <a:spcAft>
              <a:spcPct val="15000"/>
            </a:spcAft>
            <a:buNone/>
          </a:pPr>
          <a:r>
            <a:rPr lang="en-US" sz="1400" b="1" kern="1200" dirty="0">
              <a:solidFill>
                <a:schemeClr val="tx2"/>
              </a:solidFill>
            </a:rPr>
            <a:t>Get your preventive screening. </a:t>
          </a:r>
          <a:r>
            <a:rPr lang="en-US" sz="1400" kern="1200" dirty="0">
              <a:solidFill>
                <a:schemeClr val="tx2"/>
              </a:solidFill>
            </a:rPr>
            <a:t>You can receive a biometric screening at no cost, which will minimize cost to the Plan at your adult well visit.</a:t>
          </a:r>
        </a:p>
      </dsp:txBody>
      <dsp:txXfrm rot="-5400000">
        <a:off x="955744" y="45368"/>
        <a:ext cx="7230532" cy="800830"/>
      </dsp:txXfrm>
    </dsp:sp>
    <dsp:sp modelId="{30C8A69F-E7BC-4808-B987-014EE6C5BE31}">
      <dsp:nvSpPr>
        <dsp:cNvPr id="0" name=""/>
        <dsp:cNvSpPr/>
      </dsp:nvSpPr>
      <dsp:spPr>
        <a:xfrm rot="5400000">
          <a:off x="-204802" y="1426767"/>
          <a:ext cx="1365349" cy="95574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Step 2</a:t>
          </a:r>
        </a:p>
      </dsp:txBody>
      <dsp:txXfrm rot="-5400000">
        <a:off x="1" y="1699836"/>
        <a:ext cx="955744" cy="409605"/>
      </dsp:txXfrm>
    </dsp:sp>
    <dsp:sp modelId="{68E46A96-A851-4197-B542-7863F8B84AA0}">
      <dsp:nvSpPr>
        <dsp:cNvPr id="0" name=""/>
        <dsp:cNvSpPr/>
      </dsp:nvSpPr>
      <dsp:spPr>
        <a:xfrm rot="5400000">
          <a:off x="4148933" y="-1971224"/>
          <a:ext cx="887476" cy="7273855"/>
        </a:xfrm>
        <a:prstGeom prst="round2Same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lvl="1" indent="0" algn="l" defTabSz="622300">
            <a:lnSpc>
              <a:spcPct val="90000"/>
            </a:lnSpc>
            <a:spcBef>
              <a:spcPct val="0"/>
            </a:spcBef>
            <a:spcAft>
              <a:spcPct val="15000"/>
            </a:spcAft>
            <a:buNone/>
          </a:pPr>
          <a:r>
            <a:rPr lang="en-US" sz="1400" b="1" kern="1200" dirty="0">
              <a:solidFill>
                <a:schemeClr val="tx2"/>
              </a:solidFill>
            </a:rPr>
            <a:t>Have your adult well visit after your preventive screening. </a:t>
          </a:r>
          <a:r>
            <a:rPr lang="en-US" sz="1400" kern="1200" dirty="0">
              <a:solidFill>
                <a:schemeClr val="tx2"/>
              </a:solidFill>
            </a:rPr>
            <a:t>USPSTF A and B recommendations are included as part of an adult well visit. After talking with your doctor during a visit, the doctor can decide which services you need and build a personal care plan for you.</a:t>
          </a:r>
        </a:p>
      </dsp:txBody>
      <dsp:txXfrm rot="-5400000">
        <a:off x="955744" y="1265288"/>
        <a:ext cx="7230532" cy="800830"/>
      </dsp:txXfrm>
    </dsp:sp>
    <dsp:sp modelId="{E962F776-A6AE-4ECB-8BD0-15562AECF292}">
      <dsp:nvSpPr>
        <dsp:cNvPr id="0" name=""/>
        <dsp:cNvSpPr/>
      </dsp:nvSpPr>
      <dsp:spPr>
        <a:xfrm rot="5400000">
          <a:off x="-204802" y="2646688"/>
          <a:ext cx="1365349" cy="95574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Step 3</a:t>
          </a:r>
        </a:p>
      </dsp:txBody>
      <dsp:txXfrm rot="-5400000">
        <a:off x="1" y="2919757"/>
        <a:ext cx="955744" cy="409605"/>
      </dsp:txXfrm>
    </dsp:sp>
    <dsp:sp modelId="{318121C8-349B-44E7-956D-B02F1911C452}">
      <dsp:nvSpPr>
        <dsp:cNvPr id="0" name=""/>
        <dsp:cNvSpPr/>
      </dsp:nvSpPr>
      <dsp:spPr>
        <a:xfrm rot="5400000">
          <a:off x="4148933" y="-751303"/>
          <a:ext cx="887476" cy="7273855"/>
        </a:xfrm>
        <a:prstGeom prst="round2Same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lvl="1" indent="0" algn="l" defTabSz="622300">
            <a:lnSpc>
              <a:spcPct val="90000"/>
            </a:lnSpc>
            <a:spcBef>
              <a:spcPct val="0"/>
            </a:spcBef>
            <a:spcAft>
              <a:spcPct val="15000"/>
            </a:spcAft>
            <a:buNone/>
          </a:pPr>
          <a:r>
            <a:rPr lang="en-US" sz="1400" b="1" kern="1200" dirty="0">
              <a:solidFill>
                <a:schemeClr val="tx2"/>
              </a:solidFill>
            </a:rPr>
            <a:t>Share your preventive screening results with your doctor. </a:t>
          </a:r>
          <a:r>
            <a:rPr lang="en-US" sz="1400" kern="1200" dirty="0">
              <a:solidFill>
                <a:schemeClr val="tx2"/>
              </a:solidFill>
            </a:rPr>
            <a:t>You will receive a confidential report with your screening results, and we recommend you share it with your doctor to eliminate the need for retesting at a well visit. Sharing your results will minimize the cost of your adult well visit to the Plan.</a:t>
          </a:r>
        </a:p>
      </dsp:txBody>
      <dsp:txXfrm rot="-5400000">
        <a:off x="955744" y="2485209"/>
        <a:ext cx="7230532" cy="800830"/>
      </dsp:txXfrm>
    </dsp:sp>
    <dsp:sp modelId="{CA446406-12ED-4E23-A66F-319B5F106F5A}">
      <dsp:nvSpPr>
        <dsp:cNvPr id="0" name=""/>
        <dsp:cNvSpPr/>
      </dsp:nvSpPr>
      <dsp:spPr>
        <a:xfrm rot="5400000">
          <a:off x="-204802" y="3866608"/>
          <a:ext cx="1365349" cy="95574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Step 4</a:t>
          </a:r>
        </a:p>
      </dsp:txBody>
      <dsp:txXfrm rot="-5400000">
        <a:off x="1" y="4139677"/>
        <a:ext cx="955744" cy="409605"/>
      </dsp:txXfrm>
    </dsp:sp>
    <dsp:sp modelId="{ABD31DF4-6D38-4C03-AA69-2096CEC85182}">
      <dsp:nvSpPr>
        <dsp:cNvPr id="0" name=""/>
        <dsp:cNvSpPr/>
      </dsp:nvSpPr>
      <dsp:spPr>
        <a:xfrm rot="5400000">
          <a:off x="4148933" y="468616"/>
          <a:ext cx="887476" cy="7273855"/>
        </a:xfrm>
        <a:prstGeom prst="round2Same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lvl="1" indent="0" algn="l" defTabSz="622300">
            <a:lnSpc>
              <a:spcPct val="90000"/>
            </a:lnSpc>
            <a:spcBef>
              <a:spcPct val="0"/>
            </a:spcBef>
            <a:spcAft>
              <a:spcPct val="15000"/>
            </a:spcAft>
            <a:buNone/>
          </a:pPr>
          <a:r>
            <a:rPr lang="en-US" sz="1400" b="1" kern="1200" dirty="0">
              <a:solidFill>
                <a:schemeClr val="tx2"/>
              </a:solidFill>
            </a:rPr>
            <a:t>Follow your doctor's recommendations and stay engaged with your health. </a:t>
          </a:r>
          <a:r>
            <a:rPr lang="en-US" sz="1400" kern="1200" dirty="0">
              <a:solidFill>
                <a:schemeClr val="tx2"/>
              </a:solidFill>
            </a:rPr>
            <a:t>We encourage you to take advantage of the other PEBA Perks available to you. If you're eligible, sign up for No-Pay Copay to receive certain generic drugs at no cost to you.</a:t>
          </a:r>
        </a:p>
      </dsp:txBody>
      <dsp:txXfrm rot="-5400000">
        <a:off x="955744" y="3705129"/>
        <a:ext cx="7230532" cy="8008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C20F16F-8811-4B51-BB31-320552CC85AF}" type="datetimeFigureOut">
              <a:rPr lang="en-US" smtClean="0"/>
              <a:t>12/14/2022</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93DC886-A8FF-4ABE-9C42-E1F14DBEB2B0}" type="slidenum">
              <a:rPr lang="en-US" smtClean="0"/>
              <a:t>‹#›</a:t>
            </a:fld>
            <a:endParaRPr lang="en-US"/>
          </a:p>
        </p:txBody>
      </p:sp>
    </p:spTree>
    <p:extLst>
      <p:ext uri="{BB962C8B-B14F-4D97-AF65-F5344CB8AC3E}">
        <p14:creationId xmlns:p14="http://schemas.microsoft.com/office/powerpoint/2010/main" val="3603837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B005CDC-F66A-4EA3-93A4-41602AB21081}" type="datetimeFigureOut">
              <a:rPr lang="en-US" smtClean="0"/>
              <a:t>12/14/2022</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36C5A97-FE1B-4EFC-9C73-B1258035E011}" type="slidenum">
              <a:rPr lang="en-US" smtClean="0"/>
              <a:t>‹#›</a:t>
            </a:fld>
            <a:endParaRPr lang="en-US"/>
          </a:p>
        </p:txBody>
      </p:sp>
    </p:spTree>
    <p:extLst>
      <p:ext uri="{BB962C8B-B14F-4D97-AF65-F5344CB8AC3E}">
        <p14:creationId xmlns:p14="http://schemas.microsoft.com/office/powerpoint/2010/main" val="3717717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10453D-C499-4583-AD9F-CEE9AE0B4AC2}" type="slidenum">
              <a:rPr lang="en-US" altLang="en-US" smtClean="0"/>
              <a:pPr>
                <a:defRPr/>
              </a:pPr>
              <a:t>25</a:t>
            </a:fld>
            <a:endParaRPr lang="en-US" altLang="en-US"/>
          </a:p>
        </p:txBody>
      </p:sp>
    </p:spTree>
    <p:extLst>
      <p:ext uri="{BB962C8B-B14F-4D97-AF65-F5344CB8AC3E}">
        <p14:creationId xmlns:p14="http://schemas.microsoft.com/office/powerpoint/2010/main" val="3451084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peba.sc.gov/contact"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www.twitter.com/scpeba" TargetMode="Externa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s://www.instagram.com/s.c.peba/"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www.linkedin.com/company/south-carolina-public-employee-benefit-authority/" TargetMode="External"/><Relationship Id="rId5" Type="http://schemas.openxmlformats.org/officeDocument/2006/relationships/image" Target="../media/image7.png"/><Relationship Id="rId10" Type="http://schemas.openxmlformats.org/officeDocument/2006/relationships/hyperlink" Target="http://www.youtube.com/c/pebatv" TargetMode="External"/><Relationship Id="rId4" Type="http://schemas.openxmlformats.org/officeDocument/2006/relationships/image" Target="../media/image6.png"/><Relationship Id="rId9" Type="http://schemas.openxmlformats.org/officeDocument/2006/relationships/hyperlink" Target="http://www.facebook.com/scpeb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53CD0-4157-422F-B7CE-6EF7B499C1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2" name="Title 1"/>
          <p:cNvSpPr>
            <a:spLocks noGrp="1"/>
          </p:cNvSpPr>
          <p:nvPr>
            <p:ph type="ctrTitle" hasCustomPrompt="1"/>
          </p:nvPr>
        </p:nvSpPr>
        <p:spPr>
          <a:xfrm>
            <a:off x="1645920" y="2286000"/>
            <a:ext cx="6641869" cy="2286000"/>
          </a:xfrm>
        </p:spPr>
        <p:txBody>
          <a:bodyPr anchor="ctr" anchorCtr="0">
            <a:normAutofit/>
          </a:bodyPr>
          <a:lstStyle>
            <a:lvl1pPr algn="l">
              <a:defRPr sz="5000" b="1">
                <a:solidFill>
                  <a:schemeClr val="tx2"/>
                </a:solidFill>
                <a:latin typeface="Times New Roman" panose="02020603050405020304" pitchFamily="18" charset="0"/>
                <a:cs typeface="Times New Roman" panose="02020603050405020304" pitchFamily="18" charset="0"/>
              </a:defRPr>
            </a:lvl1pPr>
          </a:lstStyle>
          <a:p>
            <a:r>
              <a:rPr lang="en-US" dirty="0"/>
              <a:t>Click to edit title</a:t>
            </a:r>
          </a:p>
        </p:txBody>
      </p:sp>
      <p:sp>
        <p:nvSpPr>
          <p:cNvPr id="3" name="Subtitle 2"/>
          <p:cNvSpPr>
            <a:spLocks noGrp="1"/>
          </p:cNvSpPr>
          <p:nvPr>
            <p:ph type="subTitle" idx="1" hasCustomPrompt="1"/>
          </p:nvPr>
        </p:nvSpPr>
        <p:spPr>
          <a:xfrm>
            <a:off x="1645920" y="4754880"/>
            <a:ext cx="6641869" cy="1463040"/>
          </a:xfrm>
        </p:spPr>
        <p:txBody>
          <a:bodyPr anchor="t" anchorCtr="0">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1215254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83DF9-E00E-4BB3-A617-E96FA563FA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2" name="Title 1"/>
          <p:cNvSpPr>
            <a:spLocks noGrp="1"/>
          </p:cNvSpPr>
          <p:nvPr>
            <p:ph type="title" hasCustomPrompt="1"/>
          </p:nvPr>
        </p:nvSpPr>
        <p:spPr>
          <a:xfrm>
            <a:off x="1645920" y="1828800"/>
            <a:ext cx="6693408" cy="2286000"/>
          </a:xfrm>
        </p:spPr>
        <p:txBody>
          <a:bodyPr anchor="ctr">
            <a:normAutofit/>
          </a:bodyPr>
          <a:lstStyle>
            <a:lvl1pPr>
              <a:defRPr sz="4000" b="1" baseline="0">
                <a:solidFill>
                  <a:schemeClr val="tx2"/>
                </a:solidFill>
                <a:latin typeface="Times New Roman" panose="02020603050405020304" pitchFamily="18" charset="0"/>
                <a:cs typeface="Times New Roman" panose="02020603050405020304" pitchFamily="18" charset="0"/>
              </a:defRPr>
            </a:lvl1pPr>
          </a:lstStyle>
          <a:p>
            <a:r>
              <a:rPr lang="en-US" dirty="0"/>
              <a:t>Click to section title</a:t>
            </a:r>
          </a:p>
        </p:txBody>
      </p:sp>
      <p:sp>
        <p:nvSpPr>
          <p:cNvPr id="10" name="Slide Number Placeholder 5"/>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
        <p:nvSpPr>
          <p:cNvPr id="8" name="Subtitle 2"/>
          <p:cNvSpPr>
            <a:spLocks noGrp="1"/>
          </p:cNvSpPr>
          <p:nvPr>
            <p:ph type="subTitle" idx="13" hasCustomPrompt="1"/>
          </p:nvPr>
        </p:nvSpPr>
        <p:spPr>
          <a:xfrm>
            <a:off x="1645920" y="4297680"/>
            <a:ext cx="6693408" cy="1368398"/>
          </a:xfrm>
        </p:spPr>
        <p:txBody>
          <a:bodyPr anchor="t" anchorCtr="0">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8953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D3039-9B0D-4456-A1DB-A81F3165AF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2" name="Title 1"/>
          <p:cNvSpPr>
            <a:spLocks noGrp="1"/>
          </p:cNvSpPr>
          <p:nvPr>
            <p:ph type="title" hasCustomPrompt="1"/>
          </p:nvPr>
        </p:nvSpPr>
        <p:spPr>
          <a:xfrm>
            <a:off x="457198" y="228600"/>
            <a:ext cx="8229599" cy="804672"/>
          </a:xfrm>
        </p:spPr>
        <p:txBody>
          <a:bodyPr anchor="ctr" anchorCtr="0">
            <a:normAutofit/>
          </a:bodyPr>
          <a:lstStyle>
            <a:lvl1pPr>
              <a:defRPr sz="2800" b="1">
                <a:solidFill>
                  <a:schemeClr val="tx2"/>
                </a:solidFill>
                <a:latin typeface="Times New Roman" panose="02020603050405020304" pitchFamily="18" charset="0"/>
                <a:cs typeface="Times New Roman" panose="02020603050405020304" pitchFamily="18" charset="0"/>
              </a:defRPr>
            </a:lvl1pPr>
          </a:lstStyle>
          <a:p>
            <a:r>
              <a:rPr lang="en-US" dirty="0"/>
              <a:t>Click to edit slide title</a:t>
            </a:r>
          </a:p>
        </p:txBody>
      </p:sp>
      <p:sp>
        <p:nvSpPr>
          <p:cNvPr id="3" name="Content Placeholder 2"/>
          <p:cNvSpPr>
            <a:spLocks noGrp="1"/>
          </p:cNvSpPr>
          <p:nvPr>
            <p:ph idx="1" hasCustomPrompt="1"/>
          </p:nvPr>
        </p:nvSpPr>
        <p:spPr>
          <a:xfrm>
            <a:off x="457200" y="1261872"/>
            <a:ext cx="82296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681053-E020-4BA7-96D6-1E07BEE664E2}"/>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238819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440424-D210-4D0E-B3A0-673BF781CD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3" name="Content Placeholder 2"/>
          <p:cNvSpPr>
            <a:spLocks noGrp="1"/>
          </p:cNvSpPr>
          <p:nvPr>
            <p:ph sz="half" idx="1" hasCustomPrompt="1"/>
          </p:nvPr>
        </p:nvSpPr>
        <p:spPr>
          <a:xfrm>
            <a:off x="4572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8006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0A2396F-3FAF-4628-96FD-7ED599577BCD}"/>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
        <p:nvSpPr>
          <p:cNvPr id="8" name="Title 1">
            <a:extLst>
              <a:ext uri="{FF2B5EF4-FFF2-40B4-BE49-F238E27FC236}">
                <a16:creationId xmlns:a16="http://schemas.microsoft.com/office/drawing/2014/main" id="{5BDE5EEF-D87C-4062-B64E-D346A0C26839}"/>
              </a:ext>
            </a:extLst>
          </p:cNvPr>
          <p:cNvSpPr>
            <a:spLocks noGrp="1"/>
          </p:cNvSpPr>
          <p:nvPr>
            <p:ph type="title" hasCustomPrompt="1"/>
          </p:nvPr>
        </p:nvSpPr>
        <p:spPr>
          <a:xfrm>
            <a:off x="457198" y="228600"/>
            <a:ext cx="8229599" cy="804672"/>
          </a:xfrm>
        </p:spPr>
        <p:txBody>
          <a:bodyPr anchor="ctr" anchorCtr="0">
            <a:normAutofit/>
          </a:bodyPr>
          <a:lstStyle>
            <a:lvl1pPr>
              <a:defRPr sz="2800" b="1">
                <a:solidFill>
                  <a:schemeClr val="tx2"/>
                </a:solidFill>
                <a:latin typeface="Times New Roman" panose="02020603050405020304" pitchFamily="18" charset="0"/>
                <a:cs typeface="Times New Roman" panose="02020603050405020304" pitchFamily="18" charset="0"/>
              </a:defRPr>
            </a:lvl1pPr>
          </a:lstStyle>
          <a:p>
            <a:r>
              <a:rPr lang="en-US" dirty="0"/>
              <a:t>Click to edit slide title</a:t>
            </a:r>
          </a:p>
        </p:txBody>
      </p:sp>
    </p:spTree>
    <p:extLst>
      <p:ext uri="{BB962C8B-B14F-4D97-AF65-F5344CB8AC3E}">
        <p14:creationId xmlns:p14="http://schemas.microsoft.com/office/powerpoint/2010/main" val="385541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D8F1E-466F-49AA-81A5-A2C1CA2EA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5" name="Slide Number Placeholder 5">
            <a:extLst>
              <a:ext uri="{FF2B5EF4-FFF2-40B4-BE49-F238E27FC236}">
                <a16:creationId xmlns:a16="http://schemas.microsoft.com/office/drawing/2014/main" id="{960478C3-43ED-4BF0-AFF0-4AB2FD7EA703}"/>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
        <p:nvSpPr>
          <p:cNvPr id="6" name="Title 1">
            <a:extLst>
              <a:ext uri="{FF2B5EF4-FFF2-40B4-BE49-F238E27FC236}">
                <a16:creationId xmlns:a16="http://schemas.microsoft.com/office/drawing/2014/main" id="{D708F6D9-0E1E-4E48-8553-B6D1AE6B5DC4}"/>
              </a:ext>
            </a:extLst>
          </p:cNvPr>
          <p:cNvSpPr>
            <a:spLocks noGrp="1"/>
          </p:cNvSpPr>
          <p:nvPr>
            <p:ph type="title" hasCustomPrompt="1"/>
          </p:nvPr>
        </p:nvSpPr>
        <p:spPr>
          <a:xfrm>
            <a:off x="457198" y="228600"/>
            <a:ext cx="8229599" cy="804672"/>
          </a:xfrm>
        </p:spPr>
        <p:txBody>
          <a:bodyPr anchor="ctr" anchorCtr="0">
            <a:normAutofit/>
          </a:bodyPr>
          <a:lstStyle>
            <a:lvl1pPr>
              <a:defRPr sz="2800" b="1">
                <a:solidFill>
                  <a:schemeClr val="tx2"/>
                </a:solidFill>
                <a:latin typeface="Times New Roman" panose="02020603050405020304" pitchFamily="18" charset="0"/>
                <a:cs typeface="Times New Roman" panose="02020603050405020304" pitchFamily="18" charset="0"/>
              </a:defRPr>
            </a:lvl1pPr>
          </a:lstStyle>
          <a:p>
            <a:r>
              <a:rPr lang="en-US" dirty="0"/>
              <a:t>Click to edit slide title</a:t>
            </a:r>
          </a:p>
        </p:txBody>
      </p:sp>
    </p:spTree>
    <p:extLst>
      <p:ext uri="{BB962C8B-B14F-4D97-AF65-F5344CB8AC3E}">
        <p14:creationId xmlns:p14="http://schemas.microsoft.com/office/powerpoint/2010/main" val="379290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F8A359-9373-4FC2-92EF-41E6DE378A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4" name="Slide Number Placeholder 5">
            <a:extLst>
              <a:ext uri="{FF2B5EF4-FFF2-40B4-BE49-F238E27FC236}">
                <a16:creationId xmlns:a16="http://schemas.microsoft.com/office/drawing/2014/main" id="{24A80341-3CF6-4ECA-8F57-62F112F7AB8F}"/>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381115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72C92-C186-4D7A-9A08-38B1239B3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7" name="TextBox 6"/>
          <p:cNvSpPr txBox="1"/>
          <p:nvPr userDrawn="1"/>
        </p:nvSpPr>
        <p:spPr>
          <a:xfrm>
            <a:off x="457198" y="1261872"/>
            <a:ext cx="8229600" cy="2268826"/>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n-lt"/>
                <a:ea typeface="+mn-ea"/>
                <a:cs typeface="+mn-cs"/>
              </a:rPr>
              <a:t>Contact us: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mn-lt"/>
                <a:ea typeface="+mn-ea"/>
                <a:cs typeface="+mn-cs"/>
                <a:hlinkClick r:id="rId3"/>
              </a:rPr>
              <a:t>peba.sc.gov/contact</a:t>
            </a:r>
            <a:r>
              <a:rPr kumimoji="0" lang="en-US" sz="2000" b="0" i="0" u="none" strike="noStrike" kern="1200" cap="none" spc="0" normalizeH="0" baseline="0" noProof="0" dirty="0">
                <a:ln>
                  <a:noFill/>
                </a:ln>
                <a:solidFill>
                  <a:schemeClr val="tx2"/>
                </a:solidFill>
                <a:effectLst/>
                <a:uLnTx/>
                <a:uFillTx/>
                <a:latin typeface="+mn-lt"/>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mn-lt"/>
                <a:ea typeface="+mn-ea"/>
                <a:cs typeface="+mn-cs"/>
              </a:rPr>
              <a:t>803.737.6800 or 888.260.9430.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n-lt"/>
                <a:ea typeface="+mn-ea"/>
                <a:cs typeface="+mn-cs"/>
              </a:rPr>
              <a:t>Visit us: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mn-lt"/>
                <a:ea typeface="+mn-ea"/>
                <a:cs typeface="+mn-cs"/>
              </a:rPr>
              <a:t>202 Arbor Lake Drive</a:t>
            </a:r>
            <a:br>
              <a:rPr kumimoji="0" lang="en-US" sz="2000" b="0" i="0" u="none" strike="noStrike" kern="1200" cap="none" spc="0" normalizeH="0" baseline="0" noProof="0" dirty="0">
                <a:ln>
                  <a:noFill/>
                </a:ln>
                <a:solidFill>
                  <a:schemeClr val="tx2"/>
                </a:solidFill>
                <a:effectLst/>
                <a:uLnTx/>
                <a:uFillTx/>
                <a:latin typeface="+mn-lt"/>
                <a:ea typeface="+mn-ea"/>
                <a:cs typeface="+mn-cs"/>
              </a:rPr>
            </a:br>
            <a:r>
              <a:rPr kumimoji="0" lang="en-US" sz="2000" b="0" i="0" u="none" strike="noStrike" kern="1200" cap="none" spc="0" normalizeH="0" baseline="0" noProof="0" dirty="0">
                <a:ln>
                  <a:noFill/>
                </a:ln>
                <a:solidFill>
                  <a:schemeClr val="tx2"/>
                </a:solidFill>
                <a:effectLst/>
                <a:uLnTx/>
                <a:uFillTx/>
                <a:latin typeface="+mn-lt"/>
                <a:ea typeface="+mn-ea"/>
                <a:cs typeface="+mn-cs"/>
              </a:rPr>
              <a:t>Columbia, SC 29223</a:t>
            </a:r>
          </a:p>
        </p:txBody>
      </p:sp>
      <p:sp>
        <p:nvSpPr>
          <p:cNvPr id="6" name="TextBox 5">
            <a:extLst>
              <a:ext uri="{FF2B5EF4-FFF2-40B4-BE49-F238E27FC236}">
                <a16:creationId xmlns:a16="http://schemas.microsoft.com/office/drawing/2014/main" id="{D47F7788-45C2-4D4E-A228-2E4396CB023D}"/>
              </a:ext>
            </a:extLst>
          </p:cNvPr>
          <p:cNvSpPr txBox="1"/>
          <p:nvPr userDrawn="1"/>
        </p:nvSpPr>
        <p:spPr>
          <a:xfrm>
            <a:off x="457199" y="369326"/>
            <a:ext cx="7614460" cy="523220"/>
          </a:xfrm>
          <a:prstGeom prst="rect">
            <a:avLst/>
          </a:prstGeom>
          <a:noFill/>
        </p:spPr>
        <p:txBody>
          <a:bodyPr wrap="square" rtlCol="0" anchor="ctr">
            <a:spAutoFit/>
          </a:bodyPr>
          <a:lstStyle/>
          <a:p>
            <a:r>
              <a:rPr lang="en-US" sz="2800" b="1" dirty="0">
                <a:solidFill>
                  <a:schemeClr val="tx2"/>
                </a:solidFill>
                <a:latin typeface="Times New Roman" panose="02020603050405020304" pitchFamily="18" charset="0"/>
                <a:cs typeface="Times New Roman" panose="02020603050405020304" pitchFamily="18" charset="0"/>
              </a:rPr>
              <a:t>Get in touch with PEBA</a:t>
            </a:r>
          </a:p>
        </p:txBody>
      </p:sp>
      <p:sp>
        <p:nvSpPr>
          <p:cNvPr id="10" name="Slide Number Placeholder 5">
            <a:extLst>
              <a:ext uri="{FF2B5EF4-FFF2-40B4-BE49-F238E27FC236}">
                <a16:creationId xmlns:a16="http://schemas.microsoft.com/office/drawing/2014/main" id="{AE028D9D-C7FB-4D10-A446-0FF2D89D867E}"/>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151316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381571-1525-4007-B97A-5E39E293ED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16" name="TextBox 15">
            <a:extLst>
              <a:ext uri="{FF2B5EF4-FFF2-40B4-BE49-F238E27FC236}">
                <a16:creationId xmlns:a16="http://schemas.microsoft.com/office/drawing/2014/main" id="{054746A6-CB1C-498D-A553-5CC55DC319AF}"/>
              </a:ext>
            </a:extLst>
          </p:cNvPr>
          <p:cNvSpPr txBox="1"/>
          <p:nvPr userDrawn="1"/>
        </p:nvSpPr>
        <p:spPr>
          <a:xfrm>
            <a:off x="457199" y="369326"/>
            <a:ext cx="7614460" cy="523220"/>
          </a:xfrm>
          <a:prstGeom prst="rect">
            <a:avLst/>
          </a:prstGeom>
          <a:noFill/>
        </p:spPr>
        <p:txBody>
          <a:bodyPr wrap="square" rtlCol="0" anchor="ctr">
            <a:spAutoFit/>
          </a:bodyPr>
          <a:lstStyle/>
          <a:p>
            <a:r>
              <a:rPr lang="en-US" sz="2800" b="1" dirty="0">
                <a:solidFill>
                  <a:schemeClr val="tx2"/>
                </a:solidFill>
                <a:latin typeface="Times New Roman" panose="02020603050405020304" pitchFamily="18" charset="0"/>
                <a:cs typeface="Times New Roman" panose="02020603050405020304" pitchFamily="18" charset="0"/>
              </a:rPr>
              <a:t>Get social with PEBA</a:t>
            </a:r>
          </a:p>
        </p:txBody>
      </p:sp>
      <p:sp>
        <p:nvSpPr>
          <p:cNvPr id="24" name="Slide Number Placeholder 5">
            <a:extLst>
              <a:ext uri="{FF2B5EF4-FFF2-40B4-BE49-F238E27FC236}">
                <a16:creationId xmlns:a16="http://schemas.microsoft.com/office/drawing/2014/main" id="{A69210C4-1B2A-43A7-8BB3-748962BE955C}"/>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pic>
        <p:nvPicPr>
          <p:cNvPr id="21" name="Picture 20">
            <a:extLst>
              <a:ext uri="{FF2B5EF4-FFF2-40B4-BE49-F238E27FC236}">
                <a16:creationId xmlns:a16="http://schemas.microsoft.com/office/drawing/2014/main" id="{B970E957-0244-46AF-A3F5-62854683BF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7172" y="1261870"/>
            <a:ext cx="548640" cy="548640"/>
          </a:xfrm>
          <a:prstGeom prst="rect">
            <a:avLst/>
          </a:prstGeom>
        </p:spPr>
      </p:pic>
      <p:pic>
        <p:nvPicPr>
          <p:cNvPr id="22" name="Picture 21">
            <a:extLst>
              <a:ext uri="{FF2B5EF4-FFF2-40B4-BE49-F238E27FC236}">
                <a16:creationId xmlns:a16="http://schemas.microsoft.com/office/drawing/2014/main" id="{A1B82644-45E2-4AE1-A011-905548B029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47796" y="2179838"/>
            <a:ext cx="548640" cy="548640"/>
          </a:xfrm>
          <a:prstGeom prst="rect">
            <a:avLst/>
          </a:prstGeom>
        </p:spPr>
      </p:pic>
      <p:pic>
        <p:nvPicPr>
          <p:cNvPr id="23" name="Picture 22">
            <a:extLst>
              <a:ext uri="{FF2B5EF4-FFF2-40B4-BE49-F238E27FC236}">
                <a16:creationId xmlns:a16="http://schemas.microsoft.com/office/drawing/2014/main" id="{5B5774FA-A45D-4143-8804-3CB97C8485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199" y="2187441"/>
            <a:ext cx="548640" cy="548640"/>
          </a:xfrm>
          <a:prstGeom prst="rect">
            <a:avLst/>
          </a:prstGeom>
        </p:spPr>
      </p:pic>
      <p:pic>
        <p:nvPicPr>
          <p:cNvPr id="25" name="Picture 24">
            <a:extLst>
              <a:ext uri="{FF2B5EF4-FFF2-40B4-BE49-F238E27FC236}">
                <a16:creationId xmlns:a16="http://schemas.microsoft.com/office/drawing/2014/main" id="{6660477D-E0E8-4212-BED5-97F299F2A22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199" y="1261870"/>
            <a:ext cx="548640" cy="548640"/>
          </a:xfrm>
          <a:prstGeom prst="rect">
            <a:avLst/>
          </a:prstGeom>
        </p:spPr>
      </p:pic>
      <p:pic>
        <p:nvPicPr>
          <p:cNvPr id="26" name="Picture 25">
            <a:extLst>
              <a:ext uri="{FF2B5EF4-FFF2-40B4-BE49-F238E27FC236}">
                <a16:creationId xmlns:a16="http://schemas.microsoft.com/office/drawing/2014/main" id="{8C4BDEE1-0818-49E8-9C7A-F7F1872150A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199" y="3113015"/>
            <a:ext cx="548640" cy="548640"/>
          </a:xfrm>
          <a:prstGeom prst="rect">
            <a:avLst/>
          </a:prstGeom>
        </p:spPr>
      </p:pic>
      <p:grpSp>
        <p:nvGrpSpPr>
          <p:cNvPr id="27" name="Group 26">
            <a:extLst>
              <a:ext uri="{FF2B5EF4-FFF2-40B4-BE49-F238E27FC236}">
                <a16:creationId xmlns:a16="http://schemas.microsoft.com/office/drawing/2014/main" id="{E6019BF6-FAAB-4AEF-A69B-99EE68479C9D}"/>
              </a:ext>
            </a:extLst>
          </p:cNvPr>
          <p:cNvGrpSpPr/>
          <p:nvPr userDrawn="1"/>
        </p:nvGrpSpPr>
        <p:grpSpPr>
          <a:xfrm>
            <a:off x="1085421" y="1305360"/>
            <a:ext cx="7253907" cy="2312807"/>
            <a:chOff x="1085421" y="957888"/>
            <a:chExt cx="7253907" cy="2312807"/>
          </a:xfrm>
        </p:grpSpPr>
        <p:sp>
          <p:nvSpPr>
            <p:cNvPr id="28" name="TextBox 27">
              <a:extLst>
                <a:ext uri="{FF2B5EF4-FFF2-40B4-BE49-F238E27FC236}">
                  <a16:creationId xmlns:a16="http://schemas.microsoft.com/office/drawing/2014/main" id="{F47ADC1F-4ACF-4663-AC59-C3C991A94418}"/>
                </a:ext>
              </a:extLst>
            </p:cNvPr>
            <p:cNvSpPr txBox="1"/>
            <p:nvPr userDrawn="1"/>
          </p:nvSpPr>
          <p:spPr>
            <a:xfrm>
              <a:off x="1085421" y="1883460"/>
              <a:ext cx="1354661" cy="461665"/>
            </a:xfrm>
            <a:prstGeom prst="rect">
              <a:avLst/>
            </a:prstGeom>
            <a:noFill/>
          </p:spPr>
          <p:txBody>
            <a:bodyPr wrap="square" rtlCol="0">
              <a:spAutoFit/>
            </a:bodyPr>
            <a:lstStyle/>
            <a:p>
              <a:r>
                <a:rPr lang="en-US" sz="2400" dirty="0">
                  <a:hlinkClick r:id="rId8"/>
                </a:rPr>
                <a:t>SCPEBA</a:t>
              </a:r>
              <a:endParaRPr lang="en-US" sz="2400" dirty="0"/>
            </a:p>
          </p:txBody>
        </p:sp>
        <p:sp>
          <p:nvSpPr>
            <p:cNvPr id="29" name="TextBox 28">
              <a:extLst>
                <a:ext uri="{FF2B5EF4-FFF2-40B4-BE49-F238E27FC236}">
                  <a16:creationId xmlns:a16="http://schemas.microsoft.com/office/drawing/2014/main" id="{ED000DA9-ED64-4472-9354-93129B96C359}"/>
                </a:ext>
              </a:extLst>
            </p:cNvPr>
            <p:cNvSpPr txBox="1"/>
            <p:nvPr userDrawn="1"/>
          </p:nvSpPr>
          <p:spPr>
            <a:xfrm>
              <a:off x="1085421" y="957888"/>
              <a:ext cx="2082794" cy="461665"/>
            </a:xfrm>
            <a:prstGeom prst="rect">
              <a:avLst/>
            </a:prstGeom>
            <a:noFill/>
          </p:spPr>
          <p:txBody>
            <a:bodyPr wrap="square" rtlCol="0">
              <a:spAutoFit/>
            </a:bodyPr>
            <a:lstStyle/>
            <a:p>
              <a:r>
                <a:rPr lang="en-US" sz="2400" dirty="0">
                  <a:hlinkClick r:id="rId9"/>
                </a:rPr>
                <a:t>SCPEBA</a:t>
              </a:r>
              <a:endParaRPr lang="en-US" sz="2400" dirty="0"/>
            </a:p>
          </p:txBody>
        </p:sp>
        <p:sp>
          <p:nvSpPr>
            <p:cNvPr id="30" name="TextBox 29">
              <a:extLst>
                <a:ext uri="{FF2B5EF4-FFF2-40B4-BE49-F238E27FC236}">
                  <a16:creationId xmlns:a16="http://schemas.microsoft.com/office/drawing/2014/main" id="{412E202D-9924-45DA-B969-28CEDB11E15F}"/>
                </a:ext>
              </a:extLst>
            </p:cNvPr>
            <p:cNvSpPr txBox="1"/>
            <p:nvPr userDrawn="1"/>
          </p:nvSpPr>
          <p:spPr>
            <a:xfrm>
              <a:off x="3875393" y="1870070"/>
              <a:ext cx="1574794" cy="461665"/>
            </a:xfrm>
            <a:prstGeom prst="rect">
              <a:avLst/>
            </a:prstGeom>
            <a:noFill/>
          </p:spPr>
          <p:txBody>
            <a:bodyPr wrap="square" rtlCol="0">
              <a:spAutoFit/>
            </a:bodyPr>
            <a:lstStyle/>
            <a:p>
              <a:r>
                <a:rPr lang="en-US" sz="2400" u="sng" dirty="0">
                  <a:hlinkClick r:id="rId10"/>
                </a:rPr>
                <a:t>PEBA TV</a:t>
              </a:r>
              <a:endParaRPr lang="en-US" sz="2400" dirty="0"/>
            </a:p>
          </p:txBody>
        </p:sp>
        <p:sp>
          <p:nvSpPr>
            <p:cNvPr id="31" name="TextBox 30">
              <a:extLst>
                <a:ext uri="{FF2B5EF4-FFF2-40B4-BE49-F238E27FC236}">
                  <a16:creationId xmlns:a16="http://schemas.microsoft.com/office/drawing/2014/main" id="{D4B79800-E144-4CE2-8F38-FC69AA82284F}"/>
                </a:ext>
              </a:extLst>
            </p:cNvPr>
            <p:cNvSpPr txBox="1"/>
            <p:nvPr userDrawn="1"/>
          </p:nvSpPr>
          <p:spPr>
            <a:xfrm>
              <a:off x="1085421" y="2809030"/>
              <a:ext cx="7253907" cy="461665"/>
            </a:xfrm>
            <a:prstGeom prst="rect">
              <a:avLst/>
            </a:prstGeom>
            <a:noFill/>
          </p:spPr>
          <p:txBody>
            <a:bodyPr wrap="square" rtlCol="0">
              <a:spAutoFit/>
            </a:bodyPr>
            <a:lstStyle/>
            <a:p>
              <a:r>
                <a:rPr lang="en-US" sz="2400" u="sng" kern="1200" dirty="0">
                  <a:solidFill>
                    <a:schemeClr val="tx1"/>
                  </a:solidFill>
                  <a:effectLst/>
                  <a:latin typeface="+mn-lt"/>
                  <a:ea typeface="+mn-ea"/>
                  <a:cs typeface="+mn-cs"/>
                  <a:hlinkClick r:id="rId11"/>
                </a:rPr>
                <a:t>South Carolina Public Employee Benefit Authority</a:t>
              </a:r>
              <a:endParaRPr lang="en-US" sz="3600" dirty="0"/>
            </a:p>
          </p:txBody>
        </p:sp>
      </p:grpSp>
      <p:sp>
        <p:nvSpPr>
          <p:cNvPr id="32" name="TextBox 31">
            <a:extLst>
              <a:ext uri="{FF2B5EF4-FFF2-40B4-BE49-F238E27FC236}">
                <a16:creationId xmlns:a16="http://schemas.microsoft.com/office/drawing/2014/main" id="{3C24AC55-8294-4E5F-B26D-5E12307CB6FB}"/>
              </a:ext>
            </a:extLst>
          </p:cNvPr>
          <p:cNvSpPr txBox="1"/>
          <p:nvPr userDrawn="1"/>
        </p:nvSpPr>
        <p:spPr>
          <a:xfrm>
            <a:off x="3874769" y="1305337"/>
            <a:ext cx="1354661" cy="461665"/>
          </a:xfrm>
          <a:prstGeom prst="rect">
            <a:avLst/>
          </a:prstGeom>
          <a:noFill/>
        </p:spPr>
        <p:txBody>
          <a:bodyPr wrap="square" rtlCol="0">
            <a:spAutoFit/>
          </a:bodyPr>
          <a:lstStyle/>
          <a:p>
            <a:r>
              <a:rPr lang="en-US" sz="2400" dirty="0">
                <a:hlinkClick r:id="rId12"/>
              </a:rPr>
              <a:t>s.c.peba</a:t>
            </a:r>
            <a:endParaRPr lang="en-US" sz="2400" dirty="0"/>
          </a:p>
        </p:txBody>
      </p:sp>
    </p:spTree>
    <p:extLst>
      <p:ext uri="{BB962C8B-B14F-4D97-AF65-F5344CB8AC3E}">
        <p14:creationId xmlns:p14="http://schemas.microsoft.com/office/powerpoint/2010/main" val="2190281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538F7D-0DAC-4159-8884-6F731C74E4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8" name="Rectangle 7"/>
          <p:cNvSpPr/>
          <p:nvPr userDrawn="1"/>
        </p:nvSpPr>
        <p:spPr>
          <a:xfrm>
            <a:off x="457198" y="1261872"/>
            <a:ext cx="8229600" cy="5029200"/>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chemeClr val="tx2"/>
                </a:solidFill>
              </a:rPr>
              <a:t>This presentation does not constitute a comprehensive or binding representation of the employee benefit programs PEBA administers. The terms and conditions of the employee benefit programs PEBA administers are set out in the applicable statutes and plan documents and are subject to change. Benefits administrators and others chosen by your employer to assist you with your participation in these employee benefit programs are not agents or employees of PEBA and are not authorized to bind PEBA or make representations on behalf of PEBA. Please contact PEBA for the most current information. The language used in this presentation does not create any contractual rights or entitlements for any person.</a:t>
            </a:r>
          </a:p>
        </p:txBody>
      </p:sp>
      <p:sp>
        <p:nvSpPr>
          <p:cNvPr id="3" name="TextBox 2">
            <a:extLst>
              <a:ext uri="{FF2B5EF4-FFF2-40B4-BE49-F238E27FC236}">
                <a16:creationId xmlns:a16="http://schemas.microsoft.com/office/drawing/2014/main" id="{3E9535F1-BFC0-4D25-ABA9-1F4411D72C0E}"/>
              </a:ext>
            </a:extLst>
          </p:cNvPr>
          <p:cNvSpPr txBox="1"/>
          <p:nvPr userDrawn="1"/>
        </p:nvSpPr>
        <p:spPr>
          <a:xfrm>
            <a:off x="457198" y="369326"/>
            <a:ext cx="3325091" cy="523220"/>
          </a:xfrm>
          <a:prstGeom prst="rect">
            <a:avLst/>
          </a:prstGeom>
          <a:noFill/>
        </p:spPr>
        <p:txBody>
          <a:bodyPr wrap="square" rtlCol="0" anchor="ctr">
            <a:spAutoFit/>
          </a:bodyPr>
          <a:lstStyle/>
          <a:p>
            <a:r>
              <a:rPr lang="en-US" sz="2800" b="1" dirty="0">
                <a:solidFill>
                  <a:schemeClr val="tx2"/>
                </a:solidFill>
                <a:latin typeface="Times New Roman" panose="02020603050405020304" pitchFamily="18" charset="0"/>
                <a:cs typeface="Times New Roman" panose="02020603050405020304" pitchFamily="18" charset="0"/>
              </a:rPr>
              <a:t>Disclaimer</a:t>
            </a:r>
          </a:p>
        </p:txBody>
      </p:sp>
      <p:sp>
        <p:nvSpPr>
          <p:cNvPr id="11" name="Slide Number Placeholder 5">
            <a:extLst>
              <a:ext uri="{FF2B5EF4-FFF2-40B4-BE49-F238E27FC236}">
                <a16:creationId xmlns:a16="http://schemas.microsoft.com/office/drawing/2014/main" id="{8CBD1319-6E18-42EF-8558-AD8D26572B16}"/>
              </a:ext>
            </a:extLst>
          </p:cNvPr>
          <p:cNvSpPr>
            <a:spLocks noGrp="1"/>
          </p:cNvSpPr>
          <p:nvPr>
            <p:ph type="sldNum" sz="quarter" idx="12"/>
          </p:nvPr>
        </p:nvSpPr>
        <p:spPr>
          <a:xfrm>
            <a:off x="8339328" y="6400800"/>
            <a:ext cx="80467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247686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400">
                <a:solidFill>
                  <a:schemeClr val="bg2">
                    <a:lumMod val="75000"/>
                  </a:schemeClr>
                </a:solidFill>
                <a:latin typeface="Tw Cen MT Condensed" panose="020B0606020104020203" pitchFamily="34" charset="0"/>
              </a:defRPr>
            </a:lvl1pPr>
          </a:lstStyle>
          <a:p>
            <a:fld id="{28024367-D536-4F59-B2ED-0E7825EDA9AF}" type="slidenum">
              <a:rPr lang="en-US" smtClean="0"/>
              <a:pPr/>
              <a:t>‹#›</a:t>
            </a:fld>
            <a:endParaRPr lang="en-US" dirty="0"/>
          </a:p>
        </p:txBody>
      </p:sp>
    </p:spTree>
    <p:extLst>
      <p:ext uri="{BB962C8B-B14F-4D97-AF65-F5344CB8AC3E}">
        <p14:creationId xmlns:p14="http://schemas.microsoft.com/office/powerpoint/2010/main" val="86735922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6" r:id="rId5"/>
    <p:sldLayoutId id="2147483667" r:id="rId6"/>
    <p:sldLayoutId id="2147483672" r:id="rId7"/>
    <p:sldLayoutId id="2147483670" r:id="rId8"/>
    <p:sldLayoutId id="2147483669" r:id="rId9"/>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hyperlink" Target="https://www.uspreventiveservicestaskforce.org/BrowseRec/Index/browse-recommendation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hyperlink" Target="https://www.uspreventiveservicestaskforce.org/BrowseRec/Index/browse-recommendations"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hyperlink" Target="http://www.quitnow.net/SCStateHealthPlan"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hyperlink" Target="https://statesc.southcarolinablues.com/web/public/statesc/"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hyperlink" Target="https://www.uspreventiveservicestaskforce.org/uspstf/recommendation-topics/uspstf-and-b-recommendations"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audio" Target="../media/media18.m4a"/><Relationship Id="rId4" Type="http://schemas.microsoft.com/office/2007/relationships/media"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hyperlink" Target="http://www.statesc.southcarolinablues.com/"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hyperlink" Target="https://peba.sc.gov/telehealth"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0.png"/><Relationship Id="rId4" Type="http://schemas.openxmlformats.org/officeDocument/2006/relationships/hyperlink" Target="https://peba.sc.gov/telehealth"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0.png"/><Relationship Id="rId4" Type="http://schemas.openxmlformats.org/officeDocument/2006/relationships/hyperlink" Target="meruhealth.com/cb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hyperlink" Target="peba.sc.gov/facts"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0.png"/><Relationship Id="rId4" Type="http://schemas.openxmlformats.org/officeDocument/2006/relationships/hyperlink" Target="http://www.express-scripts.com/"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0.png"/><Relationship Id="rId4" Type="http://schemas.openxmlformats.org/officeDocument/2006/relationships/hyperlink" Target="https://enroll.wondrhealth.com/start?s=PEBA"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0.png"/><Relationship Id="rId4" Type="http://schemas.openxmlformats.org/officeDocument/2006/relationships/hyperlink" Target="https://statesc.southcarolinablues.com/"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hyperlink" Target="https://peba.sc.gov/health-coaching"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hyperlink" Target="https://peba.sc.gov/nyb"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0.png"/><Relationship Id="rId4" Type="http://schemas.openxmlformats.org/officeDocument/2006/relationships/image" Target="../media/image13.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hyperlink" Target="http://www.statesc.southcarolinablues.com/"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hyperlink" Target="http://www.statesc.southcarolinablues.c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hyperlink" Target="http://www.express-scripts.com/"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0.png"/><Relationship Id="rId4" Type="http://schemas.openxmlformats.org/officeDocument/2006/relationships/hyperlink" Target="https://mybenefits.sc.gov/"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0.png"/><Relationship Id="rId4" Type="http://schemas.openxmlformats.org/officeDocument/2006/relationships/hyperlink" Target="http://www.peba.sc.gov/"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hyperlink" Target="http://www.pebaperks.com/"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hyperlink" Target="https://www.cdc.gov/vaccines/adults/index.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hyperlink" Target="https://www.cdc.gov/vaccines/parents/index.html" TargetMode="External"/><Relationship Id="rId4" Type="http://schemas.openxmlformats.org/officeDocument/2006/relationships/hyperlink" Target="https://www.aap.org/en-us/Pages/Default.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57E120-D78F-436F-9DAF-23D11A3B9C3B}"/>
              </a:ext>
            </a:extLst>
          </p:cNvPr>
          <p:cNvSpPr>
            <a:spLocks noGrp="1"/>
          </p:cNvSpPr>
          <p:nvPr>
            <p:ph type="ctrTitle"/>
          </p:nvPr>
        </p:nvSpPr>
        <p:spPr/>
        <p:txBody>
          <a:bodyPr/>
          <a:lstStyle/>
          <a:p>
            <a:r>
              <a:rPr lang="en-US" dirty="0"/>
              <a:t>Health and Wellness:</a:t>
            </a:r>
            <a:br>
              <a:rPr lang="en-US" dirty="0"/>
            </a:br>
            <a:r>
              <a:rPr lang="en-US" dirty="0"/>
              <a:t>Your Benefits Resources</a:t>
            </a:r>
          </a:p>
        </p:txBody>
      </p:sp>
      <p:sp>
        <p:nvSpPr>
          <p:cNvPr id="5" name="Subtitle 4">
            <a:extLst>
              <a:ext uri="{FF2B5EF4-FFF2-40B4-BE49-F238E27FC236}">
                <a16:creationId xmlns:a16="http://schemas.microsoft.com/office/drawing/2014/main" id="{129F286B-1011-41AE-9146-57B9CEFADA4F}"/>
              </a:ext>
            </a:extLst>
          </p:cNvPr>
          <p:cNvSpPr>
            <a:spLocks noGrp="1"/>
          </p:cNvSpPr>
          <p:nvPr>
            <p:ph type="subTitle" idx="1"/>
          </p:nvPr>
        </p:nvSpPr>
        <p:spPr/>
        <p:txBody>
          <a:bodyPr/>
          <a:lstStyle/>
          <a:p>
            <a:r>
              <a:rPr lang="en-US" dirty="0"/>
              <a:t>2023</a:t>
            </a:r>
          </a:p>
        </p:txBody>
      </p:sp>
      <p:pic>
        <p:nvPicPr>
          <p:cNvPr id="3" name="Audio 2">
            <a:hlinkClick r:id="" action="ppaction://media"/>
            <a:extLst>
              <a:ext uri="{FF2B5EF4-FFF2-40B4-BE49-F238E27FC236}">
                <a16:creationId xmlns:a16="http://schemas.microsoft.com/office/drawing/2014/main" id="{A3632C55-AFB1-4EF5-B9CD-6218AA8F5C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67362697"/>
      </p:ext>
    </p:extLst>
  </p:cSld>
  <p:clrMapOvr>
    <a:masterClrMapping/>
  </p:clrMapOvr>
  <mc:AlternateContent xmlns:mc="http://schemas.openxmlformats.org/markup-compatibility/2006">
    <mc:Choice xmlns:p14="http://schemas.microsoft.com/office/powerpoint/2010/main" Requires="p14">
      <p:transition spd="slow" p14:dur="2000" advTm="7397"/>
    </mc:Choice>
    <mc:Fallback>
      <p:transition spd="slow" advTm="7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4399-3EA8-486F-AA87-03639AB57468}"/>
              </a:ext>
            </a:extLst>
          </p:cNvPr>
          <p:cNvSpPr>
            <a:spLocks noGrp="1"/>
          </p:cNvSpPr>
          <p:nvPr>
            <p:ph type="title"/>
          </p:nvPr>
        </p:nvSpPr>
        <p:spPr/>
        <p:txBody>
          <a:bodyPr/>
          <a:lstStyle/>
          <a:p>
            <a:r>
              <a:rPr lang="en-US" dirty="0"/>
              <a:t>Colorectal cancer screening</a:t>
            </a:r>
          </a:p>
        </p:txBody>
      </p:sp>
      <p:sp>
        <p:nvSpPr>
          <p:cNvPr id="3" name="Content Placeholder 2">
            <a:extLst>
              <a:ext uri="{FF2B5EF4-FFF2-40B4-BE49-F238E27FC236}">
                <a16:creationId xmlns:a16="http://schemas.microsoft.com/office/drawing/2014/main" id="{90D3D7EB-6D75-4178-AE72-9D22630B5534}"/>
              </a:ext>
            </a:extLst>
          </p:cNvPr>
          <p:cNvSpPr>
            <a:spLocks noGrp="1"/>
          </p:cNvSpPr>
          <p:nvPr>
            <p:ph idx="1"/>
          </p:nvPr>
        </p:nvSpPr>
        <p:spPr/>
        <p:txBody>
          <a:bodyPr/>
          <a:lstStyle/>
          <a:p>
            <a:r>
              <a:rPr lang="en-US" dirty="0"/>
              <a:t>Available to State Health Plan primary members at a qualified network provider.</a:t>
            </a:r>
          </a:p>
          <a:p>
            <a:r>
              <a:rPr lang="en-US" dirty="0"/>
              <a:t>Routine screening covered based on age range recommended by the </a:t>
            </a:r>
            <a:r>
              <a:rPr lang="en-US" dirty="0">
                <a:hlinkClick r:id="rId4"/>
              </a:rPr>
              <a:t>United States Preventive Services Task Force</a:t>
            </a:r>
            <a:r>
              <a:rPr lang="en-US" dirty="0"/>
              <a:t>.</a:t>
            </a:r>
          </a:p>
          <a:p>
            <a:pPr lvl="1"/>
            <a:r>
              <a:rPr lang="en-US" dirty="0"/>
              <a:t>Eligible members can also opt for some take-at-home tests.</a:t>
            </a:r>
          </a:p>
          <a:p>
            <a:r>
              <a:rPr lang="en-US" dirty="0"/>
              <a:t>Diagnostic screenings available at any age.</a:t>
            </a:r>
          </a:p>
          <a:p>
            <a:r>
              <a:rPr lang="en-US" dirty="0"/>
              <a:t>Benefit covers only pre-surgical consultation, generic prep kit, procedure and anesthesia.</a:t>
            </a:r>
          </a:p>
          <a:p>
            <a:r>
              <a:rPr lang="en-US" dirty="0"/>
              <a:t>Any associated lab work as a result of the screening will be processed according to normal Plan provisions.</a:t>
            </a:r>
          </a:p>
          <a:p>
            <a:endParaRPr lang="en-US" dirty="0"/>
          </a:p>
        </p:txBody>
      </p:sp>
      <p:sp>
        <p:nvSpPr>
          <p:cNvPr id="4" name="Slide Number Placeholder 3">
            <a:extLst>
              <a:ext uri="{FF2B5EF4-FFF2-40B4-BE49-F238E27FC236}">
                <a16:creationId xmlns:a16="http://schemas.microsoft.com/office/drawing/2014/main" id="{3F2C79BD-6855-48CD-A8A6-864C5D962111}"/>
              </a:ext>
            </a:extLst>
          </p:cNvPr>
          <p:cNvSpPr>
            <a:spLocks noGrp="1"/>
          </p:cNvSpPr>
          <p:nvPr>
            <p:ph type="sldNum" sz="quarter" idx="12"/>
          </p:nvPr>
        </p:nvSpPr>
        <p:spPr/>
        <p:txBody>
          <a:bodyPr/>
          <a:lstStyle/>
          <a:p>
            <a:fld id="{28024367-D536-4F59-B2ED-0E7825EDA9AF}" type="slidenum">
              <a:rPr lang="en-US" smtClean="0"/>
              <a:pPr/>
              <a:t>10</a:t>
            </a:fld>
            <a:endParaRPr lang="en-US" dirty="0"/>
          </a:p>
        </p:txBody>
      </p:sp>
      <p:pic>
        <p:nvPicPr>
          <p:cNvPr id="5" name="Picture 4">
            <a:extLst>
              <a:ext uri="{FF2B5EF4-FFF2-40B4-BE49-F238E27FC236}">
                <a16:creationId xmlns:a16="http://schemas.microsoft.com/office/drawing/2014/main" id="{8EF952DB-C772-4135-A403-3977EC712D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7" name="Audio 6">
            <a:hlinkClick r:id="" action="ppaction://media"/>
            <a:extLst>
              <a:ext uri="{FF2B5EF4-FFF2-40B4-BE49-F238E27FC236}">
                <a16:creationId xmlns:a16="http://schemas.microsoft.com/office/drawing/2014/main" id="{676A36B7-C213-43DE-BACB-E778BB7751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42462904"/>
      </p:ext>
    </p:extLst>
  </p:cSld>
  <p:clrMapOvr>
    <a:masterClrMapping/>
  </p:clrMapOvr>
  <mc:AlternateContent xmlns:mc="http://schemas.openxmlformats.org/markup-compatibility/2006">
    <mc:Choice xmlns:p14="http://schemas.microsoft.com/office/powerpoint/2010/main" Requires="p14">
      <p:transition spd="slow" p14:dur="2000" advTm="28838"/>
    </mc:Choice>
    <mc:Fallback>
      <p:transition spd="slow" advTm="28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Cervical cancer screening</a:t>
            </a:r>
            <a:endParaRPr lang="en-US" dirty="0"/>
          </a:p>
        </p:txBody>
      </p:sp>
      <p:sp>
        <p:nvSpPr>
          <p:cNvPr id="3" name="Content Placeholder 2"/>
          <p:cNvSpPr>
            <a:spLocks noGrp="1"/>
          </p:cNvSpPr>
          <p:nvPr>
            <p:ph idx="1"/>
          </p:nvPr>
        </p:nvSpPr>
        <p:spPr/>
        <p:txBody>
          <a:bodyPr/>
          <a:lstStyle/>
          <a:p>
            <a:r>
              <a:rPr lang="en-US" dirty="0"/>
              <a:t>Available to State Health Plan primary women ages 18-65.</a:t>
            </a:r>
          </a:p>
          <a:p>
            <a:r>
              <a:rPr lang="en-US" dirty="0"/>
              <a:t>Covers a Pap test each calendar year at no cost.</a:t>
            </a:r>
          </a:p>
          <a:p>
            <a:r>
              <a:rPr lang="en-US" dirty="0"/>
              <a:t>Benefit covers only the lab fee and portion of the office visit associated with the Pap test.</a:t>
            </a:r>
          </a:p>
          <a:p>
            <a:r>
              <a:rPr lang="en-US" dirty="0"/>
              <a:t>Based on the recommendation of the </a:t>
            </a:r>
            <a:r>
              <a:rPr lang="en-US" dirty="0">
                <a:hlinkClick r:id="rId4"/>
              </a:rPr>
              <a:t>United States Preventive Services Task Force</a:t>
            </a:r>
            <a:r>
              <a:rPr lang="en-US" dirty="0"/>
              <a:t>, the Plan will pay a benefit for HPV testing once every five years for women ages 30-65, or as otherwise recommended by the USPSTF.</a:t>
            </a:r>
          </a:p>
        </p:txBody>
      </p:sp>
      <p:sp>
        <p:nvSpPr>
          <p:cNvPr id="4" name="Slide Number Placeholder 3"/>
          <p:cNvSpPr>
            <a:spLocks noGrp="1"/>
          </p:cNvSpPr>
          <p:nvPr>
            <p:ph type="sldNum" sz="quarter" idx="12"/>
          </p:nvPr>
        </p:nvSpPr>
        <p:spPr/>
        <p:txBody>
          <a:bodyPr/>
          <a:lstStyle/>
          <a:p>
            <a:fld id="{28024367-D536-4F59-B2ED-0E7825EDA9AF}" type="slidenum">
              <a:rPr lang="en-US" smtClean="0"/>
              <a:pPr/>
              <a:t>11</a:t>
            </a:fld>
            <a:endParaRPr lang="en-US" dirty="0"/>
          </a:p>
        </p:txBody>
      </p:sp>
      <p:pic>
        <p:nvPicPr>
          <p:cNvPr id="5" name="Picture 4">
            <a:extLst>
              <a:ext uri="{FF2B5EF4-FFF2-40B4-BE49-F238E27FC236}">
                <a16:creationId xmlns:a16="http://schemas.microsoft.com/office/drawing/2014/main" id="{78E52EE2-1D87-4D88-AB4A-C64D58DAFC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7" name="Audio 6">
            <a:hlinkClick r:id="" action="ppaction://media"/>
            <a:extLst>
              <a:ext uri="{FF2B5EF4-FFF2-40B4-BE49-F238E27FC236}">
                <a16:creationId xmlns:a16="http://schemas.microsoft.com/office/drawing/2014/main" id="{025A5FE4-C94E-4B50-8F7A-DCB8A986C5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5938545"/>
      </p:ext>
    </p:extLst>
  </p:cSld>
  <p:clrMapOvr>
    <a:masterClrMapping/>
  </p:clrMapOvr>
  <mc:AlternateContent xmlns:mc="http://schemas.openxmlformats.org/markup-compatibility/2006">
    <mc:Choice xmlns:p14="http://schemas.microsoft.com/office/powerpoint/2010/main" Requires="p14">
      <p:transition spd="slow" p14:dur="2000" advTm="29231"/>
    </mc:Choice>
    <mc:Fallback>
      <p:transition spd="slow" advTm="2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AF15-C281-4C57-BDB4-F12859303A06}"/>
              </a:ext>
            </a:extLst>
          </p:cNvPr>
          <p:cNvSpPr>
            <a:spLocks noGrp="1"/>
          </p:cNvSpPr>
          <p:nvPr>
            <p:ph type="title"/>
          </p:nvPr>
        </p:nvSpPr>
        <p:spPr/>
        <p:txBody>
          <a:bodyPr/>
          <a:lstStyle/>
          <a:p>
            <a:r>
              <a:rPr lang="en-US" dirty="0"/>
              <a:t>No-Pay Copay</a:t>
            </a:r>
          </a:p>
        </p:txBody>
      </p:sp>
      <p:sp>
        <p:nvSpPr>
          <p:cNvPr id="3" name="Content Placeholder 2">
            <a:extLst>
              <a:ext uri="{FF2B5EF4-FFF2-40B4-BE49-F238E27FC236}">
                <a16:creationId xmlns:a16="http://schemas.microsoft.com/office/drawing/2014/main" id="{FE3CCBEB-D254-49E8-A0FA-2916AE88FCFD}"/>
              </a:ext>
            </a:extLst>
          </p:cNvPr>
          <p:cNvSpPr>
            <a:spLocks noGrp="1"/>
          </p:cNvSpPr>
          <p:nvPr>
            <p:ph idx="1"/>
          </p:nvPr>
        </p:nvSpPr>
        <p:spPr/>
        <p:txBody>
          <a:bodyPr/>
          <a:lstStyle/>
          <a:p>
            <a:r>
              <a:rPr lang="en-US" dirty="0"/>
              <a:t>Available to State Health Plan primary subscribers and covered spouses. </a:t>
            </a:r>
          </a:p>
          <a:p>
            <a:r>
              <a:rPr lang="en-US" dirty="0"/>
              <a:t>Qualify for the program on an annual basis through Strive by completing certain activities each year.</a:t>
            </a:r>
          </a:p>
          <a:p>
            <a:r>
              <a:rPr lang="en-US" dirty="0"/>
              <a:t>Receive certain generic medications for the following conditions:</a:t>
            </a:r>
          </a:p>
          <a:p>
            <a:pPr lvl="1"/>
            <a:r>
              <a:rPr lang="en-US" dirty="0"/>
              <a:t>High blood pressure and high cholesterol;</a:t>
            </a:r>
          </a:p>
          <a:p>
            <a:pPr lvl="1"/>
            <a:r>
              <a:rPr lang="en-US" dirty="0"/>
              <a:t>Cardiovascular disease, congestive heart failure and coronary artery disease; and</a:t>
            </a:r>
          </a:p>
          <a:p>
            <a:pPr lvl="1"/>
            <a:r>
              <a:rPr lang="en-US" dirty="0"/>
              <a:t>Diabetes.</a:t>
            </a:r>
          </a:p>
        </p:txBody>
      </p:sp>
      <p:sp>
        <p:nvSpPr>
          <p:cNvPr id="4" name="Slide Number Placeholder 3">
            <a:extLst>
              <a:ext uri="{FF2B5EF4-FFF2-40B4-BE49-F238E27FC236}">
                <a16:creationId xmlns:a16="http://schemas.microsoft.com/office/drawing/2014/main" id="{721A293E-6254-4405-BEA0-1F84E2CCA3F8}"/>
              </a:ext>
            </a:extLst>
          </p:cNvPr>
          <p:cNvSpPr>
            <a:spLocks noGrp="1"/>
          </p:cNvSpPr>
          <p:nvPr>
            <p:ph type="sldNum" sz="quarter" idx="12"/>
          </p:nvPr>
        </p:nvSpPr>
        <p:spPr/>
        <p:txBody>
          <a:bodyPr/>
          <a:lstStyle/>
          <a:p>
            <a:fld id="{28024367-D536-4F59-B2ED-0E7825EDA9AF}" type="slidenum">
              <a:rPr lang="en-US" smtClean="0"/>
              <a:pPr/>
              <a:t>12</a:t>
            </a:fld>
            <a:endParaRPr lang="en-US" dirty="0"/>
          </a:p>
        </p:txBody>
      </p:sp>
      <p:pic>
        <p:nvPicPr>
          <p:cNvPr id="5" name="Picture 4">
            <a:extLst>
              <a:ext uri="{FF2B5EF4-FFF2-40B4-BE49-F238E27FC236}">
                <a16:creationId xmlns:a16="http://schemas.microsoft.com/office/drawing/2014/main" id="{2F857E81-7D8B-42E0-BCB6-776F39FA63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7" name="Audio 6">
            <a:hlinkClick r:id="" action="ppaction://media"/>
            <a:extLst>
              <a:ext uri="{FF2B5EF4-FFF2-40B4-BE49-F238E27FC236}">
                <a16:creationId xmlns:a16="http://schemas.microsoft.com/office/drawing/2014/main" id="{30AA7163-C291-4F1E-8FCD-B6CCB418E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15708400"/>
      </p:ext>
    </p:extLst>
  </p:cSld>
  <p:clrMapOvr>
    <a:masterClrMapping/>
  </p:clrMapOvr>
  <mc:AlternateContent xmlns:mc="http://schemas.openxmlformats.org/markup-compatibility/2006">
    <mc:Choice xmlns:p14="http://schemas.microsoft.com/office/powerpoint/2010/main" Requires="p14">
      <p:transition spd="slow" p14:dur="2000" advTm="30469"/>
    </mc:Choice>
    <mc:Fallback>
      <p:transition spd="slow" advTm="3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0216-88C2-49F9-AD5F-BCE0C19A08CD}"/>
              </a:ext>
            </a:extLst>
          </p:cNvPr>
          <p:cNvSpPr>
            <a:spLocks noGrp="1"/>
          </p:cNvSpPr>
          <p:nvPr>
            <p:ph type="title"/>
          </p:nvPr>
        </p:nvSpPr>
        <p:spPr/>
        <p:txBody>
          <a:bodyPr/>
          <a:lstStyle/>
          <a:p>
            <a:r>
              <a:rPr lang="en-US" dirty="0"/>
              <a:t>Mammography</a:t>
            </a:r>
          </a:p>
        </p:txBody>
      </p:sp>
      <p:sp>
        <p:nvSpPr>
          <p:cNvPr id="3" name="Content Placeholder 2">
            <a:extLst>
              <a:ext uri="{FF2B5EF4-FFF2-40B4-BE49-F238E27FC236}">
                <a16:creationId xmlns:a16="http://schemas.microsoft.com/office/drawing/2014/main" id="{080B4D0D-014E-4055-B43E-40D5BA9DE68D}"/>
              </a:ext>
            </a:extLst>
          </p:cNvPr>
          <p:cNvSpPr>
            <a:spLocks noGrp="1"/>
          </p:cNvSpPr>
          <p:nvPr>
            <p:ph idx="1"/>
          </p:nvPr>
        </p:nvSpPr>
        <p:spPr/>
        <p:txBody>
          <a:bodyPr/>
          <a:lstStyle/>
          <a:p>
            <a:r>
              <a:rPr lang="en-US" dirty="0"/>
              <a:t>Available to State Health Plan primary women.</a:t>
            </a:r>
          </a:p>
          <a:p>
            <a:r>
              <a:rPr lang="en-US" dirty="0"/>
              <a:t>One baseline routine mammogram (four views) for women ages 35-39.</a:t>
            </a:r>
          </a:p>
          <a:p>
            <a:r>
              <a:rPr lang="en-US" dirty="0"/>
              <a:t>One routine mammogram (four views) each calendar year for women ages 40 and older.</a:t>
            </a:r>
          </a:p>
          <a:p>
            <a:r>
              <a:rPr lang="en-US" dirty="0"/>
              <a:t>Diagnostic mammograms are processed according to regular Plan coverage rules.</a:t>
            </a:r>
          </a:p>
          <a:p>
            <a:endParaRPr lang="en-US" dirty="0"/>
          </a:p>
        </p:txBody>
      </p:sp>
      <p:sp>
        <p:nvSpPr>
          <p:cNvPr id="4" name="Slide Number Placeholder 3">
            <a:extLst>
              <a:ext uri="{FF2B5EF4-FFF2-40B4-BE49-F238E27FC236}">
                <a16:creationId xmlns:a16="http://schemas.microsoft.com/office/drawing/2014/main" id="{23ACF587-68B0-4E79-BE6B-365678E3BAC1}"/>
              </a:ext>
            </a:extLst>
          </p:cNvPr>
          <p:cNvSpPr>
            <a:spLocks noGrp="1"/>
          </p:cNvSpPr>
          <p:nvPr>
            <p:ph type="sldNum" sz="quarter" idx="12"/>
          </p:nvPr>
        </p:nvSpPr>
        <p:spPr/>
        <p:txBody>
          <a:bodyPr/>
          <a:lstStyle/>
          <a:p>
            <a:fld id="{28024367-D536-4F59-B2ED-0E7825EDA9AF}" type="slidenum">
              <a:rPr lang="en-US" smtClean="0"/>
              <a:pPr/>
              <a:t>13</a:t>
            </a:fld>
            <a:endParaRPr lang="en-US" dirty="0"/>
          </a:p>
        </p:txBody>
      </p:sp>
      <p:pic>
        <p:nvPicPr>
          <p:cNvPr id="5" name="Picture 4">
            <a:extLst>
              <a:ext uri="{FF2B5EF4-FFF2-40B4-BE49-F238E27FC236}">
                <a16:creationId xmlns:a16="http://schemas.microsoft.com/office/drawing/2014/main" id="{894C0A62-152C-46B5-864B-68CBB1A879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8" name="Audio 7">
            <a:hlinkClick r:id="" action="ppaction://media"/>
            <a:extLst>
              <a:ext uri="{FF2B5EF4-FFF2-40B4-BE49-F238E27FC236}">
                <a16:creationId xmlns:a16="http://schemas.microsoft.com/office/drawing/2014/main" id="{06459573-2C8C-4C51-9EE1-4A2ABD524F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66382100"/>
      </p:ext>
    </p:extLst>
  </p:cSld>
  <p:clrMapOvr>
    <a:masterClrMapping/>
  </p:clrMapOvr>
  <mc:AlternateContent xmlns:mc="http://schemas.openxmlformats.org/markup-compatibility/2006">
    <mc:Choice xmlns:p14="http://schemas.microsoft.com/office/powerpoint/2010/main" Requires="p14">
      <p:transition spd="slow" p14:dur="2000" advTm="25280"/>
    </mc:Choice>
    <mc:Fallback>
      <p:transition spd="slow" advTm="2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A4DD-F32C-4B0F-B1D7-37413339E4C8}"/>
              </a:ext>
            </a:extLst>
          </p:cNvPr>
          <p:cNvSpPr>
            <a:spLocks noGrp="1"/>
          </p:cNvSpPr>
          <p:nvPr>
            <p:ph type="title"/>
          </p:nvPr>
        </p:nvSpPr>
        <p:spPr/>
        <p:txBody>
          <a:bodyPr/>
          <a:lstStyle/>
          <a:p>
            <a:r>
              <a:rPr lang="en-US" dirty="0"/>
              <a:t>Diabetes education</a:t>
            </a:r>
          </a:p>
        </p:txBody>
      </p:sp>
      <p:sp>
        <p:nvSpPr>
          <p:cNvPr id="3" name="Content Placeholder 2">
            <a:extLst>
              <a:ext uri="{FF2B5EF4-FFF2-40B4-BE49-F238E27FC236}">
                <a16:creationId xmlns:a16="http://schemas.microsoft.com/office/drawing/2014/main" id="{3E0B477F-2D41-4569-8155-CD1681D41342}"/>
              </a:ext>
            </a:extLst>
          </p:cNvPr>
          <p:cNvSpPr>
            <a:spLocks noGrp="1"/>
          </p:cNvSpPr>
          <p:nvPr>
            <p:ph idx="1"/>
          </p:nvPr>
        </p:nvSpPr>
        <p:spPr/>
        <p:txBody>
          <a:bodyPr/>
          <a:lstStyle/>
          <a:p>
            <a:r>
              <a:rPr lang="en-US" dirty="0"/>
              <a:t>Available to State Health Plan primary members.</a:t>
            </a:r>
          </a:p>
          <a:p>
            <a:r>
              <a:rPr lang="en-US" dirty="0"/>
              <a:t>Diabetes education helps diabetics understand their condition and how to better manage it.</a:t>
            </a:r>
          </a:p>
          <a:p>
            <a:r>
              <a:rPr lang="en-US" dirty="0"/>
              <a:t>People who receive diabetes education are more likely to </a:t>
            </a:r>
          </a:p>
          <a:p>
            <a:pPr lvl="1"/>
            <a:r>
              <a:rPr lang="en-US" dirty="0"/>
              <a:t>Use primary care and preventive services; </a:t>
            </a:r>
          </a:p>
          <a:p>
            <a:pPr lvl="1"/>
            <a:r>
              <a:rPr lang="en-US" dirty="0"/>
              <a:t>Take medications as prescribed; and </a:t>
            </a:r>
          </a:p>
          <a:p>
            <a:pPr lvl="1"/>
            <a:r>
              <a:rPr lang="en-US" dirty="0"/>
              <a:t>Control their blood glucose, blood pressure and cholesterol levels.</a:t>
            </a:r>
          </a:p>
        </p:txBody>
      </p:sp>
      <p:sp>
        <p:nvSpPr>
          <p:cNvPr id="4" name="Slide Number Placeholder 3">
            <a:extLst>
              <a:ext uri="{FF2B5EF4-FFF2-40B4-BE49-F238E27FC236}">
                <a16:creationId xmlns:a16="http://schemas.microsoft.com/office/drawing/2014/main" id="{64A23C4F-4144-4CE5-B321-E978C82A7293}"/>
              </a:ext>
            </a:extLst>
          </p:cNvPr>
          <p:cNvSpPr>
            <a:spLocks noGrp="1"/>
          </p:cNvSpPr>
          <p:nvPr>
            <p:ph type="sldNum" sz="quarter" idx="12"/>
          </p:nvPr>
        </p:nvSpPr>
        <p:spPr/>
        <p:txBody>
          <a:bodyPr/>
          <a:lstStyle/>
          <a:p>
            <a:fld id="{28024367-D536-4F59-B2ED-0E7825EDA9AF}" type="slidenum">
              <a:rPr lang="en-US" smtClean="0"/>
              <a:pPr/>
              <a:t>14</a:t>
            </a:fld>
            <a:endParaRPr lang="en-US" dirty="0"/>
          </a:p>
        </p:txBody>
      </p:sp>
      <p:pic>
        <p:nvPicPr>
          <p:cNvPr id="5" name="Picture 4">
            <a:extLst>
              <a:ext uri="{FF2B5EF4-FFF2-40B4-BE49-F238E27FC236}">
                <a16:creationId xmlns:a16="http://schemas.microsoft.com/office/drawing/2014/main" id="{0E716361-876D-4158-B007-ED231F4EDC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7" name="Audio 6">
            <a:hlinkClick r:id="" action="ppaction://media"/>
            <a:extLst>
              <a:ext uri="{FF2B5EF4-FFF2-40B4-BE49-F238E27FC236}">
                <a16:creationId xmlns:a16="http://schemas.microsoft.com/office/drawing/2014/main" id="{EAFCA579-5732-49FF-A8F5-529C5D204F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83939256"/>
      </p:ext>
    </p:extLst>
  </p:cSld>
  <p:clrMapOvr>
    <a:masterClrMapping/>
  </p:clrMapOvr>
  <mc:AlternateContent xmlns:mc="http://schemas.openxmlformats.org/markup-compatibility/2006">
    <mc:Choice xmlns:p14="http://schemas.microsoft.com/office/powerpoint/2010/main" Requires="p14">
      <p:transition spd="slow" p14:dur="2000" advTm="17560"/>
    </mc:Choice>
    <mc:Fallback>
      <p:transition spd="slow" advTm="1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A5E8-BEA2-44CA-AEFB-EC310B67FF7F}"/>
              </a:ext>
            </a:extLst>
          </p:cNvPr>
          <p:cNvSpPr>
            <a:spLocks noGrp="1"/>
          </p:cNvSpPr>
          <p:nvPr>
            <p:ph type="title"/>
          </p:nvPr>
        </p:nvSpPr>
        <p:spPr/>
        <p:txBody>
          <a:bodyPr/>
          <a:lstStyle/>
          <a:p>
            <a:r>
              <a:rPr lang="en-US" dirty="0"/>
              <a:t>Tobacco cessation</a:t>
            </a:r>
          </a:p>
        </p:txBody>
      </p:sp>
      <p:sp>
        <p:nvSpPr>
          <p:cNvPr id="3" name="Content Placeholder 2">
            <a:extLst>
              <a:ext uri="{FF2B5EF4-FFF2-40B4-BE49-F238E27FC236}">
                <a16:creationId xmlns:a16="http://schemas.microsoft.com/office/drawing/2014/main" id="{628B14A5-A9F3-4697-9999-9B92D2FE3ED7}"/>
              </a:ext>
            </a:extLst>
          </p:cNvPr>
          <p:cNvSpPr>
            <a:spLocks noGrp="1"/>
          </p:cNvSpPr>
          <p:nvPr>
            <p:ph idx="1"/>
          </p:nvPr>
        </p:nvSpPr>
        <p:spPr/>
        <p:txBody>
          <a:bodyPr/>
          <a:lstStyle/>
          <a:p>
            <a:r>
              <a:rPr lang="en-US" dirty="0"/>
              <a:t>Available to State Health Plan primary subscribers and covered spouses and dependent children ages 13 or older.</a:t>
            </a:r>
          </a:p>
          <a:p>
            <a:r>
              <a:rPr lang="en-US" dirty="0"/>
              <a:t>Enroll in Quit For Life® program at </a:t>
            </a:r>
            <a:r>
              <a:rPr lang="en-US" dirty="0">
                <a:hlinkClick r:id="rId4"/>
              </a:rPr>
              <a:t>www.quitnow.net/SCStateHealthPlan</a:t>
            </a:r>
            <a:r>
              <a:rPr lang="en-US" dirty="0"/>
              <a:t> or 800.652.7230.</a:t>
            </a:r>
          </a:p>
          <a:p>
            <a:r>
              <a:rPr lang="en-US" dirty="0"/>
              <a:t>Includes a $0 copay for eligible tobacco cessation medications to eligible participants.</a:t>
            </a:r>
          </a:p>
          <a:p>
            <a:endParaRPr lang="en-US" dirty="0"/>
          </a:p>
        </p:txBody>
      </p:sp>
      <p:sp>
        <p:nvSpPr>
          <p:cNvPr id="4" name="Slide Number Placeholder 3">
            <a:extLst>
              <a:ext uri="{FF2B5EF4-FFF2-40B4-BE49-F238E27FC236}">
                <a16:creationId xmlns:a16="http://schemas.microsoft.com/office/drawing/2014/main" id="{2F6DF48D-9AED-4EE2-9FCF-9DAC3FEFFFED}"/>
              </a:ext>
            </a:extLst>
          </p:cNvPr>
          <p:cNvSpPr>
            <a:spLocks noGrp="1"/>
          </p:cNvSpPr>
          <p:nvPr>
            <p:ph type="sldNum" sz="quarter" idx="12"/>
          </p:nvPr>
        </p:nvSpPr>
        <p:spPr/>
        <p:txBody>
          <a:bodyPr/>
          <a:lstStyle/>
          <a:p>
            <a:fld id="{28024367-D536-4F59-B2ED-0E7825EDA9AF}" type="slidenum">
              <a:rPr lang="en-US" smtClean="0"/>
              <a:pPr/>
              <a:t>15</a:t>
            </a:fld>
            <a:endParaRPr lang="en-US" dirty="0"/>
          </a:p>
        </p:txBody>
      </p:sp>
      <p:pic>
        <p:nvPicPr>
          <p:cNvPr id="5" name="Picture 4">
            <a:extLst>
              <a:ext uri="{FF2B5EF4-FFF2-40B4-BE49-F238E27FC236}">
                <a16:creationId xmlns:a16="http://schemas.microsoft.com/office/drawing/2014/main" id="{4398530C-53D6-4DC1-9964-A192781E13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7" name="Audio 6">
            <a:hlinkClick r:id="" action="ppaction://media"/>
            <a:extLst>
              <a:ext uri="{FF2B5EF4-FFF2-40B4-BE49-F238E27FC236}">
                <a16:creationId xmlns:a16="http://schemas.microsoft.com/office/drawing/2014/main" id="{DC12F6E8-7702-43CC-8594-382DA3E86B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4084535"/>
      </p:ext>
    </p:extLst>
  </p:cSld>
  <p:clrMapOvr>
    <a:masterClrMapping/>
  </p:clrMapOvr>
  <mc:AlternateContent xmlns:mc="http://schemas.openxmlformats.org/markup-compatibility/2006">
    <mc:Choice xmlns:p14="http://schemas.microsoft.com/office/powerpoint/2010/main" Requires="p14">
      <p:transition spd="slow" p14:dur="2000" advTm="15304"/>
    </mc:Choice>
    <mc:Fallback>
      <p:transition spd="slow" advTm="1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D3BD-34E3-4336-811F-4B05CA3B33DD}"/>
              </a:ext>
            </a:extLst>
          </p:cNvPr>
          <p:cNvSpPr>
            <a:spLocks noGrp="1"/>
          </p:cNvSpPr>
          <p:nvPr>
            <p:ph type="title"/>
          </p:nvPr>
        </p:nvSpPr>
        <p:spPr/>
        <p:txBody>
          <a:bodyPr/>
          <a:lstStyle/>
          <a:p>
            <a:r>
              <a:rPr lang="en-US" dirty="0"/>
              <a:t>Breast pumps</a:t>
            </a:r>
          </a:p>
        </p:txBody>
      </p:sp>
      <p:sp>
        <p:nvSpPr>
          <p:cNvPr id="3" name="Content Placeholder 2">
            <a:extLst>
              <a:ext uri="{FF2B5EF4-FFF2-40B4-BE49-F238E27FC236}">
                <a16:creationId xmlns:a16="http://schemas.microsoft.com/office/drawing/2014/main" id="{A278F80A-8BAF-4C29-B25B-407BF3881C5A}"/>
              </a:ext>
            </a:extLst>
          </p:cNvPr>
          <p:cNvSpPr>
            <a:spLocks noGrp="1"/>
          </p:cNvSpPr>
          <p:nvPr>
            <p:ph idx="1"/>
          </p:nvPr>
        </p:nvSpPr>
        <p:spPr/>
        <p:txBody>
          <a:bodyPr/>
          <a:lstStyle/>
          <a:p>
            <a:r>
              <a:rPr lang="en-US" dirty="0"/>
              <a:t>Available to State Health Plan primary women.</a:t>
            </a:r>
          </a:p>
          <a:p>
            <a:r>
              <a:rPr lang="en-US" dirty="0"/>
              <a:t>Receive certain electric or manual breast pump.</a:t>
            </a:r>
          </a:p>
          <a:p>
            <a:r>
              <a:rPr lang="en-US" dirty="0"/>
              <a:t>Learn more by enrolling in Coming Attractions.</a:t>
            </a:r>
          </a:p>
          <a:p>
            <a:pPr lvl="1"/>
            <a:r>
              <a:rPr lang="en-US" dirty="0"/>
              <a:t>Log in to your </a:t>
            </a:r>
            <a:r>
              <a:rPr lang="en-US" dirty="0">
                <a:hlinkClick r:id="rId4"/>
              </a:rPr>
              <a:t>My Health Toolkit</a:t>
            </a:r>
            <a:r>
              <a:rPr lang="en-US" dirty="0"/>
              <a:t> account. Select Wellness, then Health Coaching.</a:t>
            </a:r>
          </a:p>
          <a:p>
            <a:pPr lvl="1"/>
            <a:r>
              <a:rPr lang="en-US" dirty="0"/>
              <a:t>Call 803.699.3337 or 800.925.9724.</a:t>
            </a:r>
          </a:p>
          <a:p>
            <a:r>
              <a:rPr lang="en-US" dirty="0"/>
              <a:t>Coming Attractions program supports mothers throughout pregnancy and baby’s first year of life.</a:t>
            </a:r>
          </a:p>
          <a:p>
            <a:r>
              <a:rPr lang="en-US" dirty="0"/>
              <a:t>Lactation consultations are available at no cost through Blue </a:t>
            </a:r>
            <a:r>
              <a:rPr lang="en-US" dirty="0" err="1"/>
              <a:t>CareOnDemand</a:t>
            </a:r>
            <a:r>
              <a:rPr lang="en-US" dirty="0"/>
              <a:t>.</a:t>
            </a:r>
          </a:p>
          <a:p>
            <a:endParaRPr lang="en-US" dirty="0"/>
          </a:p>
        </p:txBody>
      </p:sp>
      <p:sp>
        <p:nvSpPr>
          <p:cNvPr id="4" name="Slide Number Placeholder 3">
            <a:extLst>
              <a:ext uri="{FF2B5EF4-FFF2-40B4-BE49-F238E27FC236}">
                <a16:creationId xmlns:a16="http://schemas.microsoft.com/office/drawing/2014/main" id="{0DCA91A8-6159-4C3F-969F-EF7CFA167B76}"/>
              </a:ext>
            </a:extLst>
          </p:cNvPr>
          <p:cNvSpPr>
            <a:spLocks noGrp="1"/>
          </p:cNvSpPr>
          <p:nvPr>
            <p:ph type="sldNum" sz="quarter" idx="12"/>
          </p:nvPr>
        </p:nvSpPr>
        <p:spPr/>
        <p:txBody>
          <a:bodyPr/>
          <a:lstStyle/>
          <a:p>
            <a:fld id="{28024367-D536-4F59-B2ED-0E7825EDA9AF}" type="slidenum">
              <a:rPr lang="en-US" smtClean="0"/>
              <a:pPr/>
              <a:t>16</a:t>
            </a:fld>
            <a:endParaRPr lang="en-US" dirty="0"/>
          </a:p>
        </p:txBody>
      </p:sp>
      <p:pic>
        <p:nvPicPr>
          <p:cNvPr id="5" name="Picture 4">
            <a:extLst>
              <a:ext uri="{FF2B5EF4-FFF2-40B4-BE49-F238E27FC236}">
                <a16:creationId xmlns:a16="http://schemas.microsoft.com/office/drawing/2014/main" id="{10BCEE76-B3F7-4893-8E51-38D5BF4C15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8" name="Audio 7">
            <a:hlinkClick r:id="" action="ppaction://media"/>
            <a:extLst>
              <a:ext uri="{FF2B5EF4-FFF2-40B4-BE49-F238E27FC236}">
                <a16:creationId xmlns:a16="http://schemas.microsoft.com/office/drawing/2014/main" id="{09EA83E3-0A6F-40BD-9AED-E9D6598C84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02092838"/>
      </p:ext>
    </p:extLst>
  </p:cSld>
  <p:clrMapOvr>
    <a:masterClrMapping/>
  </p:clrMapOvr>
  <mc:AlternateContent xmlns:mc="http://schemas.openxmlformats.org/markup-compatibility/2006">
    <mc:Choice xmlns:p14="http://schemas.microsoft.com/office/powerpoint/2010/main" Requires="p14">
      <p:transition spd="slow" p14:dur="2000" advTm="21953"/>
    </mc:Choice>
    <mc:Fallback>
      <p:transition spd="slow" advTm="2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3C09-57B2-465B-8625-0FA23087ADB3}"/>
              </a:ext>
            </a:extLst>
          </p:cNvPr>
          <p:cNvSpPr>
            <a:spLocks noGrp="1"/>
          </p:cNvSpPr>
          <p:nvPr>
            <p:ph type="title"/>
          </p:nvPr>
        </p:nvSpPr>
        <p:spPr/>
        <p:txBody>
          <a:bodyPr/>
          <a:lstStyle/>
          <a:p>
            <a:r>
              <a:rPr lang="en-US" dirty="0"/>
              <a:t>Adult well visits</a:t>
            </a:r>
          </a:p>
        </p:txBody>
      </p:sp>
      <p:sp>
        <p:nvSpPr>
          <p:cNvPr id="3" name="Slide Number Placeholder 2">
            <a:extLst>
              <a:ext uri="{FF2B5EF4-FFF2-40B4-BE49-F238E27FC236}">
                <a16:creationId xmlns:a16="http://schemas.microsoft.com/office/drawing/2014/main" id="{3E46EBE0-7696-4CC0-822F-621064013860}"/>
              </a:ext>
            </a:extLst>
          </p:cNvPr>
          <p:cNvSpPr>
            <a:spLocks noGrp="1"/>
          </p:cNvSpPr>
          <p:nvPr>
            <p:ph type="sldNum" sz="quarter" idx="12"/>
          </p:nvPr>
        </p:nvSpPr>
        <p:spPr/>
        <p:txBody>
          <a:bodyPr/>
          <a:lstStyle/>
          <a:p>
            <a:fld id="{28024367-D536-4F59-B2ED-0E7825EDA9AF}" type="slidenum">
              <a:rPr lang="en-US" smtClean="0"/>
              <a:pPr/>
              <a:t>17</a:t>
            </a:fld>
            <a:endParaRPr lang="en-US" dirty="0"/>
          </a:p>
        </p:txBody>
      </p:sp>
      <p:sp>
        <p:nvSpPr>
          <p:cNvPr id="7" name="Subtitle 6">
            <a:extLst>
              <a:ext uri="{FF2B5EF4-FFF2-40B4-BE49-F238E27FC236}">
                <a16:creationId xmlns:a16="http://schemas.microsoft.com/office/drawing/2014/main" id="{259F589F-4422-4FE1-B53F-816BCBCF13FE}"/>
              </a:ext>
            </a:extLst>
          </p:cNvPr>
          <p:cNvSpPr>
            <a:spLocks noGrp="1"/>
          </p:cNvSpPr>
          <p:nvPr>
            <p:ph type="subTitle" idx="13"/>
          </p:nvPr>
        </p:nvSpPr>
        <p:spPr/>
        <p:txBody>
          <a:bodyPr/>
          <a:lstStyle/>
          <a:p>
            <a:endParaRPr lang="en-US"/>
          </a:p>
        </p:txBody>
      </p:sp>
      <p:pic>
        <p:nvPicPr>
          <p:cNvPr id="4" name="Audio 3">
            <a:hlinkClick r:id="" action="ppaction://media"/>
            <a:extLst>
              <a:ext uri="{FF2B5EF4-FFF2-40B4-BE49-F238E27FC236}">
                <a16:creationId xmlns:a16="http://schemas.microsoft.com/office/drawing/2014/main" id="{90322B91-2754-4085-AED8-F6F6F352AF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22585983"/>
      </p:ext>
    </p:extLst>
  </p:cSld>
  <p:clrMapOvr>
    <a:masterClrMapping/>
  </p:clrMapOvr>
  <mc:AlternateContent xmlns:mc="http://schemas.openxmlformats.org/markup-compatibility/2006">
    <mc:Choice xmlns:p14="http://schemas.microsoft.com/office/powerpoint/2010/main" Requires="p14">
      <p:transition spd="slow" p14:dur="2000" advTm="5720"/>
    </mc:Choice>
    <mc:Fallback>
      <p:transition spd="slow" advTm="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Adult well visits</a:t>
            </a:r>
          </a:p>
        </p:txBody>
      </p:sp>
      <p:sp>
        <p:nvSpPr>
          <p:cNvPr id="3" name="Content Placeholder 2"/>
          <p:cNvSpPr>
            <a:spLocks noGrp="1"/>
          </p:cNvSpPr>
          <p:nvPr>
            <p:ph idx="1"/>
            <p:custDataLst>
              <p:tags r:id="rId2"/>
            </p:custDataLst>
          </p:nvPr>
        </p:nvSpPr>
        <p:spPr/>
        <p:txBody>
          <a:bodyPr/>
          <a:lstStyle/>
          <a:p>
            <a:r>
              <a:rPr lang="en-US" dirty="0"/>
              <a:t>The State Health Plan covers one well visit each plan year at no member cost.</a:t>
            </a:r>
          </a:p>
          <a:p>
            <a:pPr lvl="0"/>
            <a:r>
              <a:rPr lang="en-US" dirty="0"/>
              <a:t>Evidence-based services with an A or B recommendation by the </a:t>
            </a:r>
            <a:r>
              <a:rPr lang="en-US" dirty="0">
                <a:hlinkClick r:id="rId7"/>
              </a:rPr>
              <a:t>United States Preventive Services Task Force</a:t>
            </a:r>
            <a:r>
              <a:rPr lang="en-US" dirty="0"/>
              <a:t> (USPSTF) included.</a:t>
            </a:r>
          </a:p>
          <a:p>
            <a:r>
              <a:rPr lang="en-US" dirty="0"/>
              <a:t>Available to all non-Medicare primary adults ages 19 and older.</a:t>
            </a:r>
          </a:p>
          <a:p>
            <a:pPr lvl="0"/>
            <a:r>
              <a:rPr lang="en-US" dirty="0"/>
              <a:t>Eligible female members may use their well visit at their gynecologist or primary care physician, but not both.</a:t>
            </a:r>
          </a:p>
          <a:p>
            <a:pPr lvl="1"/>
            <a:r>
              <a:rPr lang="en-US" dirty="0"/>
              <a:t>If a female visits both doctors in the same year, only the first routine office visit received will be covered.</a:t>
            </a:r>
          </a:p>
          <a:p>
            <a:endParaRPr lang="en-US" dirty="0"/>
          </a:p>
          <a:p>
            <a:endParaRPr lang="en-US" dirty="0"/>
          </a:p>
        </p:txBody>
      </p:sp>
      <p:sp>
        <p:nvSpPr>
          <p:cNvPr id="4" name="Slide Number Placeholder 3"/>
          <p:cNvSpPr>
            <a:spLocks noGrp="1"/>
          </p:cNvSpPr>
          <p:nvPr>
            <p:ph type="sldNum" sz="quarter" idx="12"/>
            <p:custDataLst>
              <p:tags r:id="rId3"/>
            </p:custDataLst>
          </p:nvPr>
        </p:nvSpPr>
        <p:spPr/>
        <p:txBody>
          <a:bodyPr/>
          <a:lstStyle/>
          <a:p>
            <a:fld id="{28024367-D536-4F59-B2ED-0E7825EDA9AF}" type="slidenum">
              <a:rPr lang="en-US" smtClean="0"/>
              <a:pPr/>
              <a:t>18</a:t>
            </a:fld>
            <a:endParaRPr lang="en-US" dirty="0"/>
          </a:p>
        </p:txBody>
      </p:sp>
      <p:pic>
        <p:nvPicPr>
          <p:cNvPr id="8" name="Audio 7">
            <a:hlinkClick r:id="" action="ppaction://media"/>
            <a:extLst>
              <a:ext uri="{FF2B5EF4-FFF2-40B4-BE49-F238E27FC236}">
                <a16:creationId xmlns:a16="http://schemas.microsoft.com/office/drawing/2014/main" id="{870EAAA7-3377-4E73-9E00-753E24CCA95B}"/>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43612926"/>
      </p:ext>
    </p:extLst>
  </p:cSld>
  <p:clrMapOvr>
    <a:masterClrMapping/>
  </p:clrMapOvr>
  <mc:AlternateContent xmlns:mc="http://schemas.openxmlformats.org/markup-compatibility/2006">
    <mc:Choice xmlns:p14="http://schemas.microsoft.com/office/powerpoint/2010/main" Requires="p14">
      <p:transition spd="slow" p14:dur="2000" advTm="64681"/>
    </mc:Choice>
    <mc:Fallback>
      <p:transition spd="slow" advTm="64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go for an adult well visit</a:t>
            </a:r>
          </a:p>
        </p:txBody>
      </p:sp>
      <p:sp>
        <p:nvSpPr>
          <p:cNvPr id="3" name="Content Placeholder 2"/>
          <p:cNvSpPr>
            <a:spLocks noGrp="1"/>
          </p:cNvSpPr>
          <p:nvPr>
            <p:ph idx="1"/>
          </p:nvPr>
        </p:nvSpPr>
        <p:spPr/>
        <p:txBody>
          <a:bodyPr/>
          <a:lstStyle/>
          <a:p>
            <a:pPr lvl="0"/>
            <a:r>
              <a:rPr lang="en-US" dirty="0"/>
              <a:t>Take advantage of this benefit at a network provider specializing in:</a:t>
            </a:r>
          </a:p>
          <a:p>
            <a:pPr lvl="1"/>
            <a:r>
              <a:rPr lang="en-US" dirty="0"/>
              <a:t>General practice; </a:t>
            </a:r>
          </a:p>
          <a:p>
            <a:pPr lvl="1"/>
            <a:r>
              <a:rPr lang="en-US" dirty="0"/>
              <a:t>Family practice;</a:t>
            </a:r>
          </a:p>
          <a:p>
            <a:pPr lvl="1"/>
            <a:r>
              <a:rPr lang="en-US" dirty="0"/>
              <a:t>Pediatrics;</a:t>
            </a:r>
          </a:p>
          <a:p>
            <a:pPr lvl="1"/>
            <a:r>
              <a:rPr lang="en-US" dirty="0"/>
              <a:t>Internal medicine; </a:t>
            </a:r>
          </a:p>
          <a:p>
            <a:pPr lvl="1"/>
            <a:r>
              <a:rPr lang="en-US" dirty="0"/>
              <a:t>Gerontology; or</a:t>
            </a:r>
          </a:p>
          <a:p>
            <a:pPr lvl="1"/>
            <a:r>
              <a:rPr lang="en-US" dirty="0"/>
              <a:t>Obstetrics and gynecology. </a:t>
            </a:r>
          </a:p>
          <a:p>
            <a:endParaRPr lang="en-US" dirty="0"/>
          </a:p>
        </p:txBody>
      </p:sp>
      <p:sp>
        <p:nvSpPr>
          <p:cNvPr id="4" name="Slide Number Placeholder 3"/>
          <p:cNvSpPr>
            <a:spLocks noGrp="1"/>
          </p:cNvSpPr>
          <p:nvPr>
            <p:ph type="sldNum" sz="quarter" idx="12"/>
          </p:nvPr>
        </p:nvSpPr>
        <p:spPr/>
        <p:txBody>
          <a:bodyPr/>
          <a:lstStyle/>
          <a:p>
            <a:fld id="{28024367-D536-4F59-B2ED-0E7825EDA9AF}" type="slidenum">
              <a:rPr lang="en-US" smtClean="0"/>
              <a:pPr/>
              <a:t>19</a:t>
            </a:fld>
            <a:endParaRPr lang="en-US" dirty="0"/>
          </a:p>
        </p:txBody>
      </p:sp>
      <p:pic>
        <p:nvPicPr>
          <p:cNvPr id="7" name="Audio 6">
            <a:hlinkClick r:id="" action="ppaction://media"/>
            <a:extLst>
              <a:ext uri="{FF2B5EF4-FFF2-40B4-BE49-F238E27FC236}">
                <a16:creationId xmlns:a16="http://schemas.microsoft.com/office/drawing/2014/main" id="{19AA594A-D8FA-4A83-BEF8-89B9D6C17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53554068"/>
      </p:ext>
    </p:extLst>
  </p:cSld>
  <p:clrMapOvr>
    <a:masterClrMapping/>
  </p:clrMapOvr>
  <mc:AlternateContent xmlns:mc="http://schemas.openxmlformats.org/markup-compatibility/2006">
    <mc:Choice xmlns:p14="http://schemas.microsoft.com/office/powerpoint/2010/main" Requires="p14">
      <p:transition spd="slow" p14:dur="2000" advTm="21274"/>
    </mc:Choice>
    <mc:Fallback>
      <p:transition spd="slow" advTm="2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FB15EE-1647-4332-9084-BB40AAEB3BF2}"/>
              </a:ext>
            </a:extLst>
          </p:cNvPr>
          <p:cNvSpPr>
            <a:spLocks noGrp="1"/>
          </p:cNvSpPr>
          <p:nvPr>
            <p:ph type="title"/>
          </p:nvPr>
        </p:nvSpPr>
        <p:spPr/>
        <p:txBody>
          <a:bodyPr/>
          <a:lstStyle/>
          <a:p>
            <a:r>
              <a:rPr lang="en-US" dirty="0"/>
              <a:t>What we will cover</a:t>
            </a:r>
          </a:p>
        </p:txBody>
      </p:sp>
      <p:sp>
        <p:nvSpPr>
          <p:cNvPr id="6" name="Content Placeholder 5">
            <a:extLst>
              <a:ext uri="{FF2B5EF4-FFF2-40B4-BE49-F238E27FC236}">
                <a16:creationId xmlns:a16="http://schemas.microsoft.com/office/drawing/2014/main" id="{F8EB36CA-154D-4ECB-8F60-9EC968E82617}"/>
              </a:ext>
            </a:extLst>
          </p:cNvPr>
          <p:cNvSpPr>
            <a:spLocks noGrp="1"/>
          </p:cNvSpPr>
          <p:nvPr>
            <p:ph idx="1"/>
          </p:nvPr>
        </p:nvSpPr>
        <p:spPr/>
        <p:txBody>
          <a:bodyPr/>
          <a:lstStyle/>
          <a:p>
            <a:r>
              <a:rPr lang="en-US" dirty="0"/>
              <a:t>State Health Plan overview.</a:t>
            </a:r>
          </a:p>
          <a:p>
            <a:r>
              <a:rPr lang="en-US" dirty="0"/>
              <a:t>PEBA Perks.</a:t>
            </a:r>
          </a:p>
          <a:p>
            <a:r>
              <a:rPr lang="en-US" dirty="0"/>
              <a:t>Adult well visits.</a:t>
            </a:r>
          </a:p>
          <a:p>
            <a:r>
              <a:rPr lang="en-US" dirty="0"/>
              <a:t>Health and wellness benefits.</a:t>
            </a:r>
          </a:p>
          <a:p>
            <a:r>
              <a:rPr lang="en-US" dirty="0"/>
              <a:t>Online tools and resources.</a:t>
            </a:r>
          </a:p>
          <a:p>
            <a:endParaRPr lang="en-US" dirty="0"/>
          </a:p>
        </p:txBody>
      </p:sp>
      <p:sp>
        <p:nvSpPr>
          <p:cNvPr id="4" name="Slide Number Placeholder 3"/>
          <p:cNvSpPr>
            <a:spLocks noGrp="1"/>
          </p:cNvSpPr>
          <p:nvPr>
            <p:ph type="sldNum" sz="quarter" idx="12"/>
          </p:nvPr>
        </p:nvSpPr>
        <p:spPr/>
        <p:txBody>
          <a:bodyPr/>
          <a:lstStyle/>
          <a:p>
            <a:fld id="{28024367-D536-4F59-B2ED-0E7825EDA9AF}" type="slidenum">
              <a:rPr lang="en-US" smtClean="0"/>
              <a:pPr/>
              <a:t>2</a:t>
            </a:fld>
            <a:endParaRPr lang="en-US" dirty="0"/>
          </a:p>
        </p:txBody>
      </p:sp>
      <p:pic>
        <p:nvPicPr>
          <p:cNvPr id="2" name="Audio 1">
            <a:hlinkClick r:id="" action="ppaction://media"/>
            <a:extLst>
              <a:ext uri="{FF2B5EF4-FFF2-40B4-BE49-F238E27FC236}">
                <a16:creationId xmlns:a16="http://schemas.microsoft.com/office/drawing/2014/main" id="{A7F191C2-1333-467E-B499-6021088E99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25134391"/>
      </p:ext>
    </p:extLst>
  </p:cSld>
  <p:clrMapOvr>
    <a:masterClrMapping/>
  </p:clrMapOvr>
  <mc:AlternateContent xmlns:mc="http://schemas.openxmlformats.org/markup-compatibility/2006">
    <mc:Choice xmlns:p14="http://schemas.microsoft.com/office/powerpoint/2010/main" Requires="p14">
      <p:transition spd="slow" p14:dur="2000" advTm="15035"/>
    </mc:Choice>
    <mc:Fallback>
      <p:transition spd="slow" advTm="1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Services not included as part of an adult well visit</a:t>
            </a:r>
            <a:endParaRPr lang="en-US" dirty="0"/>
          </a:p>
        </p:txBody>
      </p:sp>
      <p:sp>
        <p:nvSpPr>
          <p:cNvPr id="3" name="Content Placeholder 2"/>
          <p:cNvSpPr>
            <a:spLocks noGrp="1"/>
          </p:cNvSpPr>
          <p:nvPr>
            <p:ph idx="1"/>
          </p:nvPr>
        </p:nvSpPr>
        <p:spPr/>
        <p:txBody>
          <a:bodyPr/>
          <a:lstStyle/>
          <a:p>
            <a:pPr lvl="0"/>
            <a:r>
              <a:rPr lang="en-US" dirty="0"/>
              <a:t>Those without an A or B recommendation by the USPSTF.</a:t>
            </a:r>
          </a:p>
          <a:p>
            <a:pPr lvl="0"/>
            <a:r>
              <a:rPr lang="en-US" dirty="0"/>
              <a:t>Other services, including a complete blood count (CBC), EKG, PSA test and basic metabolic panel, if ordered by a physician to treat a specific condition, are subject to the copayment, deductible and coinsurance, as well as normal Plan provisions.</a:t>
            </a:r>
          </a:p>
          <a:p>
            <a:pPr lvl="0"/>
            <a:r>
              <a:rPr lang="en-US" dirty="0"/>
              <a:t>Follow-up visits and services as a result of a well visit are also subject to normal Plan provisions.</a:t>
            </a:r>
          </a:p>
          <a:p>
            <a:endParaRPr lang="en-US" dirty="0"/>
          </a:p>
        </p:txBody>
      </p:sp>
      <p:sp>
        <p:nvSpPr>
          <p:cNvPr id="4" name="Slide Number Placeholder 3"/>
          <p:cNvSpPr>
            <a:spLocks noGrp="1"/>
          </p:cNvSpPr>
          <p:nvPr>
            <p:ph type="sldNum" sz="quarter" idx="12"/>
          </p:nvPr>
        </p:nvSpPr>
        <p:spPr/>
        <p:txBody>
          <a:bodyPr/>
          <a:lstStyle/>
          <a:p>
            <a:fld id="{28024367-D536-4F59-B2ED-0E7825EDA9AF}" type="slidenum">
              <a:rPr lang="en-US" smtClean="0"/>
              <a:pPr/>
              <a:t>20</a:t>
            </a:fld>
            <a:endParaRPr lang="en-US" dirty="0"/>
          </a:p>
        </p:txBody>
      </p:sp>
      <p:pic>
        <p:nvPicPr>
          <p:cNvPr id="11" name="Audio 10">
            <a:hlinkClick r:id="" action="ppaction://media"/>
            <a:extLst>
              <a:ext uri="{FF2B5EF4-FFF2-40B4-BE49-F238E27FC236}">
                <a16:creationId xmlns:a16="http://schemas.microsoft.com/office/drawing/2014/main" id="{85040A03-F143-463B-A1E3-CD62082782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71077864"/>
      </p:ext>
    </p:extLst>
  </p:cSld>
  <p:clrMapOvr>
    <a:masterClrMapping/>
  </p:clrMapOvr>
  <mc:AlternateContent xmlns:mc="http://schemas.openxmlformats.org/markup-compatibility/2006">
    <mc:Choice xmlns:p14="http://schemas.microsoft.com/office/powerpoint/2010/main" Requires="p14">
      <p:transition spd="slow" p14:dur="2000" advTm="52753"/>
    </mc:Choice>
    <mc:Fallback>
      <p:transition spd="slow" advTm="52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get the most out of your benefits</a:t>
            </a:r>
          </a:p>
        </p:txBody>
      </p:sp>
      <p:graphicFrame>
        <p:nvGraphicFramePr>
          <p:cNvPr id="5" name="Content Placeholder 4">
            <a:extLst>
              <a:ext uri="{FF2B5EF4-FFF2-40B4-BE49-F238E27FC236}">
                <a16:creationId xmlns:a16="http://schemas.microsoft.com/office/drawing/2014/main" id="{E12FC05A-321A-4108-BB55-6A650EDB9427}"/>
              </a:ext>
            </a:extLst>
          </p:cNvPr>
          <p:cNvGraphicFramePr>
            <a:graphicFrameLocks noGrp="1"/>
          </p:cNvGraphicFramePr>
          <p:nvPr>
            <p:ph idx="1"/>
            <p:extLst>
              <p:ext uri="{D42A27DB-BD31-4B8C-83A1-F6EECF244321}">
                <p14:modId xmlns:p14="http://schemas.microsoft.com/office/powerpoint/2010/main" val="879205305"/>
              </p:ext>
            </p:extLst>
          </p:nvPr>
        </p:nvGraphicFramePr>
        <p:xfrm>
          <a:off x="457200" y="1262063"/>
          <a:ext cx="82296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28024367-D536-4F59-B2ED-0E7825EDA9AF}" type="slidenum">
              <a:rPr lang="en-US" smtClean="0"/>
              <a:pPr/>
              <a:t>21</a:t>
            </a:fld>
            <a:endParaRPr lang="en-US" dirty="0"/>
          </a:p>
        </p:txBody>
      </p:sp>
      <p:pic>
        <p:nvPicPr>
          <p:cNvPr id="8" name="Audio 7">
            <a:hlinkClick r:id="" action="ppaction://media"/>
            <a:extLst>
              <a:ext uri="{FF2B5EF4-FFF2-40B4-BE49-F238E27FC236}">
                <a16:creationId xmlns:a16="http://schemas.microsoft.com/office/drawing/2014/main" id="{54F1FB41-18B5-401F-9747-41DA9F9658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63004812"/>
      </p:ext>
    </p:extLst>
  </p:cSld>
  <p:clrMapOvr>
    <a:masterClrMapping/>
  </p:clrMapOvr>
  <mc:AlternateContent xmlns:mc="http://schemas.openxmlformats.org/markup-compatibility/2006">
    <mc:Choice xmlns:p14="http://schemas.microsoft.com/office/powerpoint/2010/main" Requires="p14">
      <p:transition spd="slow" p14:dur="2000" advTm="24155"/>
    </mc:Choice>
    <mc:Fallback>
      <p:transition spd="slow" advTm="24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and wellness benefits</a:t>
            </a:r>
          </a:p>
        </p:txBody>
      </p:sp>
      <p:sp>
        <p:nvSpPr>
          <p:cNvPr id="4" name="Slide Number Placeholder 3"/>
          <p:cNvSpPr>
            <a:spLocks noGrp="1"/>
          </p:cNvSpPr>
          <p:nvPr>
            <p:ph type="sldNum" sz="quarter" idx="12"/>
          </p:nvPr>
        </p:nvSpPr>
        <p:spPr/>
        <p:txBody>
          <a:bodyPr/>
          <a:lstStyle/>
          <a:p>
            <a:fld id="{28024367-D536-4F59-B2ED-0E7825EDA9AF}" type="slidenum">
              <a:rPr lang="en-US" smtClean="0"/>
              <a:pPr/>
              <a:t>22</a:t>
            </a:fld>
            <a:endParaRPr lang="en-US" dirty="0"/>
          </a:p>
        </p:txBody>
      </p:sp>
      <p:sp>
        <p:nvSpPr>
          <p:cNvPr id="6" name="Subtitle 5">
            <a:extLst>
              <a:ext uri="{FF2B5EF4-FFF2-40B4-BE49-F238E27FC236}">
                <a16:creationId xmlns:a16="http://schemas.microsoft.com/office/drawing/2014/main" id="{0C8890AD-6503-4E1F-A856-BEF49170B5A2}"/>
              </a:ext>
            </a:extLst>
          </p:cNvPr>
          <p:cNvSpPr>
            <a:spLocks noGrp="1"/>
          </p:cNvSpPr>
          <p:nvPr>
            <p:ph type="subTitle" idx="13"/>
          </p:nvPr>
        </p:nvSpPr>
        <p:spPr/>
        <p:txBody>
          <a:bodyPr/>
          <a:lstStyle/>
          <a:p>
            <a:endParaRPr lang="en-US"/>
          </a:p>
        </p:txBody>
      </p:sp>
      <p:pic>
        <p:nvPicPr>
          <p:cNvPr id="3" name="Audio 2">
            <a:hlinkClick r:id="" action="ppaction://media"/>
            <a:extLst>
              <a:ext uri="{FF2B5EF4-FFF2-40B4-BE49-F238E27FC236}">
                <a16:creationId xmlns:a16="http://schemas.microsoft.com/office/drawing/2014/main" id="{D1A29F15-312E-4099-8F2E-7C30D1F7BA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78699391"/>
      </p:ext>
    </p:extLst>
  </p:cSld>
  <p:clrMapOvr>
    <a:masterClrMapping/>
  </p:clrMapOvr>
  <mc:AlternateContent xmlns:mc="http://schemas.openxmlformats.org/markup-compatibility/2006">
    <mc:Choice xmlns:p14="http://schemas.microsoft.com/office/powerpoint/2010/main" Requires="p14">
      <p:transition spd="slow" p14:dur="2000" advTm="6488"/>
    </mc:Choice>
    <mc:Fallback>
      <p:transition spd="slow" advTm="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Patient-centered medical home (PCMH)</a:t>
            </a:r>
            <a:endParaRPr lang="en-US" dirty="0"/>
          </a:p>
        </p:txBody>
      </p:sp>
      <p:sp>
        <p:nvSpPr>
          <p:cNvPr id="3" name="Content Placeholder 2"/>
          <p:cNvSpPr>
            <a:spLocks noGrp="1"/>
          </p:cNvSpPr>
          <p:nvPr>
            <p:ph idx="1"/>
          </p:nvPr>
        </p:nvSpPr>
        <p:spPr/>
        <p:txBody>
          <a:bodyPr/>
          <a:lstStyle/>
          <a:p>
            <a:r>
              <a:rPr lang="en-US" dirty="0"/>
              <a:t>Focus is on coordinating care and preventing illnesses rather than waiting until an illness occurs and treating it.</a:t>
            </a:r>
          </a:p>
          <a:p>
            <a:r>
              <a:rPr lang="en-US" dirty="0"/>
              <a:t>Standard Plan members do not pay the $15 copayment for an in-person physician office.</a:t>
            </a:r>
          </a:p>
          <a:p>
            <a:r>
              <a:rPr lang="en-US" dirty="0"/>
              <a:t>Members pay a 10% coinsurance for an in-person office visit, rather than 20% coinsurance, once meeting their deductible.</a:t>
            </a:r>
          </a:p>
          <a:p>
            <a:r>
              <a:rPr lang="en-US" dirty="0"/>
              <a:t>Learn more and find a list of PCMH providers at </a:t>
            </a:r>
            <a:r>
              <a:rPr lang="en-US" dirty="0">
                <a:hlinkClick r:id="rId4"/>
              </a:rPr>
              <a:t>www.StateSC.SouthCarolinaBlues.com</a:t>
            </a:r>
            <a:r>
              <a:rPr lang="en-US" dirty="0"/>
              <a:t>.</a:t>
            </a:r>
          </a:p>
          <a:p>
            <a:endParaRPr lang="en-US" dirty="0"/>
          </a:p>
        </p:txBody>
      </p:sp>
      <p:sp>
        <p:nvSpPr>
          <p:cNvPr id="4" name="Slide Number Placeholder 3"/>
          <p:cNvSpPr>
            <a:spLocks noGrp="1"/>
          </p:cNvSpPr>
          <p:nvPr>
            <p:ph type="sldNum" sz="quarter" idx="12"/>
          </p:nvPr>
        </p:nvSpPr>
        <p:spPr/>
        <p:txBody>
          <a:bodyPr/>
          <a:lstStyle/>
          <a:p>
            <a:fld id="{28024367-D536-4F59-B2ED-0E7825EDA9AF}" type="slidenum">
              <a:rPr lang="en-US" smtClean="0"/>
              <a:pPr/>
              <a:t>23</a:t>
            </a:fld>
            <a:endParaRPr lang="en-US" dirty="0"/>
          </a:p>
        </p:txBody>
      </p:sp>
      <p:pic>
        <p:nvPicPr>
          <p:cNvPr id="8" name="Audio 7">
            <a:hlinkClick r:id="" action="ppaction://media"/>
            <a:extLst>
              <a:ext uri="{FF2B5EF4-FFF2-40B4-BE49-F238E27FC236}">
                <a16:creationId xmlns:a16="http://schemas.microsoft.com/office/drawing/2014/main" id="{E55C40E6-5940-4C50-8A1C-8F55723893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7498256"/>
      </p:ext>
    </p:extLst>
  </p:cSld>
  <p:clrMapOvr>
    <a:masterClrMapping/>
  </p:clrMapOvr>
  <mc:AlternateContent xmlns:mc="http://schemas.openxmlformats.org/markup-compatibility/2006">
    <mc:Choice xmlns:p14="http://schemas.microsoft.com/office/powerpoint/2010/main" Requires="p14">
      <p:transition spd="slow" p14:dur="2000" advTm="42650"/>
    </mc:Choice>
    <mc:Fallback>
      <p:transition spd="slow" advTm="4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 </a:t>
            </a:r>
            <a:r>
              <a:rPr lang="en-US" dirty="0" err="1"/>
              <a:t>CareOnDemand</a:t>
            </a:r>
            <a:endParaRPr lang="en-US" dirty="0"/>
          </a:p>
        </p:txBody>
      </p:sp>
      <p:sp>
        <p:nvSpPr>
          <p:cNvPr id="3" name="Content Placeholder 2"/>
          <p:cNvSpPr>
            <a:spLocks noGrp="1"/>
          </p:cNvSpPr>
          <p:nvPr>
            <p:ph idx="1"/>
          </p:nvPr>
        </p:nvSpPr>
        <p:spPr/>
        <p:txBody>
          <a:bodyPr/>
          <a:lstStyle/>
          <a:p>
            <a:r>
              <a:rPr lang="en-US" dirty="0"/>
              <a:t>Available to State Health Plan primary members ages 18 and older.</a:t>
            </a:r>
          </a:p>
          <a:p>
            <a:pPr lvl="1"/>
            <a:r>
              <a:rPr lang="en-US" dirty="0"/>
              <a:t>Dependent children can use the benefit with an adult member.</a:t>
            </a:r>
          </a:p>
          <a:p>
            <a:r>
              <a:rPr lang="en-US" dirty="0"/>
              <a:t>Connect with health care professionals via computer or smartphone 24/7/365. </a:t>
            </a:r>
          </a:p>
          <a:p>
            <a:r>
              <a:rPr lang="en-US" dirty="0"/>
              <a:t>Maximum cost of $59.</a:t>
            </a:r>
          </a:p>
          <a:p>
            <a:pPr lvl="1"/>
            <a:r>
              <a:rPr lang="en-US" dirty="0"/>
              <a:t>Cost is subject to regular Plan coverage rules, including annual deductible and coinsurance.</a:t>
            </a:r>
          </a:p>
          <a:p>
            <a:r>
              <a:rPr lang="en-US" dirty="0">
                <a:hlinkClick r:id="rId4"/>
              </a:rPr>
              <a:t>peba.sc.gov/telehealth</a:t>
            </a:r>
            <a:r>
              <a:rPr lang="en-US" dirty="0"/>
              <a:t>.</a:t>
            </a:r>
          </a:p>
        </p:txBody>
      </p:sp>
      <p:sp>
        <p:nvSpPr>
          <p:cNvPr id="4" name="Slide Number Placeholder 3"/>
          <p:cNvSpPr>
            <a:spLocks noGrp="1"/>
          </p:cNvSpPr>
          <p:nvPr>
            <p:ph type="sldNum" sz="quarter" idx="12"/>
          </p:nvPr>
        </p:nvSpPr>
        <p:spPr/>
        <p:txBody>
          <a:bodyPr/>
          <a:lstStyle/>
          <a:p>
            <a:fld id="{28024367-D536-4F59-B2ED-0E7825EDA9AF}" type="slidenum">
              <a:rPr lang="en-US" smtClean="0"/>
              <a:pPr/>
              <a:t>24</a:t>
            </a:fld>
            <a:endParaRPr lang="en-US" dirty="0"/>
          </a:p>
        </p:txBody>
      </p:sp>
      <p:pic>
        <p:nvPicPr>
          <p:cNvPr id="5" name="Audio 4">
            <a:hlinkClick r:id="" action="ppaction://media"/>
            <a:extLst>
              <a:ext uri="{FF2B5EF4-FFF2-40B4-BE49-F238E27FC236}">
                <a16:creationId xmlns:a16="http://schemas.microsoft.com/office/drawing/2014/main" id="{6ADFD4E9-84F8-4CB3-8E5A-A051FAF0C1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33554293"/>
      </p:ext>
    </p:extLst>
  </p:cSld>
  <p:clrMapOvr>
    <a:masterClrMapping/>
  </p:clrMapOvr>
  <mc:AlternateContent xmlns:mc="http://schemas.openxmlformats.org/markup-compatibility/2006">
    <mc:Choice xmlns:p14="http://schemas.microsoft.com/office/powerpoint/2010/main" Requires="p14">
      <p:transition spd="slow" p14:dur="2000" advTm="36784"/>
    </mc:Choice>
    <mc:Fallback>
      <p:transition spd="slow" advTm="3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Health issues appropriate for a Blue </a:t>
            </a:r>
            <a:r>
              <a:rPr lang="en-US" dirty="0" err="1"/>
              <a:t>CareOnDemand</a:t>
            </a:r>
            <a:r>
              <a:rPr lang="en-US" dirty="0"/>
              <a:t> visit</a:t>
            </a:r>
          </a:p>
        </p:txBody>
      </p:sp>
      <p:sp>
        <p:nvSpPr>
          <p:cNvPr id="18" name="Content Placeholder 17"/>
          <p:cNvSpPr>
            <a:spLocks noGrp="1"/>
          </p:cNvSpPr>
          <p:nvPr>
            <p:ph idx="1"/>
          </p:nvPr>
        </p:nvSpPr>
        <p:spPr/>
        <p:txBody>
          <a:bodyPr/>
          <a:lstStyle/>
          <a:p>
            <a:r>
              <a:rPr lang="en-US" dirty="0"/>
              <a:t>Cold and flu symptoms.</a:t>
            </a:r>
          </a:p>
          <a:p>
            <a:r>
              <a:rPr lang="en-US" dirty="0"/>
              <a:t>Allergies.</a:t>
            </a:r>
          </a:p>
          <a:p>
            <a:r>
              <a:rPr lang="en-US" dirty="0"/>
              <a:t>Bronchitis and other respiratory infections.</a:t>
            </a:r>
          </a:p>
          <a:p>
            <a:r>
              <a:rPr lang="en-US" dirty="0"/>
              <a:t>Urinary tract infections.</a:t>
            </a:r>
          </a:p>
          <a:p>
            <a:r>
              <a:rPr lang="en-US" dirty="0"/>
              <a:t>Rashes and other skin irritations.</a:t>
            </a:r>
          </a:p>
          <a:p>
            <a:r>
              <a:rPr lang="en-US" dirty="0"/>
              <a:t>Sinus problems.</a:t>
            </a:r>
          </a:p>
          <a:p>
            <a:r>
              <a:rPr lang="en-US" dirty="0"/>
              <a:t>Migraines.</a:t>
            </a:r>
          </a:p>
          <a:p>
            <a:r>
              <a:rPr lang="en-US" dirty="0"/>
              <a:t>Pinkeye.</a:t>
            </a:r>
          </a:p>
        </p:txBody>
      </p:sp>
      <p:sp>
        <p:nvSpPr>
          <p:cNvPr id="4" name="Slide Number Placeholder 3"/>
          <p:cNvSpPr>
            <a:spLocks noGrp="1"/>
          </p:cNvSpPr>
          <p:nvPr>
            <p:ph type="sldNum" sz="quarter" idx="12"/>
          </p:nvPr>
        </p:nvSpPr>
        <p:spPr/>
        <p:txBody>
          <a:bodyPr/>
          <a:lstStyle/>
          <a:p>
            <a:fld id="{28024367-D536-4F59-B2ED-0E7825EDA9AF}" type="slidenum">
              <a:rPr lang="en-US" smtClean="0"/>
              <a:pPr/>
              <a:t>25</a:t>
            </a:fld>
            <a:endParaRPr lang="en-US" dirty="0"/>
          </a:p>
        </p:txBody>
      </p:sp>
      <p:pic>
        <p:nvPicPr>
          <p:cNvPr id="6" name="Audio 5">
            <a:hlinkClick r:id="" action="ppaction://media"/>
            <a:extLst>
              <a:ext uri="{FF2B5EF4-FFF2-40B4-BE49-F238E27FC236}">
                <a16:creationId xmlns:a16="http://schemas.microsoft.com/office/drawing/2014/main" id="{C4355F0A-F128-476B-84FC-99E97873D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39647240"/>
      </p:ext>
    </p:extLst>
  </p:cSld>
  <p:clrMapOvr>
    <a:masterClrMapping/>
  </p:clrMapOvr>
  <mc:AlternateContent xmlns:mc="http://schemas.openxmlformats.org/markup-compatibility/2006">
    <mc:Choice xmlns:p14="http://schemas.microsoft.com/office/powerpoint/2010/main" Requires="p14">
      <p:transition spd="slow" p14:dur="2000" advTm="20956"/>
    </mc:Choice>
    <mc:Fallback>
      <p:transition spd="slow" advTm="2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types of Blue CareOnDemand visits</a:t>
            </a:r>
          </a:p>
        </p:txBody>
      </p:sp>
      <p:sp>
        <p:nvSpPr>
          <p:cNvPr id="3" name="Content Placeholder 2"/>
          <p:cNvSpPr>
            <a:spLocks noGrp="1"/>
          </p:cNvSpPr>
          <p:nvPr>
            <p:ph idx="1"/>
          </p:nvPr>
        </p:nvSpPr>
        <p:spPr/>
        <p:txBody>
          <a:bodyPr/>
          <a:lstStyle/>
          <a:p>
            <a:r>
              <a:rPr lang="en-US" dirty="0"/>
              <a:t>Behavioral health:</a:t>
            </a:r>
          </a:p>
          <a:p>
            <a:pPr lvl="1"/>
            <a:r>
              <a:rPr lang="en-US" dirty="0"/>
              <a:t>Video chat with a licensed counselor, therapist, psychologist or psychiatrist from the comfort of your home.</a:t>
            </a:r>
          </a:p>
          <a:p>
            <a:pPr lvl="1"/>
            <a:r>
              <a:rPr lang="en-US" dirty="0"/>
              <a:t>Schedule follow-up visits at the time and frequency that are right.</a:t>
            </a:r>
          </a:p>
          <a:p>
            <a:pPr lvl="1"/>
            <a:r>
              <a:rPr lang="en-US" dirty="0"/>
              <a:t>Cost of the visit will vary based on the type of provider.</a:t>
            </a:r>
          </a:p>
          <a:p>
            <a:r>
              <a:rPr lang="en-US" dirty="0"/>
              <a:t>Lactation consultations:</a:t>
            </a:r>
          </a:p>
          <a:p>
            <a:pPr lvl="1"/>
            <a:r>
              <a:rPr lang="en-US" dirty="0"/>
              <a:t>Video chat with a lactation consultant at no cost and get help for many of the common issues associated with breastfeeding. </a:t>
            </a:r>
          </a:p>
          <a:p>
            <a:pPr lvl="1"/>
            <a:r>
              <a:rPr lang="en-US" dirty="0"/>
              <a:t>Schedule follow-up appointments at a time and frequency that are right.</a:t>
            </a:r>
          </a:p>
        </p:txBody>
      </p:sp>
      <p:sp>
        <p:nvSpPr>
          <p:cNvPr id="4" name="Slide Number Placeholder 3"/>
          <p:cNvSpPr>
            <a:spLocks noGrp="1"/>
          </p:cNvSpPr>
          <p:nvPr>
            <p:ph type="sldNum" sz="quarter" idx="12"/>
          </p:nvPr>
        </p:nvSpPr>
        <p:spPr/>
        <p:txBody>
          <a:bodyPr/>
          <a:lstStyle/>
          <a:p>
            <a:fld id="{28024367-D536-4F59-B2ED-0E7825EDA9AF}" type="slidenum">
              <a:rPr lang="en-US" smtClean="0"/>
              <a:pPr/>
              <a:t>26</a:t>
            </a:fld>
            <a:endParaRPr lang="en-US" dirty="0"/>
          </a:p>
        </p:txBody>
      </p:sp>
      <p:pic>
        <p:nvPicPr>
          <p:cNvPr id="9" name="Audio 8">
            <a:hlinkClick r:id="" action="ppaction://media"/>
            <a:extLst>
              <a:ext uri="{FF2B5EF4-FFF2-40B4-BE49-F238E27FC236}">
                <a16:creationId xmlns:a16="http://schemas.microsoft.com/office/drawing/2014/main" id="{9E3C6581-E2A2-499E-A0F3-6AA1EDB57C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39477464"/>
      </p:ext>
    </p:extLst>
  </p:cSld>
  <p:clrMapOvr>
    <a:masterClrMapping/>
  </p:clrMapOvr>
  <mc:AlternateContent xmlns:mc="http://schemas.openxmlformats.org/markup-compatibility/2006">
    <mc:Choice xmlns:p14="http://schemas.microsoft.com/office/powerpoint/2010/main" Requires="p14">
      <p:transition spd="slow" p14:dur="2000" advTm="58287"/>
    </mc:Choice>
    <mc:Fallback>
      <p:transition spd="slow" advTm="58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1EB7-C9F5-47FB-B058-8A46900EB8DE}"/>
              </a:ext>
            </a:extLst>
          </p:cNvPr>
          <p:cNvSpPr>
            <a:spLocks noGrp="1"/>
          </p:cNvSpPr>
          <p:nvPr>
            <p:ph type="title"/>
          </p:nvPr>
        </p:nvSpPr>
        <p:spPr/>
        <p:txBody>
          <a:bodyPr/>
          <a:lstStyle/>
          <a:p>
            <a:r>
              <a:rPr lang="en-US" dirty="0"/>
              <a:t>MUSC Health Virtual Care</a:t>
            </a:r>
          </a:p>
        </p:txBody>
      </p:sp>
      <p:sp>
        <p:nvSpPr>
          <p:cNvPr id="3" name="Content Placeholder 2">
            <a:extLst>
              <a:ext uri="{FF2B5EF4-FFF2-40B4-BE49-F238E27FC236}">
                <a16:creationId xmlns:a16="http://schemas.microsoft.com/office/drawing/2014/main" id="{4209D5CF-9623-40CB-AD45-BAEC8FDE7A7E}"/>
              </a:ext>
            </a:extLst>
          </p:cNvPr>
          <p:cNvSpPr>
            <a:spLocks noGrp="1"/>
          </p:cNvSpPr>
          <p:nvPr>
            <p:ph idx="1"/>
          </p:nvPr>
        </p:nvSpPr>
        <p:spPr/>
        <p:txBody>
          <a:bodyPr/>
          <a:lstStyle/>
          <a:p>
            <a:r>
              <a:rPr lang="en-US" dirty="0"/>
              <a:t>State Health Plan members, including Medicare-primary members, have access to MUSC’s telehealth option at no cost.</a:t>
            </a:r>
          </a:p>
          <a:p>
            <a:r>
              <a:rPr lang="en-US" dirty="0" err="1"/>
              <a:t>Opt</a:t>
            </a:r>
            <a:r>
              <a:rPr lang="en-US" dirty="0"/>
              <a:t> for non-video visits or video visits.</a:t>
            </a:r>
          </a:p>
          <a:p>
            <a:r>
              <a:rPr lang="en-US" dirty="0"/>
              <a:t>Common conditions treated include allergies, pinkeye, sinus infections, skin rashes, sore throat, urinary tract infections and flu.</a:t>
            </a:r>
          </a:p>
        </p:txBody>
      </p:sp>
      <p:sp>
        <p:nvSpPr>
          <p:cNvPr id="4" name="Slide Number Placeholder 3">
            <a:extLst>
              <a:ext uri="{FF2B5EF4-FFF2-40B4-BE49-F238E27FC236}">
                <a16:creationId xmlns:a16="http://schemas.microsoft.com/office/drawing/2014/main" id="{8F997EE4-936A-4D4A-8299-B175BB542631}"/>
              </a:ext>
            </a:extLst>
          </p:cNvPr>
          <p:cNvSpPr>
            <a:spLocks noGrp="1"/>
          </p:cNvSpPr>
          <p:nvPr>
            <p:ph type="sldNum" sz="quarter" idx="12"/>
          </p:nvPr>
        </p:nvSpPr>
        <p:spPr/>
        <p:txBody>
          <a:bodyPr/>
          <a:lstStyle/>
          <a:p>
            <a:fld id="{28024367-D536-4F59-B2ED-0E7825EDA9AF}" type="slidenum">
              <a:rPr lang="en-US" smtClean="0"/>
              <a:pPr/>
              <a:t>27</a:t>
            </a:fld>
            <a:endParaRPr lang="en-US" dirty="0"/>
          </a:p>
        </p:txBody>
      </p:sp>
      <p:pic>
        <p:nvPicPr>
          <p:cNvPr id="7" name="Audio 6">
            <a:hlinkClick r:id="" action="ppaction://media"/>
            <a:extLst>
              <a:ext uri="{FF2B5EF4-FFF2-40B4-BE49-F238E27FC236}">
                <a16:creationId xmlns:a16="http://schemas.microsoft.com/office/drawing/2014/main" id="{754B63C1-5FA7-4E3E-8434-801B2D044E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15550775"/>
      </p:ext>
    </p:extLst>
  </p:cSld>
  <p:clrMapOvr>
    <a:masterClrMapping/>
  </p:clrMapOvr>
  <mc:AlternateContent xmlns:mc="http://schemas.openxmlformats.org/markup-compatibility/2006">
    <mc:Choice xmlns:p14="http://schemas.microsoft.com/office/powerpoint/2010/main" Requires="p14">
      <p:transition spd="slow" p14:dur="2000" advTm="23167"/>
    </mc:Choice>
    <mc:Fallback>
      <p:transition spd="slow" advTm="2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BCCF-0E1C-40FF-BA20-270A80AE98B6}"/>
              </a:ext>
            </a:extLst>
          </p:cNvPr>
          <p:cNvSpPr>
            <a:spLocks noGrp="1"/>
          </p:cNvSpPr>
          <p:nvPr>
            <p:ph type="title"/>
          </p:nvPr>
        </p:nvSpPr>
        <p:spPr/>
        <p:txBody>
          <a:bodyPr/>
          <a:lstStyle/>
          <a:p>
            <a:r>
              <a:rPr lang="en-US" dirty="0"/>
              <a:t>MUSC Health Virtual Care</a:t>
            </a:r>
          </a:p>
        </p:txBody>
      </p:sp>
      <p:sp>
        <p:nvSpPr>
          <p:cNvPr id="3" name="Content Placeholder 2">
            <a:extLst>
              <a:ext uri="{FF2B5EF4-FFF2-40B4-BE49-F238E27FC236}">
                <a16:creationId xmlns:a16="http://schemas.microsoft.com/office/drawing/2014/main" id="{A6C89EB6-81E5-4D7E-82F9-2AA4EE37DF42}"/>
              </a:ext>
            </a:extLst>
          </p:cNvPr>
          <p:cNvSpPr>
            <a:spLocks noGrp="1"/>
          </p:cNvSpPr>
          <p:nvPr>
            <p:ph idx="1"/>
          </p:nvPr>
        </p:nvSpPr>
        <p:spPr/>
        <p:txBody>
          <a:bodyPr/>
          <a:lstStyle/>
          <a:p>
            <a:r>
              <a:rPr lang="en-US" dirty="0"/>
              <a:t>A member does not need to be a South Carolina resident; however, a member must be in South Carolina at the time of the visit.</a:t>
            </a:r>
          </a:p>
          <a:p>
            <a:r>
              <a:rPr lang="en-US" dirty="0"/>
              <a:t>Members ages 18 and older can create an account. </a:t>
            </a:r>
          </a:p>
          <a:p>
            <a:r>
              <a:rPr lang="en-US" dirty="0"/>
              <a:t>Members can also add dependents to their account. Visits for dependent children younger than age 18 must be completed by a parent.</a:t>
            </a:r>
          </a:p>
          <a:p>
            <a:r>
              <a:rPr lang="en-US" dirty="0">
                <a:hlinkClick r:id="rId4"/>
              </a:rPr>
              <a:t>peba.sc.gov/telehealth</a:t>
            </a:r>
            <a:r>
              <a:rPr lang="en-US" dirty="0"/>
              <a:t>. </a:t>
            </a:r>
          </a:p>
        </p:txBody>
      </p:sp>
      <p:sp>
        <p:nvSpPr>
          <p:cNvPr id="4" name="Slide Number Placeholder 3">
            <a:extLst>
              <a:ext uri="{FF2B5EF4-FFF2-40B4-BE49-F238E27FC236}">
                <a16:creationId xmlns:a16="http://schemas.microsoft.com/office/drawing/2014/main" id="{68F0FC57-59A9-4684-BF6E-148F42DE0916}"/>
              </a:ext>
            </a:extLst>
          </p:cNvPr>
          <p:cNvSpPr>
            <a:spLocks noGrp="1"/>
          </p:cNvSpPr>
          <p:nvPr>
            <p:ph type="sldNum" sz="quarter" idx="12"/>
          </p:nvPr>
        </p:nvSpPr>
        <p:spPr/>
        <p:txBody>
          <a:bodyPr/>
          <a:lstStyle/>
          <a:p>
            <a:fld id="{28024367-D536-4F59-B2ED-0E7825EDA9AF}" type="slidenum">
              <a:rPr lang="en-US" smtClean="0"/>
              <a:pPr/>
              <a:t>28</a:t>
            </a:fld>
            <a:endParaRPr lang="en-US" dirty="0"/>
          </a:p>
        </p:txBody>
      </p:sp>
      <p:pic>
        <p:nvPicPr>
          <p:cNvPr id="6" name="Audio 5">
            <a:hlinkClick r:id="" action="ppaction://media"/>
            <a:extLst>
              <a:ext uri="{FF2B5EF4-FFF2-40B4-BE49-F238E27FC236}">
                <a16:creationId xmlns:a16="http://schemas.microsoft.com/office/drawing/2014/main" id="{B897BBA3-4780-434E-9E7E-DF017587F2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35256015"/>
      </p:ext>
    </p:extLst>
  </p:cSld>
  <p:clrMapOvr>
    <a:masterClrMapping/>
  </p:clrMapOvr>
  <mc:AlternateContent xmlns:mc="http://schemas.openxmlformats.org/markup-compatibility/2006">
    <mc:Choice xmlns:p14="http://schemas.microsoft.com/office/powerpoint/2010/main" Requires="p14">
      <p:transition spd="slow" p14:dur="2000" advTm="28429"/>
    </mc:Choice>
    <mc:Fallback>
      <p:transition spd="slow" advTm="2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824D-A72D-41B9-8E35-56F9014C7A6C}"/>
              </a:ext>
            </a:extLst>
          </p:cNvPr>
          <p:cNvSpPr>
            <a:spLocks noGrp="1"/>
          </p:cNvSpPr>
          <p:nvPr>
            <p:ph type="title"/>
          </p:nvPr>
        </p:nvSpPr>
        <p:spPr/>
        <p:txBody>
          <a:bodyPr/>
          <a:lstStyle/>
          <a:p>
            <a:r>
              <a:rPr lang="en-US" dirty="0"/>
              <a:t>Meru Health</a:t>
            </a:r>
          </a:p>
        </p:txBody>
      </p:sp>
      <p:sp>
        <p:nvSpPr>
          <p:cNvPr id="3" name="Content Placeholder 2">
            <a:extLst>
              <a:ext uri="{FF2B5EF4-FFF2-40B4-BE49-F238E27FC236}">
                <a16:creationId xmlns:a16="http://schemas.microsoft.com/office/drawing/2014/main" id="{209E456E-9A0B-4A0D-BC2B-605B88FC902D}"/>
              </a:ext>
            </a:extLst>
          </p:cNvPr>
          <p:cNvSpPr>
            <a:spLocks noGrp="1"/>
          </p:cNvSpPr>
          <p:nvPr>
            <p:ph idx="1"/>
          </p:nvPr>
        </p:nvSpPr>
        <p:spPr/>
        <p:txBody>
          <a:bodyPr/>
          <a:lstStyle/>
          <a:p>
            <a:r>
              <a:rPr lang="en-US" dirty="0"/>
              <a:t>An online health care provider that offers State Health Plan primary members an evidence-based program that is clinically proven to reduce anxiety, stress, depression and burnout.</a:t>
            </a:r>
          </a:p>
          <a:p>
            <a:r>
              <a:rPr lang="en-US" dirty="0"/>
              <a:t>Meru’s 12-week program includes:</a:t>
            </a:r>
          </a:p>
          <a:p>
            <a:pPr lvl="1"/>
            <a:r>
              <a:rPr lang="en-US" dirty="0"/>
              <a:t>Daily therapist and psychiatrist support;</a:t>
            </a:r>
          </a:p>
          <a:p>
            <a:pPr lvl="1"/>
            <a:r>
              <a:rPr lang="en-US" dirty="0"/>
              <a:t>A biofeedback training device;</a:t>
            </a:r>
          </a:p>
          <a:p>
            <a:pPr lvl="1"/>
            <a:r>
              <a:rPr lang="en-US" dirty="0"/>
              <a:t>Anonymous peer support;</a:t>
            </a:r>
          </a:p>
          <a:p>
            <a:pPr lvl="1"/>
            <a:r>
              <a:rPr lang="en-US" dirty="0"/>
              <a:t>Meditation practices; and</a:t>
            </a:r>
          </a:p>
          <a:p>
            <a:pPr lvl="1"/>
            <a:r>
              <a:rPr lang="en-US" dirty="0"/>
              <a:t>Habit-changing activities for sleep, nutrition and more.</a:t>
            </a:r>
          </a:p>
          <a:p>
            <a:r>
              <a:rPr lang="en-US" dirty="0"/>
              <a:t>Available at no cost to members.</a:t>
            </a:r>
          </a:p>
          <a:p>
            <a:r>
              <a:rPr lang="en-US" dirty="0"/>
              <a:t>Learn more at </a:t>
            </a:r>
            <a:r>
              <a:rPr lang="en-US" dirty="0">
                <a:hlinkClick r:id="rId4" action="ppaction://hlinkfile"/>
              </a:rPr>
              <a:t>meruhealth.com/cba</a:t>
            </a:r>
            <a:r>
              <a:rPr lang="en-US" dirty="0"/>
              <a:t>.</a:t>
            </a:r>
          </a:p>
          <a:p>
            <a:pPr lvl="1"/>
            <a:endParaRPr lang="en-US" dirty="0"/>
          </a:p>
        </p:txBody>
      </p:sp>
      <p:sp>
        <p:nvSpPr>
          <p:cNvPr id="4" name="Slide Number Placeholder 3">
            <a:extLst>
              <a:ext uri="{FF2B5EF4-FFF2-40B4-BE49-F238E27FC236}">
                <a16:creationId xmlns:a16="http://schemas.microsoft.com/office/drawing/2014/main" id="{CB85AE3E-64CA-4DA5-B44C-1FB6A49F92EE}"/>
              </a:ext>
            </a:extLst>
          </p:cNvPr>
          <p:cNvSpPr>
            <a:spLocks noGrp="1"/>
          </p:cNvSpPr>
          <p:nvPr>
            <p:ph type="sldNum" sz="quarter" idx="12"/>
          </p:nvPr>
        </p:nvSpPr>
        <p:spPr/>
        <p:txBody>
          <a:bodyPr/>
          <a:lstStyle/>
          <a:p>
            <a:fld id="{28024367-D536-4F59-B2ED-0E7825EDA9AF}" type="slidenum">
              <a:rPr lang="en-US" smtClean="0"/>
              <a:pPr/>
              <a:t>29</a:t>
            </a:fld>
            <a:endParaRPr lang="en-US" dirty="0"/>
          </a:p>
        </p:txBody>
      </p:sp>
      <p:pic>
        <p:nvPicPr>
          <p:cNvPr id="6" name="Audio 5">
            <a:hlinkClick r:id="" action="ppaction://media"/>
            <a:extLst>
              <a:ext uri="{FF2B5EF4-FFF2-40B4-BE49-F238E27FC236}">
                <a16:creationId xmlns:a16="http://schemas.microsoft.com/office/drawing/2014/main" id="{896F8367-73CF-4D4A-8EB2-52D921B825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89521066"/>
      </p:ext>
    </p:extLst>
  </p:cSld>
  <p:clrMapOvr>
    <a:masterClrMapping/>
  </p:clrMapOvr>
  <mc:AlternateContent xmlns:mc="http://schemas.openxmlformats.org/markup-compatibility/2006">
    <mc:Choice xmlns:p14="http://schemas.microsoft.com/office/powerpoint/2010/main" Requires="p14">
      <p:transition spd="slow" p14:dur="2000" advTm="40277"/>
    </mc:Choice>
    <mc:Fallback>
      <p:transition spd="slow" advTm="4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A843C-253C-4A3F-9E98-063B22B734CC}"/>
              </a:ext>
            </a:extLst>
          </p:cNvPr>
          <p:cNvSpPr>
            <a:spLocks noGrp="1"/>
          </p:cNvSpPr>
          <p:nvPr>
            <p:ph type="title"/>
          </p:nvPr>
        </p:nvSpPr>
        <p:spPr/>
        <p:txBody>
          <a:bodyPr/>
          <a:lstStyle/>
          <a:p>
            <a:r>
              <a:rPr lang="en-US" dirty="0"/>
              <a:t>State Health Plan</a:t>
            </a:r>
          </a:p>
        </p:txBody>
      </p:sp>
      <p:sp>
        <p:nvSpPr>
          <p:cNvPr id="3" name="Content Placeholder 2">
            <a:extLst>
              <a:ext uri="{FF2B5EF4-FFF2-40B4-BE49-F238E27FC236}">
                <a16:creationId xmlns:a16="http://schemas.microsoft.com/office/drawing/2014/main" id="{4ADB1FA6-7AE6-414B-B594-68A5799B1C5E}"/>
              </a:ext>
            </a:extLst>
          </p:cNvPr>
          <p:cNvSpPr>
            <a:spLocks noGrp="1"/>
          </p:cNvSpPr>
          <p:nvPr>
            <p:ph idx="1"/>
          </p:nvPr>
        </p:nvSpPr>
        <p:spPr/>
        <p:txBody>
          <a:bodyPr/>
          <a:lstStyle/>
          <a:p>
            <a:r>
              <a:rPr lang="en-US" dirty="0"/>
              <a:t>Self-funded insurance plan:</a:t>
            </a:r>
          </a:p>
          <a:p>
            <a:pPr lvl="1"/>
            <a:r>
              <a:rPr lang="en-US" dirty="0"/>
              <a:t>Members’ and employers’ premiums are held in a trust fund, and these funds are used to pay claims.</a:t>
            </a:r>
          </a:p>
          <a:p>
            <a:pPr lvl="1"/>
            <a:r>
              <a:rPr lang="en-US" dirty="0"/>
              <a:t>BlueCross BlueShield of South Carolina processes health claims. </a:t>
            </a:r>
          </a:p>
          <a:p>
            <a:pPr lvl="1"/>
            <a:r>
              <a:rPr lang="en-US" dirty="0"/>
              <a:t>Express Scripts processes prescription claims.</a:t>
            </a:r>
          </a:p>
          <a:p>
            <a:r>
              <a:rPr lang="en-US" dirty="0"/>
              <a:t>Cost of the State Health Plan compares favorably to other plans.</a:t>
            </a:r>
          </a:p>
          <a:p>
            <a:pPr lvl="1"/>
            <a:r>
              <a:rPr lang="en-US" dirty="0"/>
              <a:t>Learn more at </a:t>
            </a:r>
            <a:r>
              <a:rPr lang="en-US" dirty="0">
                <a:hlinkClick r:id="rId4"/>
              </a:rPr>
              <a:t>peba.sc.gov/facts</a:t>
            </a:r>
            <a:r>
              <a:rPr lang="en-US" dirty="0"/>
              <a:t>.</a:t>
            </a:r>
          </a:p>
          <a:p>
            <a:r>
              <a:rPr lang="en-US" dirty="0"/>
              <a:t>Health management is key to maintaining a low cost for the Plan and premiums.</a:t>
            </a:r>
          </a:p>
          <a:p>
            <a:endParaRPr lang="en-US" dirty="0"/>
          </a:p>
        </p:txBody>
      </p:sp>
      <p:sp>
        <p:nvSpPr>
          <p:cNvPr id="5" name="Slide Number Placeholder 4"/>
          <p:cNvSpPr>
            <a:spLocks noGrp="1"/>
          </p:cNvSpPr>
          <p:nvPr>
            <p:ph type="sldNum" sz="quarter" idx="12"/>
          </p:nvPr>
        </p:nvSpPr>
        <p:spPr/>
        <p:txBody>
          <a:bodyPr/>
          <a:lstStyle/>
          <a:p>
            <a:fld id="{28024367-D536-4F59-B2ED-0E7825EDA9AF}" type="slidenum">
              <a:rPr lang="en-US" smtClean="0"/>
              <a:pPr/>
              <a:t>3</a:t>
            </a:fld>
            <a:endParaRPr lang="en-US" dirty="0"/>
          </a:p>
        </p:txBody>
      </p:sp>
      <p:pic>
        <p:nvPicPr>
          <p:cNvPr id="7" name="Audio 6">
            <a:hlinkClick r:id="" action="ppaction://media"/>
            <a:extLst>
              <a:ext uri="{FF2B5EF4-FFF2-40B4-BE49-F238E27FC236}">
                <a16:creationId xmlns:a16="http://schemas.microsoft.com/office/drawing/2014/main" id="{88AA45D5-D277-43C0-A6BA-FF1414B00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42870020"/>
      </p:ext>
    </p:extLst>
  </p:cSld>
  <p:clrMapOvr>
    <a:masterClrMapping/>
  </p:clrMapOvr>
  <mc:AlternateContent xmlns:mc="http://schemas.openxmlformats.org/markup-compatibility/2006">
    <mc:Choice xmlns:p14="http://schemas.microsoft.com/office/powerpoint/2010/main" Requires="p14">
      <p:transition spd="slow" p14:dur="2000" advTm="64629"/>
    </mc:Choice>
    <mc:Fallback>
      <p:transition spd="slow" advTm="6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CC75-1CC0-4901-AD7D-6CB8E54ADBE6}"/>
              </a:ext>
            </a:extLst>
          </p:cNvPr>
          <p:cNvSpPr>
            <a:spLocks noGrp="1"/>
          </p:cNvSpPr>
          <p:nvPr>
            <p:ph type="title"/>
          </p:nvPr>
        </p:nvSpPr>
        <p:spPr/>
        <p:txBody>
          <a:bodyPr/>
          <a:lstStyle/>
          <a:p>
            <a:r>
              <a:rPr lang="en-US" dirty="0"/>
              <a:t>Lower copayment for preferred insulin</a:t>
            </a:r>
          </a:p>
        </p:txBody>
      </p:sp>
      <p:sp>
        <p:nvSpPr>
          <p:cNvPr id="3" name="Content Placeholder 2">
            <a:extLst>
              <a:ext uri="{FF2B5EF4-FFF2-40B4-BE49-F238E27FC236}">
                <a16:creationId xmlns:a16="http://schemas.microsoft.com/office/drawing/2014/main" id="{819C4742-6FA6-44D7-B53B-91EEA02B51AE}"/>
              </a:ext>
            </a:extLst>
          </p:cNvPr>
          <p:cNvSpPr>
            <a:spLocks noGrp="1"/>
          </p:cNvSpPr>
          <p:nvPr>
            <p:ph idx="1"/>
          </p:nvPr>
        </p:nvSpPr>
        <p:spPr/>
        <p:txBody>
          <a:bodyPr/>
          <a:lstStyle/>
          <a:p>
            <a:r>
              <a:rPr lang="en-US" dirty="0"/>
              <a:t>The Patient Assurance Program enables State Health Plan members to get a 30-day supply of preferred and participating insulin products for $25 (90-day supply for $75) at a network pharmacy or through home delivery from Express Scripts Pharmacy.</a:t>
            </a:r>
          </a:p>
          <a:p>
            <a:r>
              <a:rPr lang="en-US" dirty="0"/>
              <a:t>See if your insulin medication is eligible for the reduced copayment by logging in to your account at </a:t>
            </a:r>
            <a:r>
              <a:rPr lang="en-US" dirty="0">
                <a:hlinkClick r:id="rId4"/>
              </a:rPr>
              <a:t>express-scripts.com</a:t>
            </a:r>
            <a:r>
              <a:rPr lang="en-US" dirty="0"/>
              <a:t> or by calling 855.612.3128.</a:t>
            </a:r>
          </a:p>
        </p:txBody>
      </p:sp>
      <p:sp>
        <p:nvSpPr>
          <p:cNvPr id="4" name="Slide Number Placeholder 3">
            <a:extLst>
              <a:ext uri="{FF2B5EF4-FFF2-40B4-BE49-F238E27FC236}">
                <a16:creationId xmlns:a16="http://schemas.microsoft.com/office/drawing/2014/main" id="{33083360-FD52-498E-917F-E6018902C519}"/>
              </a:ext>
            </a:extLst>
          </p:cNvPr>
          <p:cNvSpPr>
            <a:spLocks noGrp="1"/>
          </p:cNvSpPr>
          <p:nvPr>
            <p:ph type="sldNum" sz="quarter" idx="12"/>
          </p:nvPr>
        </p:nvSpPr>
        <p:spPr/>
        <p:txBody>
          <a:bodyPr/>
          <a:lstStyle/>
          <a:p>
            <a:fld id="{28024367-D536-4F59-B2ED-0E7825EDA9AF}" type="slidenum">
              <a:rPr lang="en-US" smtClean="0"/>
              <a:pPr/>
              <a:t>30</a:t>
            </a:fld>
            <a:endParaRPr lang="en-US" dirty="0"/>
          </a:p>
        </p:txBody>
      </p:sp>
      <p:pic>
        <p:nvPicPr>
          <p:cNvPr id="6" name="Audio 5">
            <a:hlinkClick r:id="" action="ppaction://media"/>
            <a:extLst>
              <a:ext uri="{FF2B5EF4-FFF2-40B4-BE49-F238E27FC236}">
                <a16:creationId xmlns:a16="http://schemas.microsoft.com/office/drawing/2014/main" id="{BF0EF09B-AB44-4456-9D8D-D70D4931BE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67272856"/>
      </p:ext>
    </p:extLst>
  </p:cSld>
  <p:clrMapOvr>
    <a:masterClrMapping/>
  </p:clrMapOvr>
  <mc:AlternateContent xmlns:mc="http://schemas.openxmlformats.org/markup-compatibility/2006">
    <mc:Choice xmlns:p14="http://schemas.microsoft.com/office/powerpoint/2010/main" Requires="p14">
      <p:transition spd="slow" p14:dur="2000" advTm="27584"/>
    </mc:Choice>
    <mc:Fallback>
      <p:transition spd="slow" advTm="2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Wondr Health</a:t>
            </a:r>
          </a:p>
        </p:txBody>
      </p:sp>
      <p:sp>
        <p:nvSpPr>
          <p:cNvPr id="3" name="Content Placeholder 2"/>
          <p:cNvSpPr>
            <a:spLocks noGrp="1"/>
          </p:cNvSpPr>
          <p:nvPr>
            <p:ph idx="1"/>
          </p:nvPr>
        </p:nvSpPr>
        <p:spPr/>
        <p:txBody>
          <a:bodyPr/>
          <a:lstStyle/>
          <a:p>
            <a:pPr lvl="0"/>
            <a:r>
              <a:rPr lang="en-US" dirty="0"/>
              <a:t>Teaches it’s not what you eat, but when and how you eat that will help you lose and keep off weight.</a:t>
            </a:r>
          </a:p>
          <a:p>
            <a:pPr lvl="0"/>
            <a:r>
              <a:rPr lang="en-US" dirty="0"/>
              <a:t>10-week online program using video lessons and interactive tools.</a:t>
            </a:r>
          </a:p>
          <a:p>
            <a:pPr lvl="0"/>
            <a:r>
              <a:rPr lang="en-US" dirty="0"/>
              <a:t>Participants watch lessons at their convenience on their computer, smartphone or tablet through iPhone or Android apps.</a:t>
            </a:r>
          </a:p>
          <a:p>
            <a:pPr lvl="0"/>
            <a:r>
              <a:rPr lang="en-US" dirty="0"/>
              <a:t>Following the first 10 weeks, participants will receive:</a:t>
            </a:r>
          </a:p>
          <a:p>
            <a:pPr lvl="1"/>
            <a:r>
              <a:rPr lang="en-US" dirty="0"/>
              <a:t>Seven biweekly sessions; and </a:t>
            </a:r>
          </a:p>
          <a:p>
            <a:pPr lvl="1"/>
            <a:r>
              <a:rPr lang="en-US" dirty="0"/>
              <a:t>Six months of continued support, as needed.</a:t>
            </a:r>
          </a:p>
          <a:p>
            <a:endParaRPr lang="en-US" dirty="0"/>
          </a:p>
        </p:txBody>
      </p:sp>
      <p:sp>
        <p:nvSpPr>
          <p:cNvPr id="5" name="Slide Number Placeholder 4"/>
          <p:cNvSpPr>
            <a:spLocks noGrp="1"/>
          </p:cNvSpPr>
          <p:nvPr>
            <p:ph type="sldNum" sz="quarter" idx="12"/>
          </p:nvPr>
        </p:nvSpPr>
        <p:spPr/>
        <p:txBody>
          <a:bodyPr/>
          <a:lstStyle/>
          <a:p>
            <a:fld id="{28024367-D536-4F59-B2ED-0E7825EDA9AF}" type="slidenum">
              <a:rPr lang="en-US" smtClean="0"/>
              <a:pPr/>
              <a:t>31</a:t>
            </a:fld>
            <a:endParaRPr lang="en-US" dirty="0"/>
          </a:p>
        </p:txBody>
      </p:sp>
      <p:pic>
        <p:nvPicPr>
          <p:cNvPr id="7" name="Audio 6">
            <a:hlinkClick r:id="" action="ppaction://media"/>
            <a:extLst>
              <a:ext uri="{FF2B5EF4-FFF2-40B4-BE49-F238E27FC236}">
                <a16:creationId xmlns:a16="http://schemas.microsoft.com/office/drawing/2014/main" id="{7F567716-98C1-4C7D-A9B7-B86932919A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73428220"/>
      </p:ext>
    </p:extLst>
  </p:cSld>
  <p:clrMapOvr>
    <a:masterClrMapping/>
  </p:clrMapOvr>
  <mc:AlternateContent xmlns:mc="http://schemas.openxmlformats.org/markup-compatibility/2006">
    <mc:Choice xmlns:p14="http://schemas.microsoft.com/office/powerpoint/2010/main" Requires="p14">
      <p:transition spd="slow" p14:dur="2000" advTm="18380"/>
    </mc:Choice>
    <mc:Fallback>
      <p:transition spd="slow" advTm="18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Wondr Health eligibility</a:t>
            </a:r>
          </a:p>
        </p:txBody>
      </p:sp>
      <p:sp>
        <p:nvSpPr>
          <p:cNvPr id="3" name="Content Placeholder 2"/>
          <p:cNvSpPr>
            <a:spLocks noGrp="1"/>
          </p:cNvSpPr>
          <p:nvPr>
            <p:ph idx="1"/>
          </p:nvPr>
        </p:nvSpPr>
        <p:spPr/>
        <p:txBody>
          <a:bodyPr/>
          <a:lstStyle/>
          <a:p>
            <a:pPr lvl="0"/>
            <a:r>
              <a:rPr lang="en-US" dirty="0"/>
              <a:t>Available at no cost to members.</a:t>
            </a:r>
          </a:p>
          <a:p>
            <a:pPr lvl="1"/>
            <a:r>
              <a:rPr lang="en-US" dirty="0"/>
              <a:t>Includes first 10 weeks, seven biweekly sessions and six months of continued support.</a:t>
            </a:r>
          </a:p>
          <a:p>
            <a:pPr lvl="0"/>
            <a:r>
              <a:rPr lang="en-US" dirty="0"/>
              <a:t>State Health Plan members ages 18 and older can apply to participate. Also available to Medicare-primary members.</a:t>
            </a:r>
          </a:p>
          <a:p>
            <a:pPr lvl="1"/>
            <a:r>
              <a:rPr lang="en-US" dirty="0"/>
              <a:t>Some medical conditions or body mass indexes (BMIs) may prevent you from participating in the program. </a:t>
            </a:r>
          </a:p>
          <a:p>
            <a:pPr lvl="0"/>
            <a:r>
              <a:rPr lang="en-US" dirty="0"/>
              <a:t>Apply for an upcoming program at </a:t>
            </a:r>
            <a:r>
              <a:rPr lang="en-US" dirty="0">
                <a:hlinkClick r:id="rId4"/>
              </a:rPr>
              <a:t>wondrhealth.com/PEBA</a:t>
            </a:r>
            <a:r>
              <a:rPr lang="en-US" dirty="0"/>
              <a:t>.</a:t>
            </a:r>
          </a:p>
        </p:txBody>
      </p:sp>
      <p:sp>
        <p:nvSpPr>
          <p:cNvPr id="4" name="Slide Number Placeholder 3"/>
          <p:cNvSpPr>
            <a:spLocks noGrp="1"/>
          </p:cNvSpPr>
          <p:nvPr>
            <p:ph type="sldNum" sz="quarter" idx="12"/>
          </p:nvPr>
        </p:nvSpPr>
        <p:spPr/>
        <p:txBody>
          <a:bodyPr/>
          <a:lstStyle/>
          <a:p>
            <a:fld id="{28024367-D536-4F59-B2ED-0E7825EDA9AF}" type="slidenum">
              <a:rPr lang="en-US" smtClean="0"/>
              <a:pPr/>
              <a:t>32</a:t>
            </a:fld>
            <a:endParaRPr lang="en-US" dirty="0"/>
          </a:p>
        </p:txBody>
      </p:sp>
      <p:pic>
        <p:nvPicPr>
          <p:cNvPr id="6" name="Audio 5">
            <a:hlinkClick r:id="" action="ppaction://media"/>
            <a:extLst>
              <a:ext uri="{FF2B5EF4-FFF2-40B4-BE49-F238E27FC236}">
                <a16:creationId xmlns:a16="http://schemas.microsoft.com/office/drawing/2014/main" id="{1C66412D-5850-43B1-84CE-A9529DE8E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81162842"/>
      </p:ext>
    </p:extLst>
  </p:cSld>
  <p:clrMapOvr>
    <a:masterClrMapping/>
  </p:clrMapOvr>
  <mc:AlternateContent xmlns:mc="http://schemas.openxmlformats.org/markup-compatibility/2006">
    <mc:Choice xmlns:p14="http://schemas.microsoft.com/office/powerpoint/2010/main" Requires="p14">
      <p:transition spd="slow" p14:dur="2000" advTm="27844"/>
    </mc:Choice>
    <mc:Fallback>
      <p:transition spd="slow" advTm="2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Strive</a:t>
            </a:r>
          </a:p>
        </p:txBody>
      </p:sp>
      <p:sp>
        <p:nvSpPr>
          <p:cNvPr id="3" name="Content Placeholder 2"/>
          <p:cNvSpPr>
            <a:spLocks noGrp="1"/>
          </p:cNvSpPr>
          <p:nvPr>
            <p:ph idx="1"/>
          </p:nvPr>
        </p:nvSpPr>
        <p:spPr/>
        <p:txBody>
          <a:bodyPr/>
          <a:lstStyle/>
          <a:p>
            <a:r>
              <a:rPr lang="en-US" dirty="0"/>
              <a:t>Digital health platform that helps you live better and achieve your health goals with a fun and engaging experience that delivers powerful resources right to your fingertips. </a:t>
            </a:r>
          </a:p>
          <a:p>
            <a:r>
              <a:rPr lang="en-US" dirty="0"/>
              <a:t>Personalize your experience:</a:t>
            </a:r>
          </a:p>
          <a:p>
            <a:pPr lvl="1"/>
            <a:r>
              <a:rPr lang="en-US" dirty="0"/>
              <a:t>Set your interests to get personalized well-being tips.</a:t>
            </a:r>
          </a:p>
          <a:p>
            <a:pPr lvl="1"/>
            <a:r>
              <a:rPr lang="en-US" dirty="0"/>
              <a:t>Choose your email preferences.</a:t>
            </a:r>
          </a:p>
          <a:p>
            <a:pPr lvl="1"/>
            <a:r>
              <a:rPr lang="en-US" dirty="0"/>
              <a:t>Connect an activity tracker.</a:t>
            </a:r>
          </a:p>
          <a:p>
            <a:pPr lvl="1"/>
            <a:r>
              <a:rPr lang="en-US" dirty="0"/>
              <a:t>Select the Profile icon to personalize your experience.</a:t>
            </a:r>
          </a:p>
          <a:p>
            <a:pPr lvl="1"/>
            <a:r>
              <a:rPr lang="en-US" dirty="0"/>
              <a:t>Upload a profile picture and add friends.</a:t>
            </a:r>
          </a:p>
          <a:p>
            <a:r>
              <a:rPr lang="en-US" dirty="0"/>
              <a:t>To enroll, log in to your </a:t>
            </a:r>
            <a:r>
              <a:rPr lang="en-US" dirty="0">
                <a:hlinkClick r:id="rId4"/>
              </a:rPr>
              <a:t>My Health Toolkit</a:t>
            </a:r>
            <a:r>
              <a:rPr lang="en-US" dirty="0"/>
              <a:t> account. In the mobile app, select Benefits, then Strive. From your computer, select Wellness, then Strive.</a:t>
            </a:r>
          </a:p>
          <a:p>
            <a:endParaRPr lang="en-US" dirty="0"/>
          </a:p>
        </p:txBody>
      </p:sp>
      <p:sp>
        <p:nvSpPr>
          <p:cNvPr id="4" name="Slide Number Placeholder 3"/>
          <p:cNvSpPr>
            <a:spLocks noGrp="1"/>
          </p:cNvSpPr>
          <p:nvPr>
            <p:ph type="sldNum" sz="quarter" idx="12"/>
          </p:nvPr>
        </p:nvSpPr>
        <p:spPr/>
        <p:txBody>
          <a:bodyPr/>
          <a:lstStyle/>
          <a:p>
            <a:fld id="{28024367-D536-4F59-B2ED-0E7825EDA9AF}" type="slidenum">
              <a:rPr lang="en-US" smtClean="0"/>
              <a:pPr/>
              <a:t>33</a:t>
            </a:fld>
            <a:endParaRPr lang="en-US" dirty="0"/>
          </a:p>
        </p:txBody>
      </p:sp>
      <p:pic>
        <p:nvPicPr>
          <p:cNvPr id="6" name="Audio 5">
            <a:hlinkClick r:id="" action="ppaction://media"/>
            <a:extLst>
              <a:ext uri="{FF2B5EF4-FFF2-40B4-BE49-F238E27FC236}">
                <a16:creationId xmlns:a16="http://schemas.microsoft.com/office/drawing/2014/main" id="{21F59E5E-D5B2-427A-B35A-65F535759C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89724035"/>
      </p:ext>
    </p:extLst>
  </p:cSld>
  <p:clrMapOvr>
    <a:masterClrMapping/>
  </p:clrMapOvr>
  <mc:AlternateContent xmlns:mc="http://schemas.openxmlformats.org/markup-compatibility/2006">
    <mc:Choice xmlns:p14="http://schemas.microsoft.com/office/powerpoint/2010/main" Requires="p14">
      <p:transition spd="slow" p14:dur="2000" advTm="20496"/>
    </mc:Choice>
    <mc:Fallback>
      <p:transition spd="slow" advTm="20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Health coaching</a:t>
            </a:r>
            <a:endParaRPr lang="en-US" dirty="0"/>
          </a:p>
        </p:txBody>
      </p:sp>
      <p:sp>
        <p:nvSpPr>
          <p:cNvPr id="3" name="Content Placeholder 2"/>
          <p:cNvSpPr>
            <a:spLocks noGrp="1"/>
          </p:cNvSpPr>
          <p:nvPr>
            <p:ph idx="1"/>
          </p:nvPr>
        </p:nvSpPr>
        <p:spPr/>
        <p:txBody>
          <a:bodyPr/>
          <a:lstStyle/>
          <a:p>
            <a:r>
              <a:rPr lang="en-US" dirty="0"/>
              <a:t>Available to State Health Plan subscribers and covered adult family members. </a:t>
            </a:r>
          </a:p>
          <a:p>
            <a:r>
              <a:rPr lang="en-US" dirty="0"/>
              <a:t>Designed to help those with behavioral or chronic medical conditions.</a:t>
            </a:r>
          </a:p>
          <a:p>
            <a:r>
              <a:rPr lang="en-US" dirty="0"/>
              <a:t>Automatically enrolled if identified through claims as someone who could benefit from one of the programs.</a:t>
            </a:r>
          </a:p>
          <a:p>
            <a:pPr lvl="1"/>
            <a:r>
              <a:rPr lang="en-US" dirty="0"/>
              <a:t>Can opt out at any time.</a:t>
            </a:r>
          </a:p>
          <a:p>
            <a:r>
              <a:rPr lang="en-US" dirty="0"/>
              <a:t>To self-enroll, call BlueCross at 855.838.5897.</a:t>
            </a:r>
          </a:p>
          <a:p>
            <a:r>
              <a:rPr lang="en-US" dirty="0">
                <a:hlinkClick r:id="rId4"/>
              </a:rPr>
              <a:t>peba.sc.gov/health-coaching</a:t>
            </a:r>
            <a:r>
              <a:rPr lang="en-US" dirty="0"/>
              <a:t>.</a:t>
            </a:r>
          </a:p>
          <a:p>
            <a:endParaRPr lang="en-US" dirty="0"/>
          </a:p>
        </p:txBody>
      </p:sp>
      <p:sp>
        <p:nvSpPr>
          <p:cNvPr id="4" name="Slide Number Placeholder 3"/>
          <p:cNvSpPr>
            <a:spLocks noGrp="1"/>
          </p:cNvSpPr>
          <p:nvPr>
            <p:ph type="sldNum" sz="quarter" idx="12"/>
          </p:nvPr>
        </p:nvSpPr>
        <p:spPr/>
        <p:txBody>
          <a:bodyPr/>
          <a:lstStyle/>
          <a:p>
            <a:fld id="{28024367-D536-4F59-B2ED-0E7825EDA9AF}" type="slidenum">
              <a:rPr lang="en-US" smtClean="0"/>
              <a:pPr/>
              <a:t>34</a:t>
            </a:fld>
            <a:endParaRPr lang="en-US" dirty="0"/>
          </a:p>
        </p:txBody>
      </p:sp>
      <p:pic>
        <p:nvPicPr>
          <p:cNvPr id="7" name="Audio 6">
            <a:hlinkClick r:id="" action="ppaction://media"/>
            <a:extLst>
              <a:ext uri="{FF2B5EF4-FFF2-40B4-BE49-F238E27FC236}">
                <a16:creationId xmlns:a16="http://schemas.microsoft.com/office/drawing/2014/main" id="{2EBB28ED-D9EF-44FB-A2C4-62B145689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47137696"/>
      </p:ext>
    </p:extLst>
  </p:cSld>
  <p:clrMapOvr>
    <a:masterClrMapping/>
  </p:clrMapOvr>
  <mc:AlternateContent xmlns:mc="http://schemas.openxmlformats.org/markup-compatibility/2006">
    <mc:Choice xmlns:p14="http://schemas.microsoft.com/office/powerpoint/2010/main" Requires="p14">
      <p:transition spd="slow" p14:dur="2000" advTm="45178"/>
    </mc:Choice>
    <mc:Fallback>
      <p:transition spd="slow" advTm="4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tools and resources</a:t>
            </a:r>
          </a:p>
        </p:txBody>
      </p:sp>
      <p:sp>
        <p:nvSpPr>
          <p:cNvPr id="4" name="Slide Number Placeholder 3"/>
          <p:cNvSpPr>
            <a:spLocks noGrp="1"/>
          </p:cNvSpPr>
          <p:nvPr>
            <p:ph type="sldNum" sz="quarter" idx="12"/>
          </p:nvPr>
        </p:nvSpPr>
        <p:spPr/>
        <p:txBody>
          <a:bodyPr/>
          <a:lstStyle/>
          <a:p>
            <a:fld id="{28024367-D536-4F59-B2ED-0E7825EDA9AF}" type="slidenum">
              <a:rPr lang="en-US" smtClean="0"/>
              <a:pPr/>
              <a:t>35</a:t>
            </a:fld>
            <a:endParaRPr lang="en-US" dirty="0"/>
          </a:p>
        </p:txBody>
      </p:sp>
      <p:sp>
        <p:nvSpPr>
          <p:cNvPr id="7" name="Subtitle 6">
            <a:extLst>
              <a:ext uri="{FF2B5EF4-FFF2-40B4-BE49-F238E27FC236}">
                <a16:creationId xmlns:a16="http://schemas.microsoft.com/office/drawing/2014/main" id="{71D2C22B-088D-45E5-8F36-B4521072A2FD}"/>
              </a:ext>
            </a:extLst>
          </p:cNvPr>
          <p:cNvSpPr>
            <a:spLocks noGrp="1"/>
          </p:cNvSpPr>
          <p:nvPr>
            <p:ph type="subTitle" idx="13"/>
          </p:nvPr>
        </p:nvSpPr>
        <p:spPr/>
        <p:txBody>
          <a:bodyPr/>
          <a:lstStyle/>
          <a:p>
            <a:endParaRPr lang="en-US"/>
          </a:p>
        </p:txBody>
      </p:sp>
      <p:pic>
        <p:nvPicPr>
          <p:cNvPr id="5" name="Audio 4">
            <a:hlinkClick r:id="" action="ppaction://media"/>
            <a:extLst>
              <a:ext uri="{FF2B5EF4-FFF2-40B4-BE49-F238E27FC236}">
                <a16:creationId xmlns:a16="http://schemas.microsoft.com/office/drawing/2014/main" id="{2C02D947-3607-4B75-9047-C6BFE93A11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88449305"/>
      </p:ext>
    </p:extLst>
  </p:cSld>
  <p:clrMapOvr>
    <a:masterClrMapping/>
  </p:clrMapOvr>
  <mc:AlternateContent xmlns:mc="http://schemas.openxmlformats.org/markup-compatibility/2006">
    <mc:Choice xmlns:p14="http://schemas.microsoft.com/office/powerpoint/2010/main" Requires="p14">
      <p:transition spd="slow" p14:dur="2000" advTm="7577"/>
    </mc:Choice>
    <mc:Fallback>
      <p:transition spd="slow" advTm="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a:t>Navigating Your Benefits</a:t>
            </a:r>
          </a:p>
        </p:txBody>
      </p:sp>
      <p:sp>
        <p:nvSpPr>
          <p:cNvPr id="2" name="Content Placeholder 1"/>
          <p:cNvSpPr>
            <a:spLocks noGrp="1"/>
          </p:cNvSpPr>
          <p:nvPr>
            <p:ph idx="1"/>
          </p:nvPr>
        </p:nvSpPr>
        <p:spPr/>
        <p:txBody>
          <a:bodyPr/>
          <a:lstStyle/>
          <a:p>
            <a:r>
              <a:rPr lang="en-US" dirty="0">
                <a:hlinkClick r:id="rId4"/>
              </a:rPr>
              <a:t>peba.sc.gov/</a:t>
            </a:r>
            <a:r>
              <a:rPr lang="en-US" dirty="0" err="1">
                <a:hlinkClick r:id="rId4"/>
              </a:rPr>
              <a:t>nyb</a:t>
            </a:r>
            <a:r>
              <a:rPr lang="en-US" dirty="0"/>
              <a:t>.</a:t>
            </a:r>
          </a:p>
          <a:p>
            <a:r>
              <a:rPr lang="en-US" dirty="0"/>
              <a:t>Plain-language explanations of insurance and retirement benefits.</a:t>
            </a:r>
          </a:p>
          <a:p>
            <a:r>
              <a:rPr lang="en-US" dirty="0"/>
              <a:t>Flyers and videos.</a:t>
            </a:r>
          </a:p>
        </p:txBody>
      </p:sp>
      <p:sp>
        <p:nvSpPr>
          <p:cNvPr id="4" name="Slide Number Placeholder 3"/>
          <p:cNvSpPr>
            <a:spLocks noGrp="1"/>
          </p:cNvSpPr>
          <p:nvPr>
            <p:ph type="sldNum" sz="quarter" idx="12"/>
          </p:nvPr>
        </p:nvSpPr>
        <p:spPr/>
        <p:txBody>
          <a:bodyPr/>
          <a:lstStyle/>
          <a:p>
            <a:fld id="{28024367-D536-4F59-B2ED-0E7825EDA9AF}" type="slidenum">
              <a:rPr lang="en-US" smtClean="0"/>
              <a:pPr/>
              <a:t>36</a:t>
            </a:fld>
            <a:endParaRPr lang="en-US" dirty="0"/>
          </a:p>
        </p:txBody>
      </p:sp>
      <p:pic>
        <p:nvPicPr>
          <p:cNvPr id="7" name="Picture 6">
            <a:extLst>
              <a:ext uri="{FF2B5EF4-FFF2-40B4-BE49-F238E27FC236}">
                <a16:creationId xmlns:a16="http://schemas.microsoft.com/office/drawing/2014/main" id="{4CBE9B34-37E6-4618-A0BC-DF9400D89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2122" y="4528947"/>
            <a:ext cx="3114675" cy="1533525"/>
          </a:xfrm>
          <a:prstGeom prst="rect">
            <a:avLst/>
          </a:prstGeom>
        </p:spPr>
      </p:pic>
      <p:pic>
        <p:nvPicPr>
          <p:cNvPr id="3" name="Audio 2">
            <a:hlinkClick r:id="" action="ppaction://media"/>
            <a:extLst>
              <a:ext uri="{FF2B5EF4-FFF2-40B4-BE49-F238E27FC236}">
                <a16:creationId xmlns:a16="http://schemas.microsoft.com/office/drawing/2014/main" id="{16D5E288-FA3E-4835-AB87-826BF6643B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66108489"/>
      </p:ext>
    </p:extLst>
  </p:cSld>
  <p:clrMapOvr>
    <a:masterClrMapping/>
  </p:clrMapOvr>
  <mc:AlternateContent xmlns:mc="http://schemas.openxmlformats.org/markup-compatibility/2006">
    <mc:Choice xmlns:p14="http://schemas.microsoft.com/office/powerpoint/2010/main" Requires="p14">
      <p:transition spd="slow" p14:dur="2000" advTm="17699"/>
    </mc:Choice>
    <mc:Fallback>
      <p:transition spd="slow" advTm="17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Member messaging</a:t>
            </a:r>
            <a:endParaRPr lang="en-US" dirty="0"/>
          </a:p>
        </p:txBody>
      </p:sp>
      <p:sp>
        <p:nvSpPr>
          <p:cNvPr id="3" name="Content Placeholder 2"/>
          <p:cNvSpPr>
            <a:spLocks noGrp="1"/>
          </p:cNvSpPr>
          <p:nvPr>
            <p:ph idx="1"/>
          </p:nvPr>
        </p:nvSpPr>
        <p:spPr/>
        <p:txBody>
          <a:bodyPr/>
          <a:lstStyle/>
          <a:p>
            <a:r>
              <a:rPr lang="en-US" dirty="0"/>
              <a:t>Text messages that can help you stay on top of your health.</a:t>
            </a:r>
          </a:p>
          <a:p>
            <a:r>
              <a:rPr lang="en-US" dirty="0"/>
              <a:t>Receive benefits information, health and wellness reminders and cost-saving tips.</a:t>
            </a:r>
          </a:p>
          <a:p>
            <a:r>
              <a:rPr lang="en-US" dirty="0"/>
              <a:t>Two ways to sign up:</a:t>
            </a:r>
          </a:p>
          <a:p>
            <a:pPr lvl="1"/>
            <a:r>
              <a:rPr lang="en-US" dirty="0"/>
              <a:t>Call 844.284.5417.</a:t>
            </a:r>
          </a:p>
          <a:p>
            <a:pPr lvl="1"/>
            <a:r>
              <a:rPr lang="en-US" dirty="0"/>
              <a:t>Text PERKS to 735-29.</a:t>
            </a:r>
          </a:p>
        </p:txBody>
      </p:sp>
      <p:sp>
        <p:nvSpPr>
          <p:cNvPr id="4" name="Slide Number Placeholder 3"/>
          <p:cNvSpPr>
            <a:spLocks noGrp="1"/>
          </p:cNvSpPr>
          <p:nvPr>
            <p:ph type="sldNum" sz="quarter" idx="12"/>
          </p:nvPr>
        </p:nvSpPr>
        <p:spPr/>
        <p:txBody>
          <a:bodyPr/>
          <a:lstStyle/>
          <a:p>
            <a:fld id="{28024367-D536-4F59-B2ED-0E7825EDA9AF}" type="slidenum">
              <a:rPr lang="en-US" smtClean="0"/>
              <a:pPr/>
              <a:t>37</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497" y="2242947"/>
            <a:ext cx="2019300" cy="4048125"/>
          </a:xfrm>
          <a:prstGeom prst="rect">
            <a:avLst/>
          </a:prstGeom>
        </p:spPr>
      </p:pic>
      <p:pic>
        <p:nvPicPr>
          <p:cNvPr id="9" name="Audio 8">
            <a:hlinkClick r:id="" action="ppaction://media"/>
            <a:extLst>
              <a:ext uri="{FF2B5EF4-FFF2-40B4-BE49-F238E27FC236}">
                <a16:creationId xmlns:a16="http://schemas.microsoft.com/office/drawing/2014/main" id="{DACFFB58-F8BA-446E-BD01-5ECF08517C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15891081"/>
      </p:ext>
    </p:extLst>
  </p:cSld>
  <p:clrMapOvr>
    <a:masterClrMapping/>
  </p:clrMapOvr>
  <mc:AlternateContent xmlns:mc="http://schemas.openxmlformats.org/markup-compatibility/2006">
    <mc:Choice xmlns:p14="http://schemas.microsoft.com/office/powerpoint/2010/main" Requires="p14">
      <p:transition spd="slow" p14:dur="2000" advTm="38666"/>
    </mc:Choice>
    <mc:Fallback>
      <p:transition spd="slow" advTm="3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My Health Toolkit</a:t>
            </a:r>
            <a:endParaRPr lang="en-US" dirty="0"/>
          </a:p>
        </p:txBody>
      </p:sp>
      <p:sp>
        <p:nvSpPr>
          <p:cNvPr id="6" name="Content Placeholder 5"/>
          <p:cNvSpPr>
            <a:spLocks noGrp="1"/>
          </p:cNvSpPr>
          <p:nvPr>
            <p:ph idx="1"/>
          </p:nvPr>
        </p:nvSpPr>
        <p:spPr/>
        <p:txBody>
          <a:bodyPr/>
          <a:lstStyle/>
          <a:p>
            <a:r>
              <a:rPr lang="en-US" dirty="0"/>
              <a:t>One-stop destination to manage your health benefits.</a:t>
            </a:r>
          </a:p>
          <a:p>
            <a:pPr lvl="1"/>
            <a:r>
              <a:rPr lang="en-US" dirty="0"/>
              <a:t>Learn more about your coverage.</a:t>
            </a:r>
          </a:p>
          <a:p>
            <a:pPr lvl="1"/>
            <a:r>
              <a:rPr lang="en-US" dirty="0"/>
              <a:t>Check medical and dental claims.</a:t>
            </a:r>
          </a:p>
          <a:p>
            <a:pPr lvl="1"/>
            <a:r>
              <a:rPr lang="en-US" dirty="0"/>
              <a:t>Manage your prescriptions.</a:t>
            </a:r>
          </a:p>
          <a:p>
            <a:pPr lvl="1"/>
            <a:r>
              <a:rPr lang="en-US" dirty="0"/>
              <a:t>Replace or view your identification card.</a:t>
            </a:r>
          </a:p>
          <a:p>
            <a:pPr lvl="1"/>
            <a:r>
              <a:rPr lang="en-US" dirty="0"/>
              <a:t>Find a doctor or hospital.</a:t>
            </a:r>
          </a:p>
          <a:p>
            <a:pPr lvl="1"/>
            <a:r>
              <a:rPr lang="en-US" dirty="0"/>
              <a:t>Improve your wellness with Rally.</a:t>
            </a:r>
          </a:p>
          <a:p>
            <a:r>
              <a:rPr lang="en-US" dirty="0"/>
              <a:t>Download the mobile app to register or visit </a:t>
            </a:r>
            <a:r>
              <a:rPr lang="en-US" dirty="0">
                <a:hlinkClick r:id="rId4"/>
              </a:rPr>
              <a:t>www.StateSC.SouthCarolinaBlues.com</a:t>
            </a:r>
            <a:r>
              <a:rPr lang="en-US" dirty="0"/>
              <a:t>.</a:t>
            </a:r>
          </a:p>
        </p:txBody>
      </p:sp>
      <p:sp>
        <p:nvSpPr>
          <p:cNvPr id="4" name="Slide Number Placeholder 3"/>
          <p:cNvSpPr>
            <a:spLocks noGrp="1"/>
          </p:cNvSpPr>
          <p:nvPr>
            <p:ph type="sldNum" sz="quarter" idx="12"/>
          </p:nvPr>
        </p:nvSpPr>
        <p:spPr/>
        <p:txBody>
          <a:bodyPr/>
          <a:lstStyle/>
          <a:p>
            <a:fld id="{28024367-D536-4F59-B2ED-0E7825EDA9AF}" type="slidenum">
              <a:rPr lang="en-US" smtClean="0"/>
              <a:pPr/>
              <a:t>38</a:t>
            </a:fld>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6613" y="5376672"/>
            <a:ext cx="2850187" cy="685800"/>
          </a:xfrm>
          <a:prstGeom prst="rect">
            <a:avLst/>
          </a:prstGeom>
        </p:spPr>
      </p:pic>
      <p:pic>
        <p:nvPicPr>
          <p:cNvPr id="2" name="Audio 1">
            <a:hlinkClick r:id="" action="ppaction://media"/>
            <a:extLst>
              <a:ext uri="{FF2B5EF4-FFF2-40B4-BE49-F238E27FC236}">
                <a16:creationId xmlns:a16="http://schemas.microsoft.com/office/drawing/2014/main" id="{D14147BC-2390-49EC-A5B6-B289C603B9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62821693"/>
      </p:ext>
    </p:extLst>
  </p:cSld>
  <p:clrMapOvr>
    <a:masterClrMapping/>
  </p:clrMapOvr>
  <mc:AlternateContent xmlns:mc="http://schemas.openxmlformats.org/markup-compatibility/2006">
    <mc:Choice xmlns:p14="http://schemas.microsoft.com/office/powerpoint/2010/main" Requires="p14">
      <p:transition spd="slow" p14:dur="2000" advTm="18396"/>
    </mc:Choice>
    <mc:Fallback>
      <p:transition spd="slow" advTm="1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register for My Health Toolkit</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a:t>Search My Health Toolkit in your app store.</a:t>
            </a:r>
          </a:p>
          <a:p>
            <a:pPr marL="457200" indent="-457200">
              <a:buFont typeface="+mj-lt"/>
              <a:buAutoNum type="arabicPeriod"/>
            </a:pPr>
            <a:r>
              <a:rPr lang="en-US" dirty="0"/>
              <a:t>In the app, select Sign Up. You can also visit </a:t>
            </a:r>
            <a:r>
              <a:rPr lang="en-US" dirty="0">
                <a:hlinkClick r:id="rId4"/>
              </a:rPr>
              <a:t>www.StateSC.SouthCarolinaBlues.com</a:t>
            </a:r>
            <a:r>
              <a:rPr lang="en-US" dirty="0"/>
              <a:t> and select Create An Account.</a:t>
            </a:r>
          </a:p>
          <a:p>
            <a:pPr marL="457200" indent="-457200">
              <a:buFont typeface="+mj-lt"/>
              <a:buAutoNum type="arabicPeriod"/>
            </a:pPr>
            <a:r>
              <a:rPr lang="en-US" dirty="0"/>
              <a:t>Enter your member identification number on your State Health Plan identification card and your date of birth.</a:t>
            </a:r>
          </a:p>
          <a:p>
            <a:pPr marL="457200" indent="-457200">
              <a:buFont typeface="+mj-lt"/>
              <a:buAutoNum type="arabicPeriod"/>
            </a:pPr>
            <a:r>
              <a:rPr lang="en-US" dirty="0"/>
              <a:t>Choose a username and password.</a:t>
            </a:r>
          </a:p>
          <a:p>
            <a:pPr marL="457200" indent="-457200">
              <a:buFont typeface="+mj-lt"/>
              <a:buAutoNum type="arabicPeriod"/>
            </a:pPr>
            <a:r>
              <a:rPr lang="en-US" dirty="0"/>
              <a:t>Enter your email address and choose to go paperless.</a:t>
            </a:r>
          </a:p>
          <a:p>
            <a:pPr marL="0" indent="0">
              <a:buNone/>
            </a:pPr>
            <a:r>
              <a:rPr lang="en-US" sz="1600" dirty="0"/>
              <a:t>For enhanced security, multi-factor authentication is required. If you have any questions about your My Health Toolkit account, call BlueCross at 877.274.1715.</a:t>
            </a:r>
          </a:p>
        </p:txBody>
      </p:sp>
      <p:sp>
        <p:nvSpPr>
          <p:cNvPr id="4" name="Slide Number Placeholder 3"/>
          <p:cNvSpPr>
            <a:spLocks noGrp="1"/>
          </p:cNvSpPr>
          <p:nvPr>
            <p:ph type="sldNum" sz="quarter" idx="12"/>
          </p:nvPr>
        </p:nvSpPr>
        <p:spPr/>
        <p:txBody>
          <a:bodyPr/>
          <a:lstStyle/>
          <a:p>
            <a:fld id="{28024367-D536-4F59-B2ED-0E7825EDA9AF}" type="slidenum">
              <a:rPr lang="en-US" smtClean="0"/>
              <a:pPr/>
              <a:t>39</a:t>
            </a:fld>
            <a:endParaRPr lang="en-US" dirty="0"/>
          </a:p>
        </p:txBody>
      </p:sp>
      <p:pic>
        <p:nvPicPr>
          <p:cNvPr id="6" name="Audio 5">
            <a:hlinkClick r:id="" action="ppaction://media"/>
            <a:extLst>
              <a:ext uri="{FF2B5EF4-FFF2-40B4-BE49-F238E27FC236}">
                <a16:creationId xmlns:a16="http://schemas.microsoft.com/office/drawing/2014/main" id="{C4952BC2-38AF-4CB7-8F9A-88346F801D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02890535"/>
      </p:ext>
    </p:extLst>
  </p:cSld>
  <p:clrMapOvr>
    <a:masterClrMapping/>
  </p:clrMapOvr>
  <mc:AlternateContent xmlns:mc="http://schemas.openxmlformats.org/markup-compatibility/2006">
    <mc:Choice xmlns:p14="http://schemas.microsoft.com/office/powerpoint/2010/main" Requires="p14">
      <p:transition spd="slow" p14:dur="2000" advTm="20516"/>
    </mc:Choice>
    <mc:Fallback>
      <p:transition spd="slow" advTm="2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86923-D809-4475-8A2C-9F9F1FBCAEA7}"/>
              </a:ext>
            </a:extLst>
          </p:cNvPr>
          <p:cNvSpPr>
            <a:spLocks noGrp="1"/>
          </p:cNvSpPr>
          <p:nvPr>
            <p:ph type="title"/>
          </p:nvPr>
        </p:nvSpPr>
        <p:spPr/>
        <p:txBody>
          <a:bodyPr/>
          <a:lstStyle/>
          <a:p>
            <a:r>
              <a:rPr lang="en-US" dirty="0"/>
              <a:t>PEBA Perks</a:t>
            </a:r>
          </a:p>
        </p:txBody>
      </p:sp>
      <p:sp>
        <p:nvSpPr>
          <p:cNvPr id="2" name="Slide Number Placeholder 1">
            <a:extLst>
              <a:ext uri="{FF2B5EF4-FFF2-40B4-BE49-F238E27FC236}">
                <a16:creationId xmlns:a16="http://schemas.microsoft.com/office/drawing/2014/main" id="{C1D9859A-11EB-413D-BC32-8887DC82EE56}"/>
              </a:ext>
            </a:extLst>
          </p:cNvPr>
          <p:cNvSpPr>
            <a:spLocks noGrp="1"/>
          </p:cNvSpPr>
          <p:nvPr>
            <p:ph type="sldNum" sz="quarter" idx="12"/>
          </p:nvPr>
        </p:nvSpPr>
        <p:spPr/>
        <p:txBody>
          <a:bodyPr/>
          <a:lstStyle/>
          <a:p>
            <a:fld id="{28024367-D536-4F59-B2ED-0E7825EDA9AF}" type="slidenum">
              <a:rPr lang="en-US" smtClean="0"/>
              <a:pPr/>
              <a:t>4</a:t>
            </a:fld>
            <a:endParaRPr lang="en-US" dirty="0"/>
          </a:p>
        </p:txBody>
      </p:sp>
      <p:sp>
        <p:nvSpPr>
          <p:cNvPr id="5" name="Subtitle 4">
            <a:extLst>
              <a:ext uri="{FF2B5EF4-FFF2-40B4-BE49-F238E27FC236}">
                <a16:creationId xmlns:a16="http://schemas.microsoft.com/office/drawing/2014/main" id="{05DF50D1-6439-485F-A6F8-194064FECF57}"/>
              </a:ext>
            </a:extLst>
          </p:cNvPr>
          <p:cNvSpPr>
            <a:spLocks noGrp="1"/>
          </p:cNvSpPr>
          <p:nvPr>
            <p:ph type="subTitle" idx="13"/>
          </p:nvPr>
        </p:nvSpPr>
        <p:spPr/>
        <p:txBody>
          <a:bodyPr/>
          <a:lstStyle/>
          <a:p>
            <a:r>
              <a:rPr lang="en-US" dirty="0"/>
              <a:t>Value-based benefits at no cost</a:t>
            </a:r>
          </a:p>
        </p:txBody>
      </p:sp>
      <p:pic>
        <p:nvPicPr>
          <p:cNvPr id="3" name="Audio 2">
            <a:hlinkClick r:id="" action="ppaction://media"/>
            <a:extLst>
              <a:ext uri="{FF2B5EF4-FFF2-40B4-BE49-F238E27FC236}">
                <a16:creationId xmlns:a16="http://schemas.microsoft.com/office/drawing/2014/main" id="{C9C70DC7-438E-4A6E-A372-B939CB3568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22428484"/>
      </p:ext>
    </p:extLst>
  </p:cSld>
  <p:clrMapOvr>
    <a:masterClrMapping/>
  </p:clrMapOvr>
  <mc:AlternateContent xmlns:mc="http://schemas.openxmlformats.org/markup-compatibility/2006">
    <mc:Choice xmlns:p14="http://schemas.microsoft.com/office/powerpoint/2010/main" Requires="p14">
      <p:transition spd="slow" p14:dur="2000" advTm="4136"/>
    </mc:Choice>
    <mc:Fallback>
      <p:transition spd="slow" advTm="4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My Health Toolkit: for your entire family</a:t>
            </a:r>
            <a:endParaRPr lang="en-US" dirty="0"/>
          </a:p>
        </p:txBody>
      </p:sp>
      <p:sp>
        <p:nvSpPr>
          <p:cNvPr id="3" name="Content Placeholder 2"/>
          <p:cNvSpPr>
            <a:spLocks noGrp="1"/>
          </p:cNvSpPr>
          <p:nvPr>
            <p:ph idx="1"/>
          </p:nvPr>
        </p:nvSpPr>
        <p:spPr/>
        <p:txBody>
          <a:bodyPr/>
          <a:lstStyle/>
          <a:p>
            <a:r>
              <a:rPr lang="en-US" dirty="0"/>
              <a:t>Subscribers, covered spouses and dependents ages 16 and older can create their own profile.</a:t>
            </a:r>
          </a:p>
        </p:txBody>
      </p:sp>
      <p:sp>
        <p:nvSpPr>
          <p:cNvPr id="4" name="Slide Number Placeholder 3"/>
          <p:cNvSpPr>
            <a:spLocks noGrp="1"/>
          </p:cNvSpPr>
          <p:nvPr>
            <p:ph type="sldNum" sz="quarter" idx="12"/>
          </p:nvPr>
        </p:nvSpPr>
        <p:spPr/>
        <p:txBody>
          <a:bodyPr/>
          <a:lstStyle/>
          <a:p>
            <a:fld id="{28024367-D536-4F59-B2ED-0E7825EDA9AF}" type="slidenum">
              <a:rPr lang="en-US" smtClean="0"/>
              <a:pPr/>
              <a:t>40</a:t>
            </a:fld>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val="1956657150"/>
              </p:ext>
            </p:extLst>
          </p:nvPr>
        </p:nvGraphicFramePr>
        <p:xfrm>
          <a:off x="545980" y="2380308"/>
          <a:ext cx="7006653" cy="2194560"/>
        </p:xfrm>
        <a:graphic>
          <a:graphicData uri="http://schemas.openxmlformats.org/drawingml/2006/table">
            <a:tbl>
              <a:tblPr firstRow="1" bandRow="1">
                <a:tableStyleId>{7E9639D4-E3E2-4D34-9284-5A2195B3D0D7}</a:tableStyleId>
              </a:tblPr>
              <a:tblGrid>
                <a:gridCol w="1523873">
                  <a:extLst>
                    <a:ext uri="{9D8B030D-6E8A-4147-A177-3AD203B41FA5}">
                      <a16:colId xmlns:a16="http://schemas.microsoft.com/office/drawing/2014/main" val="20000"/>
                    </a:ext>
                  </a:extLst>
                </a:gridCol>
                <a:gridCol w="182518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365760">
                <a:tc>
                  <a:txBody>
                    <a:bodyPr/>
                    <a:lstStyle/>
                    <a:p>
                      <a:pPr algn="ctr"/>
                      <a:endParaRPr lang="en-US" sz="1800" dirty="0"/>
                    </a:p>
                  </a:txBody>
                  <a:tcPr marL="109728" marR="10972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gridSpan="3">
                  <a:txBody>
                    <a:bodyPr/>
                    <a:lstStyle/>
                    <a:p>
                      <a:pPr algn="ctr"/>
                      <a:r>
                        <a:rPr lang="en-US" sz="1800" dirty="0"/>
                        <a:t>Who can see information</a:t>
                      </a:r>
                      <a:endParaRPr lang="en-US" sz="1600" dirty="0"/>
                    </a:p>
                  </a:txBody>
                  <a:tcPr marL="109728" marR="10972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tx2"/>
                    </a:solidFill>
                  </a:tcPr>
                </a:tc>
                <a:tc hMerge="1">
                  <a:txBody>
                    <a:bodyPr/>
                    <a:lstStyle/>
                    <a:p>
                      <a:pPr algn="ctr"/>
                      <a:endParaRPr lang="en-US" sz="1600" dirty="0"/>
                    </a:p>
                  </a:txBody>
                  <a:tcPr marL="109728" marR="10972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tx1"/>
                    </a:solidFill>
                  </a:tcPr>
                </a:tc>
                <a:tc hMerge="1">
                  <a:txBody>
                    <a:bodyPr/>
                    <a:lstStyle/>
                    <a:p>
                      <a:pPr algn="ctr"/>
                      <a:endParaRPr lang="en-US" sz="1600" dirty="0"/>
                    </a:p>
                  </a:txBody>
                  <a:tcPr marL="109728" marR="10972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65760">
                <a:tc>
                  <a:txBody>
                    <a:bodyPr/>
                    <a:lstStyle/>
                    <a:p>
                      <a:pPr algn="ctr"/>
                      <a:endParaRPr lang="en-US" sz="1800" dirty="0"/>
                    </a:p>
                  </a:txBody>
                  <a:tcPr marL="109728" marR="109728"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ctr"/>
                      <a:r>
                        <a:rPr lang="en-US" sz="1800" b="1" dirty="0">
                          <a:solidFill>
                            <a:schemeClr val="tx2"/>
                          </a:solidFill>
                        </a:rPr>
                        <a:t>Subscriber’s</a:t>
                      </a:r>
                      <a:r>
                        <a:rPr lang="en-US" sz="1800" b="1" baseline="0" dirty="0">
                          <a:solidFill>
                            <a:schemeClr val="tx2"/>
                          </a:solidFill>
                        </a:rPr>
                        <a:t> </a:t>
                      </a:r>
                      <a:br>
                        <a:rPr lang="en-US" sz="1800" b="1" baseline="0" dirty="0">
                          <a:solidFill>
                            <a:schemeClr val="tx2"/>
                          </a:solidFill>
                        </a:rPr>
                      </a:br>
                      <a:r>
                        <a:rPr lang="en-US" sz="1800" b="1" baseline="0" dirty="0">
                          <a:solidFill>
                            <a:schemeClr val="tx2"/>
                          </a:solidFill>
                        </a:rPr>
                        <a:t>c</a:t>
                      </a:r>
                      <a:r>
                        <a:rPr lang="en-US" sz="1800" b="1" dirty="0">
                          <a:solidFill>
                            <a:schemeClr val="tx2"/>
                          </a:solidFill>
                        </a:rPr>
                        <a:t>laims/eligibility</a:t>
                      </a:r>
                    </a:p>
                  </a:txBody>
                  <a:tcPr marL="109728" marR="10972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800" b="1" dirty="0">
                          <a:solidFill>
                            <a:schemeClr val="tx2"/>
                          </a:solidFill>
                        </a:rPr>
                        <a:t>Spouse’s </a:t>
                      </a:r>
                      <a:br>
                        <a:rPr lang="en-US" sz="1800" b="1" dirty="0">
                          <a:solidFill>
                            <a:schemeClr val="tx2"/>
                          </a:solidFill>
                        </a:rPr>
                      </a:br>
                      <a:r>
                        <a:rPr lang="en-US" sz="1800" b="1" dirty="0">
                          <a:solidFill>
                            <a:schemeClr val="tx2"/>
                          </a:solidFill>
                        </a:rPr>
                        <a:t>claims/eligibility</a:t>
                      </a:r>
                    </a:p>
                  </a:txBody>
                  <a:tcPr marL="109728" marR="10972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800" b="1" dirty="0">
                          <a:solidFill>
                            <a:schemeClr val="tx2"/>
                          </a:solidFill>
                        </a:rPr>
                        <a:t>Dependent’s</a:t>
                      </a:r>
                      <a:br>
                        <a:rPr lang="en-US" sz="1800" b="1" dirty="0">
                          <a:solidFill>
                            <a:schemeClr val="tx2"/>
                          </a:solidFill>
                        </a:rPr>
                      </a:br>
                      <a:r>
                        <a:rPr lang="en-US" sz="1800" b="1" dirty="0">
                          <a:solidFill>
                            <a:schemeClr val="tx2"/>
                          </a:solidFill>
                        </a:rPr>
                        <a:t>claims/eligibility</a:t>
                      </a:r>
                    </a:p>
                  </a:txBody>
                  <a:tcPr marL="109728" marR="109728"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65760">
                <a:tc>
                  <a:txBody>
                    <a:bodyPr/>
                    <a:lstStyle/>
                    <a:p>
                      <a:r>
                        <a:rPr lang="en-US" sz="1800" dirty="0">
                          <a:solidFill>
                            <a:schemeClr val="tx2"/>
                          </a:solidFill>
                        </a:rPr>
                        <a:t>Subscriber</a:t>
                      </a:r>
                    </a:p>
                  </a:txBody>
                  <a:tcPr marL="109728" marR="109728"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r>
                        <a:rPr lang="en-US" sz="2000" b="1" dirty="0">
                          <a:solidFill>
                            <a:schemeClr val="accent1"/>
                          </a:solidFill>
                          <a:sym typeface="Wingdings" panose="05000000000000000000" pitchFamily="2" charset="2"/>
                        </a:rPr>
                        <a:t></a:t>
                      </a:r>
                      <a:endParaRPr lang="en-US" sz="2000" b="1"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r>
                        <a:rPr lang="en-US" sz="2000" b="1" dirty="0">
                          <a:solidFill>
                            <a:schemeClr val="accent1"/>
                          </a:solidFill>
                          <a:sym typeface="Wingdings" panose="05000000000000000000" pitchFamily="2" charset="2"/>
                        </a:rPr>
                        <a:t></a:t>
                      </a:r>
                      <a:endParaRPr lang="en-US" sz="2000"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r>
                        <a:rPr lang="en-US" sz="2000" b="1" dirty="0">
                          <a:solidFill>
                            <a:schemeClr val="accent1"/>
                          </a:solidFill>
                          <a:sym typeface="Wingdings" panose="05000000000000000000" pitchFamily="2" charset="2"/>
                        </a:rPr>
                        <a:t></a:t>
                      </a:r>
                      <a:endParaRPr lang="en-US" sz="2000"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365760">
                <a:tc>
                  <a:txBody>
                    <a:bodyPr/>
                    <a:lstStyle/>
                    <a:p>
                      <a:r>
                        <a:rPr lang="en-US" sz="1800" dirty="0">
                          <a:solidFill>
                            <a:schemeClr val="tx2"/>
                          </a:solidFill>
                        </a:rPr>
                        <a:t>Spouse</a:t>
                      </a:r>
                      <a:endParaRPr lang="en-US" sz="1800" baseline="30000" dirty="0">
                        <a:solidFill>
                          <a:schemeClr val="tx2"/>
                        </a:solidFill>
                      </a:endParaRPr>
                    </a:p>
                  </a:txBody>
                  <a:tcPr marL="109728" marR="109728"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r>
                        <a:rPr lang="en-US" sz="2000" b="1" dirty="0">
                          <a:solidFill>
                            <a:schemeClr val="accent1"/>
                          </a:solidFill>
                          <a:sym typeface="Wingdings" panose="05000000000000000000" pitchFamily="2" charset="2"/>
                        </a:rPr>
                        <a:t></a:t>
                      </a:r>
                      <a:endParaRPr lang="en-US" sz="2000"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r>
                        <a:rPr lang="en-US" sz="2000" b="1" dirty="0">
                          <a:solidFill>
                            <a:schemeClr val="accent1"/>
                          </a:solidFill>
                          <a:sym typeface="Wingdings" panose="05000000000000000000" pitchFamily="2" charset="2"/>
                        </a:rPr>
                        <a:t></a:t>
                      </a:r>
                      <a:endParaRPr lang="en-US" sz="2000"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endParaRPr lang="en-US" sz="2000"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365760">
                <a:tc>
                  <a:txBody>
                    <a:bodyPr/>
                    <a:lstStyle/>
                    <a:p>
                      <a:r>
                        <a:rPr lang="en-US" sz="1800" dirty="0">
                          <a:solidFill>
                            <a:schemeClr val="tx2"/>
                          </a:solidFill>
                        </a:rPr>
                        <a:t>Dependent(s)</a:t>
                      </a:r>
                      <a:endParaRPr lang="en-US" sz="1800" baseline="30000" dirty="0">
                        <a:solidFill>
                          <a:schemeClr val="tx2"/>
                        </a:solidFill>
                      </a:endParaRPr>
                    </a:p>
                  </a:txBody>
                  <a:tcPr marL="109728" marR="109728"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endParaRPr lang="en-US" sz="2000"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endParaRPr lang="en-US" sz="2000"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a:r>
                        <a:rPr lang="en-US" sz="2000" b="1" dirty="0">
                          <a:solidFill>
                            <a:schemeClr val="accent1"/>
                          </a:solidFill>
                          <a:sym typeface="Wingdings" panose="05000000000000000000" pitchFamily="2" charset="2"/>
                        </a:rPr>
                        <a:t></a:t>
                      </a:r>
                      <a:endParaRPr lang="en-US" sz="2000" dirty="0">
                        <a:solidFill>
                          <a:schemeClr val="accent1"/>
                        </a:solidFill>
                      </a:endParaRPr>
                    </a:p>
                  </a:txBody>
                  <a:tcPr marL="101635" marR="101635"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6" name="Audio 5">
            <a:hlinkClick r:id="" action="ppaction://media"/>
            <a:extLst>
              <a:ext uri="{FF2B5EF4-FFF2-40B4-BE49-F238E27FC236}">
                <a16:creationId xmlns:a16="http://schemas.microsoft.com/office/drawing/2014/main" id="{01404E50-3BDA-4A53-A62E-74035464F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10703090"/>
      </p:ext>
    </p:extLst>
  </p:cSld>
  <p:clrMapOvr>
    <a:masterClrMapping/>
  </p:clrMapOvr>
  <mc:AlternateContent xmlns:mc="http://schemas.openxmlformats.org/markup-compatibility/2006">
    <mc:Choice xmlns:p14="http://schemas.microsoft.com/office/powerpoint/2010/main" Requires="p14">
      <p:transition spd="slow" p14:dur="2000" advTm="16114"/>
    </mc:Choice>
    <mc:Fallback>
      <p:transition spd="slow" advTm="1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Manage your medicine with taps, not trips.</a:t>
            </a:r>
            <a:endParaRPr lang="en-US" dirty="0"/>
          </a:p>
        </p:txBody>
      </p:sp>
      <p:sp>
        <p:nvSpPr>
          <p:cNvPr id="3" name="Content Placeholder 2"/>
          <p:cNvSpPr>
            <a:spLocks noGrp="1"/>
          </p:cNvSpPr>
          <p:nvPr>
            <p:ph idx="1"/>
          </p:nvPr>
        </p:nvSpPr>
        <p:spPr/>
        <p:txBody>
          <a:bodyPr/>
          <a:lstStyle/>
          <a:p>
            <a:r>
              <a:rPr lang="en-US" dirty="0"/>
              <a:t>Register at </a:t>
            </a:r>
            <a:r>
              <a:rPr lang="en-US" dirty="0">
                <a:hlinkClick r:id="rId4"/>
              </a:rPr>
              <a:t>www.express-scripts.com</a:t>
            </a:r>
            <a:r>
              <a:rPr lang="en-US" dirty="0"/>
              <a:t> or download the Express Scripts mobile app.</a:t>
            </a:r>
          </a:p>
          <a:p>
            <a:r>
              <a:rPr lang="en-US" dirty="0"/>
              <a:t>Online tools include:</a:t>
            </a:r>
          </a:p>
          <a:p>
            <a:pPr lvl="1"/>
            <a:r>
              <a:rPr lang="en-US" dirty="0"/>
              <a:t>See prescription drug claims and payment history.</a:t>
            </a:r>
          </a:p>
          <a:p>
            <a:pPr lvl="1"/>
            <a:r>
              <a:rPr lang="en-US" dirty="0"/>
              <a:t>Check if a drug requires prior authorization and compare drug prices.</a:t>
            </a:r>
          </a:p>
          <a:p>
            <a:pPr lvl="1"/>
            <a:r>
              <a:rPr lang="en-US" dirty="0"/>
              <a:t>Locate a network pharmacy near you.</a:t>
            </a:r>
          </a:p>
          <a:p>
            <a:pPr lvl="1"/>
            <a:r>
              <a:rPr lang="en-US" dirty="0"/>
              <a:t>Access your identification card.</a:t>
            </a:r>
          </a:p>
          <a:p>
            <a:pPr lvl="1"/>
            <a:r>
              <a:rPr lang="en-US" dirty="0"/>
              <a:t>View information about the COVID vaccine if received at a network pharmacy.</a:t>
            </a:r>
          </a:p>
        </p:txBody>
      </p:sp>
      <p:sp>
        <p:nvSpPr>
          <p:cNvPr id="4" name="Slide Number Placeholder 3"/>
          <p:cNvSpPr>
            <a:spLocks noGrp="1"/>
          </p:cNvSpPr>
          <p:nvPr>
            <p:ph type="sldNum" sz="quarter" idx="12"/>
          </p:nvPr>
        </p:nvSpPr>
        <p:spPr/>
        <p:txBody>
          <a:bodyPr/>
          <a:lstStyle/>
          <a:p>
            <a:fld id="{28024367-D536-4F59-B2ED-0E7825EDA9AF}" type="slidenum">
              <a:rPr lang="en-US" smtClean="0"/>
              <a:pPr/>
              <a:t>41</a:t>
            </a:fld>
            <a:endParaRPr lang="en-US"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6423" y="5376672"/>
            <a:ext cx="3040377" cy="685800"/>
          </a:xfrm>
          <a:prstGeom prst="rect">
            <a:avLst/>
          </a:prstGeom>
        </p:spPr>
      </p:pic>
      <p:pic>
        <p:nvPicPr>
          <p:cNvPr id="8" name="Audio 7">
            <a:hlinkClick r:id="" action="ppaction://media"/>
            <a:extLst>
              <a:ext uri="{FF2B5EF4-FFF2-40B4-BE49-F238E27FC236}">
                <a16:creationId xmlns:a16="http://schemas.microsoft.com/office/drawing/2014/main" id="{4B30A186-5887-40AB-AE77-66B6A8C31B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62979190"/>
      </p:ext>
    </p:extLst>
  </p:cSld>
  <p:clrMapOvr>
    <a:masterClrMapping/>
  </p:clrMapOvr>
  <mc:AlternateContent xmlns:mc="http://schemas.openxmlformats.org/markup-compatibility/2006">
    <mc:Choice xmlns:p14="http://schemas.microsoft.com/office/powerpoint/2010/main" Requires="p14">
      <p:transition spd="slow" p14:dur="2000" advTm="23483"/>
    </mc:Choice>
    <mc:Fallback>
      <p:transition spd="slow" advTm="2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MyBenefits</a:t>
            </a:r>
          </a:p>
        </p:txBody>
      </p:sp>
      <p:sp>
        <p:nvSpPr>
          <p:cNvPr id="3" name="Content Placeholder 2"/>
          <p:cNvSpPr>
            <a:spLocks noGrp="1"/>
          </p:cNvSpPr>
          <p:nvPr>
            <p:ph idx="1"/>
          </p:nvPr>
        </p:nvSpPr>
        <p:spPr/>
        <p:txBody>
          <a:bodyPr/>
          <a:lstStyle/>
          <a:p>
            <a:r>
              <a:rPr lang="en-US" altLang="en-US" dirty="0">
                <a:hlinkClick r:id="rId4"/>
              </a:rPr>
              <a:t>MyBenefits.sc.gov</a:t>
            </a:r>
            <a:r>
              <a:rPr lang="en-US" altLang="en-US" dirty="0"/>
              <a:t>.</a:t>
            </a:r>
          </a:p>
          <a:p>
            <a:r>
              <a:rPr lang="en-US" altLang="en-US" dirty="0"/>
              <a:t>Accessible online 24/7.</a:t>
            </a:r>
          </a:p>
          <a:p>
            <a:pPr lvl="1"/>
            <a:r>
              <a:rPr lang="en-US" altLang="en-US" dirty="0"/>
              <a:t>Review benefits statement;</a:t>
            </a:r>
          </a:p>
          <a:p>
            <a:pPr lvl="1"/>
            <a:r>
              <a:rPr lang="en-US" altLang="en-US" dirty="0"/>
              <a:t>Change contact information;</a:t>
            </a:r>
          </a:p>
          <a:p>
            <a:pPr lvl="1"/>
            <a:r>
              <a:rPr lang="en-US" altLang="en-US" dirty="0"/>
              <a:t>Update life insurance beneficiaries;</a:t>
            </a:r>
          </a:p>
          <a:p>
            <a:pPr lvl="1"/>
            <a:r>
              <a:rPr lang="en-US" altLang="en-US" dirty="0"/>
              <a:t>Change coverage during some special eligibility situations;</a:t>
            </a:r>
          </a:p>
          <a:p>
            <a:pPr lvl="1"/>
            <a:r>
              <a:rPr lang="en-US" altLang="en-US" dirty="0"/>
              <a:t>Make changes during open enrollment; and</a:t>
            </a:r>
          </a:p>
          <a:p>
            <a:pPr lvl="1"/>
            <a:r>
              <a:rPr lang="en-US" altLang="en-US" dirty="0"/>
              <a:t>Upload supporting documentation.</a:t>
            </a:r>
          </a:p>
        </p:txBody>
      </p:sp>
      <p:sp>
        <p:nvSpPr>
          <p:cNvPr id="4" name="Slide Number Placeholder 3"/>
          <p:cNvSpPr>
            <a:spLocks noGrp="1"/>
          </p:cNvSpPr>
          <p:nvPr>
            <p:ph type="sldNum" sz="quarter" idx="12"/>
          </p:nvPr>
        </p:nvSpPr>
        <p:spPr/>
        <p:txBody>
          <a:bodyPr/>
          <a:lstStyle/>
          <a:p>
            <a:fld id="{28024367-D536-4F59-B2ED-0E7825EDA9AF}" type="slidenum">
              <a:rPr lang="en-US" smtClean="0"/>
              <a:pPr/>
              <a:t>42</a:t>
            </a:fld>
            <a:endParaRPr lang="en-US" dirty="0"/>
          </a:p>
        </p:txBody>
      </p:sp>
      <p:pic>
        <p:nvPicPr>
          <p:cNvPr id="5" name="Audio 4">
            <a:hlinkClick r:id="" action="ppaction://media"/>
            <a:extLst>
              <a:ext uri="{FF2B5EF4-FFF2-40B4-BE49-F238E27FC236}">
                <a16:creationId xmlns:a16="http://schemas.microsoft.com/office/drawing/2014/main" id="{C4F61764-CF0F-478B-A97F-6EF91CEF8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32706676"/>
      </p:ext>
    </p:extLst>
  </p:cSld>
  <p:clrMapOvr>
    <a:masterClrMapping/>
  </p:clrMapOvr>
  <mc:AlternateContent xmlns:mc="http://schemas.openxmlformats.org/markup-compatibility/2006">
    <mc:Choice xmlns:p14="http://schemas.microsoft.com/office/powerpoint/2010/main" Requires="p14">
      <p:transition spd="slow" p14:dur="2000" advTm="17816"/>
    </mc:Choice>
    <mc:Fallback>
      <p:transition spd="slow" advTm="1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228600"/>
            <a:ext cx="8229599" cy="804672"/>
          </a:xfrm>
        </p:spPr>
        <p:txBody>
          <a:bodyPr/>
          <a:lstStyle/>
          <a:p>
            <a:r>
              <a:rPr lang="en-US"/>
              <a:t>Questions?</a:t>
            </a:r>
            <a:endParaRPr lang="en-US" dirty="0"/>
          </a:p>
        </p:txBody>
      </p:sp>
      <p:sp>
        <p:nvSpPr>
          <p:cNvPr id="3" name="Content Placeholder 2"/>
          <p:cNvSpPr>
            <a:spLocks noGrp="1"/>
          </p:cNvSpPr>
          <p:nvPr>
            <p:ph idx="1"/>
          </p:nvPr>
        </p:nvSpPr>
        <p:spPr>
          <a:xfrm>
            <a:off x="457200" y="1261872"/>
            <a:ext cx="8229600" cy="5029200"/>
          </a:xfrm>
        </p:spPr>
        <p:txBody>
          <a:bodyPr/>
          <a:lstStyle/>
          <a:p>
            <a:r>
              <a:rPr lang="en-US" dirty="0"/>
              <a:t>Visit us online at </a:t>
            </a:r>
            <a:r>
              <a:rPr lang="en-US" dirty="0">
                <a:hlinkClick r:id="rId4"/>
              </a:rPr>
              <a:t>peba.sc.gov</a:t>
            </a:r>
            <a:r>
              <a:rPr lang="en-US" dirty="0"/>
              <a:t>.</a:t>
            </a:r>
          </a:p>
          <a:p>
            <a:r>
              <a:rPr lang="en-US" dirty="0"/>
              <a:t>Call PEBA’s Customer Service at 803.737.6800 or 888.260.9430.</a:t>
            </a:r>
          </a:p>
          <a:p>
            <a:pPr lvl="0"/>
            <a:r>
              <a:rPr lang="en-US" dirty="0"/>
              <a:t>For questions about health claims, call BlueCross at 800.868.2520.</a:t>
            </a:r>
          </a:p>
          <a:p>
            <a:pPr lvl="0"/>
            <a:r>
              <a:rPr lang="en-US" dirty="0"/>
              <a:t>For questions about prescription claims, call Express Scripts at 855.612.3128. </a:t>
            </a:r>
          </a:p>
          <a:p>
            <a:endParaRPr lang="en-US" dirty="0"/>
          </a:p>
        </p:txBody>
      </p:sp>
      <p:sp>
        <p:nvSpPr>
          <p:cNvPr id="5" name="Slide Number Placeholder 4"/>
          <p:cNvSpPr>
            <a:spLocks noGrp="1"/>
          </p:cNvSpPr>
          <p:nvPr>
            <p:ph type="sldNum" sz="quarter" idx="12"/>
          </p:nvPr>
        </p:nvSpPr>
        <p:spPr>
          <a:xfrm>
            <a:off x="8339328" y="6400800"/>
            <a:ext cx="804672" cy="457200"/>
          </a:xfrm>
        </p:spPr>
        <p:txBody>
          <a:bodyPr/>
          <a:lstStyle/>
          <a:p>
            <a:fld id="{28024367-D536-4F59-B2ED-0E7825EDA9AF}" type="slidenum">
              <a:rPr lang="en-US" smtClean="0"/>
              <a:pPr/>
              <a:t>43</a:t>
            </a:fld>
            <a:endParaRPr lang="en-US" dirty="0"/>
          </a:p>
        </p:txBody>
      </p:sp>
      <p:pic>
        <p:nvPicPr>
          <p:cNvPr id="12" name="Audio 11">
            <a:hlinkClick r:id="" action="ppaction://media"/>
            <a:extLst>
              <a:ext uri="{FF2B5EF4-FFF2-40B4-BE49-F238E27FC236}">
                <a16:creationId xmlns:a16="http://schemas.microsoft.com/office/drawing/2014/main" id="{2115AAEE-10B4-4EAE-A669-44F0F16C9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49639609"/>
      </p:ext>
    </p:extLst>
  </p:cSld>
  <p:clrMapOvr>
    <a:masterClrMapping/>
  </p:clrMapOvr>
  <mc:AlternateContent xmlns:mc="http://schemas.openxmlformats.org/markup-compatibility/2006">
    <mc:Choice xmlns:p14="http://schemas.microsoft.com/office/powerpoint/2010/main" Requires="p14">
      <p:transition spd="slow" p14:dur="2000" advTm="17771"/>
    </mc:Choice>
    <mc:Fallback>
      <p:transition spd="slow" advTm="1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8024367-D536-4F59-B2ED-0E7825EDA9AF}" type="slidenum">
              <a:rPr lang="en-US" smtClean="0"/>
              <a:pPr/>
              <a:t>44</a:t>
            </a:fld>
            <a:endParaRPr lang="en-US" dirty="0"/>
          </a:p>
        </p:txBody>
      </p:sp>
      <p:pic>
        <p:nvPicPr>
          <p:cNvPr id="4" name="Audio 3">
            <a:hlinkClick r:id="" action="ppaction://media"/>
            <a:extLst>
              <a:ext uri="{FF2B5EF4-FFF2-40B4-BE49-F238E27FC236}">
                <a16:creationId xmlns:a16="http://schemas.microsoft.com/office/drawing/2014/main" id="{2915F17B-4023-40FA-A96B-FE8D7B65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50289494"/>
      </p:ext>
    </p:extLst>
  </p:cSld>
  <p:clrMapOvr>
    <a:masterClrMapping/>
  </p:clrMapOvr>
  <mc:AlternateContent xmlns:mc="http://schemas.openxmlformats.org/markup-compatibility/2006">
    <mc:Choice xmlns:p14="http://schemas.microsoft.com/office/powerpoint/2010/main" Requires="p14">
      <p:transition spd="slow" p14:dur="2000" advTm="20833"/>
    </mc:Choice>
    <mc:Fallback>
      <p:transition spd="slow" advTm="2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024367-D536-4F59-B2ED-0E7825EDA9AF}" type="slidenum">
              <a:rPr lang="en-US" smtClean="0"/>
              <a:pPr/>
              <a:t>45</a:t>
            </a:fld>
            <a:endParaRPr lang="en-US" dirty="0"/>
          </a:p>
        </p:txBody>
      </p:sp>
      <p:pic>
        <p:nvPicPr>
          <p:cNvPr id="3" name="Audio 2">
            <a:hlinkClick r:id="" action="ppaction://media"/>
            <a:extLst>
              <a:ext uri="{FF2B5EF4-FFF2-40B4-BE49-F238E27FC236}">
                <a16:creationId xmlns:a16="http://schemas.microsoft.com/office/drawing/2014/main" id="{01C1D396-C155-428E-A4E8-A40F22C8AE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69356624"/>
      </p:ext>
    </p:extLst>
  </p:cSld>
  <p:clrMapOvr>
    <a:masterClrMapping/>
  </p:clrMapOvr>
  <mc:AlternateContent xmlns:mc="http://schemas.openxmlformats.org/markup-compatibility/2006">
    <mc:Choice xmlns:p14="http://schemas.microsoft.com/office/powerpoint/2010/main" Requires="p14">
      <p:transition spd="slow" p14:dur="2000" advTm="2078"/>
    </mc:Choice>
    <mc:Fallback>
      <p:transition spd="slow" advTm="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767599-4007-4BE0-94C5-AF25D788D173}"/>
              </a:ext>
            </a:extLst>
          </p:cNvPr>
          <p:cNvSpPr>
            <a:spLocks noGrp="1"/>
          </p:cNvSpPr>
          <p:nvPr>
            <p:ph sz="half" idx="1"/>
          </p:nvPr>
        </p:nvSpPr>
        <p:spPr/>
        <p:txBody>
          <a:bodyPr/>
          <a:lstStyle/>
          <a:p>
            <a:r>
              <a:rPr lang="en-US" dirty="0"/>
              <a:t>Value-based benefits available at no cost to State Health Plan primary members at network providers and pharmacies.</a:t>
            </a:r>
          </a:p>
          <a:p>
            <a:r>
              <a:rPr lang="en-US" dirty="0"/>
              <a:t>Benefits can help make it easier for you and your family to stay healthy.</a:t>
            </a:r>
          </a:p>
          <a:p>
            <a:r>
              <a:rPr lang="en-US" dirty="0">
                <a:hlinkClick r:id="rId4"/>
              </a:rPr>
              <a:t>www.PEBAPerks.com</a:t>
            </a:r>
            <a:r>
              <a:rPr lang="en-US" dirty="0"/>
              <a:t>.</a:t>
            </a:r>
          </a:p>
          <a:p>
            <a:endParaRPr lang="en-US" dirty="0"/>
          </a:p>
        </p:txBody>
      </p:sp>
      <p:sp>
        <p:nvSpPr>
          <p:cNvPr id="6" name="Content Placeholder 5">
            <a:extLst>
              <a:ext uri="{FF2B5EF4-FFF2-40B4-BE49-F238E27FC236}">
                <a16:creationId xmlns:a16="http://schemas.microsoft.com/office/drawing/2014/main" id="{05024721-9D17-4EA3-B730-90D9ED17818D}"/>
              </a:ext>
            </a:extLst>
          </p:cNvPr>
          <p:cNvSpPr>
            <a:spLocks noGrp="1"/>
          </p:cNvSpPr>
          <p:nvPr>
            <p:ph sz="half" idx="2"/>
          </p:nvPr>
        </p:nvSpPr>
        <p:spPr/>
        <p:txBody>
          <a:bodyPr>
            <a:normAutofit lnSpcReduction="10000"/>
          </a:bodyPr>
          <a:lstStyle/>
          <a:p>
            <a:r>
              <a:rPr lang="en-US" dirty="0"/>
              <a:t>Preventive screenings.</a:t>
            </a:r>
          </a:p>
          <a:p>
            <a:r>
              <a:rPr lang="en-US" dirty="0"/>
              <a:t>Flu vaccine.</a:t>
            </a:r>
          </a:p>
          <a:p>
            <a:r>
              <a:rPr lang="en-US" dirty="0"/>
              <a:t>Adult vaccinations.</a:t>
            </a:r>
          </a:p>
          <a:p>
            <a:r>
              <a:rPr lang="en-US" dirty="0"/>
              <a:t>Well child benefits (exams and immunizations).</a:t>
            </a:r>
          </a:p>
          <a:p>
            <a:r>
              <a:rPr lang="en-US" dirty="0"/>
              <a:t>Colorectal cancer screening.</a:t>
            </a:r>
          </a:p>
          <a:p>
            <a:r>
              <a:rPr lang="en-US" dirty="0"/>
              <a:t>Cervical cancer screening.</a:t>
            </a:r>
          </a:p>
          <a:p>
            <a:r>
              <a:rPr lang="en-US" dirty="0"/>
              <a:t>No-Pay Copay.</a:t>
            </a:r>
          </a:p>
          <a:p>
            <a:r>
              <a:rPr lang="en-US" dirty="0"/>
              <a:t>Mammography.</a:t>
            </a:r>
          </a:p>
          <a:p>
            <a:r>
              <a:rPr lang="en-US" dirty="0"/>
              <a:t>Diabetes education.</a:t>
            </a:r>
          </a:p>
          <a:p>
            <a:r>
              <a:rPr lang="en-US" dirty="0"/>
              <a:t>Tobacco cessation.</a:t>
            </a:r>
          </a:p>
          <a:p>
            <a:r>
              <a:rPr lang="en-US" dirty="0"/>
              <a:t>Breast pumps.</a:t>
            </a:r>
          </a:p>
        </p:txBody>
      </p:sp>
      <p:sp>
        <p:nvSpPr>
          <p:cNvPr id="2" name="Slide Number Placeholder 1"/>
          <p:cNvSpPr>
            <a:spLocks noGrp="1"/>
          </p:cNvSpPr>
          <p:nvPr>
            <p:ph type="sldNum" sz="quarter" idx="12"/>
          </p:nvPr>
        </p:nvSpPr>
        <p:spPr/>
        <p:txBody>
          <a:bodyPr/>
          <a:lstStyle/>
          <a:p>
            <a:fld id="{28024367-D536-4F59-B2ED-0E7825EDA9AF}" type="slidenum">
              <a:rPr lang="en-US" smtClean="0"/>
              <a:pPr/>
              <a:t>5</a:t>
            </a:fld>
            <a:endParaRPr lang="en-US" dirty="0"/>
          </a:p>
        </p:txBody>
      </p:sp>
      <p:sp>
        <p:nvSpPr>
          <p:cNvPr id="3" name="Title 2">
            <a:extLst>
              <a:ext uri="{FF2B5EF4-FFF2-40B4-BE49-F238E27FC236}">
                <a16:creationId xmlns:a16="http://schemas.microsoft.com/office/drawing/2014/main" id="{5AE882C7-B634-4AB0-8DB9-BDFFD34E8363}"/>
              </a:ext>
            </a:extLst>
          </p:cNvPr>
          <p:cNvSpPr>
            <a:spLocks noGrp="1"/>
          </p:cNvSpPr>
          <p:nvPr>
            <p:ph type="title"/>
          </p:nvPr>
        </p:nvSpPr>
        <p:spPr/>
        <p:txBody>
          <a:bodyPr/>
          <a:lstStyle/>
          <a:p>
            <a:r>
              <a:rPr lang="en-US" dirty="0"/>
              <a:t>PEBA Perks</a:t>
            </a:r>
          </a:p>
        </p:txBody>
      </p:sp>
      <p:pic>
        <p:nvPicPr>
          <p:cNvPr id="5" name="Picture 4">
            <a:extLst>
              <a:ext uri="{FF2B5EF4-FFF2-40B4-BE49-F238E27FC236}">
                <a16:creationId xmlns:a16="http://schemas.microsoft.com/office/drawing/2014/main" id="{ED4C1764-79CC-4F59-9B94-21E38E0AE4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6" t="16019" r="9847" b="15777"/>
          <a:stretch/>
        </p:blipFill>
        <p:spPr>
          <a:xfrm>
            <a:off x="457201" y="5376672"/>
            <a:ext cx="1906771" cy="914400"/>
          </a:xfrm>
          <a:prstGeom prst="rect">
            <a:avLst/>
          </a:prstGeom>
        </p:spPr>
      </p:pic>
      <p:pic>
        <p:nvPicPr>
          <p:cNvPr id="8" name="Audio 7">
            <a:hlinkClick r:id="" action="ppaction://media"/>
            <a:extLst>
              <a:ext uri="{FF2B5EF4-FFF2-40B4-BE49-F238E27FC236}">
                <a16:creationId xmlns:a16="http://schemas.microsoft.com/office/drawing/2014/main" id="{4839287F-1192-4F64-BC18-3BDB73F98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54231016"/>
      </p:ext>
    </p:extLst>
  </p:cSld>
  <p:clrMapOvr>
    <a:masterClrMapping/>
  </p:clrMapOvr>
  <mc:AlternateContent xmlns:mc="http://schemas.openxmlformats.org/markup-compatibility/2006">
    <mc:Choice xmlns:p14="http://schemas.microsoft.com/office/powerpoint/2010/main" Requires="p14">
      <p:transition spd="slow" p14:dur="2000" advTm="25786"/>
    </mc:Choice>
    <mc:Fallback>
      <p:transition spd="slow" advTm="2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A533BB-3C47-4E75-AA53-85F12AC94195}"/>
              </a:ext>
            </a:extLst>
          </p:cNvPr>
          <p:cNvSpPr>
            <a:spLocks noGrp="1"/>
          </p:cNvSpPr>
          <p:nvPr>
            <p:ph type="title"/>
          </p:nvPr>
        </p:nvSpPr>
        <p:spPr/>
        <p:txBody>
          <a:bodyPr/>
          <a:lstStyle/>
          <a:p>
            <a:r>
              <a:rPr lang="en-US" dirty="0"/>
              <a:t>Preventive screenings</a:t>
            </a:r>
          </a:p>
        </p:txBody>
      </p:sp>
      <p:sp>
        <p:nvSpPr>
          <p:cNvPr id="7" name="Content Placeholder 6">
            <a:extLst>
              <a:ext uri="{FF2B5EF4-FFF2-40B4-BE49-F238E27FC236}">
                <a16:creationId xmlns:a16="http://schemas.microsoft.com/office/drawing/2014/main" id="{E727CF74-BDC9-4E9A-A21E-E6C2B1DCFF9A}"/>
              </a:ext>
            </a:extLst>
          </p:cNvPr>
          <p:cNvSpPr>
            <a:spLocks noGrp="1"/>
          </p:cNvSpPr>
          <p:nvPr>
            <p:ph idx="1"/>
          </p:nvPr>
        </p:nvSpPr>
        <p:spPr/>
        <p:txBody>
          <a:bodyPr/>
          <a:lstStyle/>
          <a:p>
            <a:r>
              <a:rPr lang="en-US" dirty="0"/>
              <a:t>Available to State Health Plan primary subscribers, non-Medicare eligible retirees, COBRA subscribers and covered spouses.</a:t>
            </a:r>
          </a:p>
          <a:p>
            <a:r>
              <a:rPr lang="en-US" dirty="0"/>
              <a:t>Screenings, worth more than $300, include:</a:t>
            </a:r>
          </a:p>
          <a:p>
            <a:pPr lvl="1"/>
            <a:r>
              <a:rPr lang="en-US" dirty="0"/>
              <a:t>Blood work; </a:t>
            </a:r>
          </a:p>
          <a:p>
            <a:pPr lvl="1"/>
            <a:r>
              <a:rPr lang="en-US" dirty="0"/>
              <a:t>Health risk appraisal;</a:t>
            </a:r>
          </a:p>
          <a:p>
            <a:pPr lvl="1"/>
            <a:r>
              <a:rPr lang="en-US" dirty="0"/>
              <a:t>Height and weight measurements;</a:t>
            </a:r>
          </a:p>
          <a:p>
            <a:pPr lvl="1"/>
            <a:r>
              <a:rPr lang="en-US" dirty="0"/>
              <a:t>Blood pressure check; and </a:t>
            </a:r>
          </a:p>
          <a:p>
            <a:pPr lvl="1"/>
            <a:r>
              <a:rPr lang="en-US" dirty="0"/>
              <a:t>Lipid panels.</a:t>
            </a:r>
          </a:p>
          <a:p>
            <a:r>
              <a:rPr lang="en-US" dirty="0"/>
              <a:t>Share your preventive screening results with your network provider to eliminate the need for retesting at a well visit.</a:t>
            </a:r>
          </a:p>
        </p:txBody>
      </p:sp>
      <p:sp>
        <p:nvSpPr>
          <p:cNvPr id="4" name="Slide Number Placeholder 3">
            <a:extLst>
              <a:ext uri="{FF2B5EF4-FFF2-40B4-BE49-F238E27FC236}">
                <a16:creationId xmlns:a16="http://schemas.microsoft.com/office/drawing/2014/main" id="{8EE2D9F6-4718-4725-B615-80FD2870AD70}"/>
              </a:ext>
            </a:extLst>
          </p:cNvPr>
          <p:cNvSpPr>
            <a:spLocks noGrp="1"/>
          </p:cNvSpPr>
          <p:nvPr>
            <p:ph type="sldNum" sz="quarter" idx="12"/>
          </p:nvPr>
        </p:nvSpPr>
        <p:spPr/>
        <p:txBody>
          <a:bodyPr/>
          <a:lstStyle/>
          <a:p>
            <a:fld id="{28024367-D536-4F59-B2ED-0E7825EDA9AF}" type="slidenum">
              <a:rPr lang="en-US" smtClean="0"/>
              <a:pPr/>
              <a:t>6</a:t>
            </a:fld>
            <a:endParaRPr lang="en-US" dirty="0"/>
          </a:p>
        </p:txBody>
      </p:sp>
      <p:pic>
        <p:nvPicPr>
          <p:cNvPr id="5" name="Picture 4">
            <a:extLst>
              <a:ext uri="{FF2B5EF4-FFF2-40B4-BE49-F238E27FC236}">
                <a16:creationId xmlns:a16="http://schemas.microsoft.com/office/drawing/2014/main" id="{9A4B503D-7D2C-4185-B862-45C46CD4FE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3" name="Audio 2">
            <a:hlinkClick r:id="" action="ppaction://media"/>
            <a:extLst>
              <a:ext uri="{FF2B5EF4-FFF2-40B4-BE49-F238E27FC236}">
                <a16:creationId xmlns:a16="http://schemas.microsoft.com/office/drawing/2014/main" id="{F23F0958-D7E8-4EE1-92C7-FAD266A0C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4359127"/>
      </p:ext>
    </p:extLst>
  </p:cSld>
  <p:clrMapOvr>
    <a:masterClrMapping/>
  </p:clrMapOvr>
  <mc:AlternateContent xmlns:mc="http://schemas.openxmlformats.org/markup-compatibility/2006">
    <mc:Choice xmlns:p14="http://schemas.microsoft.com/office/powerpoint/2010/main" Requires="p14">
      <p:transition spd="slow" p14:dur="2000" advTm="38209"/>
    </mc:Choice>
    <mc:Fallback>
      <p:transition spd="slow" advTm="3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C830-3B6C-41A8-AC07-17DFD6169BB7}"/>
              </a:ext>
            </a:extLst>
          </p:cNvPr>
          <p:cNvSpPr>
            <a:spLocks noGrp="1"/>
          </p:cNvSpPr>
          <p:nvPr>
            <p:ph type="title"/>
          </p:nvPr>
        </p:nvSpPr>
        <p:spPr/>
        <p:txBody>
          <a:bodyPr/>
          <a:lstStyle/>
          <a:p>
            <a:r>
              <a:rPr lang="en-US" dirty="0"/>
              <a:t>Flu vaccine</a:t>
            </a:r>
          </a:p>
        </p:txBody>
      </p:sp>
      <p:sp>
        <p:nvSpPr>
          <p:cNvPr id="3" name="Content Placeholder 2">
            <a:extLst>
              <a:ext uri="{FF2B5EF4-FFF2-40B4-BE49-F238E27FC236}">
                <a16:creationId xmlns:a16="http://schemas.microsoft.com/office/drawing/2014/main" id="{712048D7-3D76-483C-B1E8-06AC72B03DC6}"/>
              </a:ext>
            </a:extLst>
          </p:cNvPr>
          <p:cNvSpPr>
            <a:spLocks noGrp="1"/>
          </p:cNvSpPr>
          <p:nvPr>
            <p:ph idx="1"/>
          </p:nvPr>
        </p:nvSpPr>
        <p:spPr/>
        <p:txBody>
          <a:bodyPr/>
          <a:lstStyle/>
          <a:p>
            <a:r>
              <a:rPr lang="en-US" dirty="0"/>
              <a:t>Available to State Health Plan primary members.</a:t>
            </a:r>
          </a:p>
          <a:p>
            <a:r>
              <a:rPr lang="en-US" dirty="0"/>
              <a:t>Members may get the shot from a participating network pharmacy for a $0 copay. </a:t>
            </a:r>
          </a:p>
          <a:p>
            <a:pPr lvl="1"/>
            <a:r>
              <a:rPr lang="en-US" dirty="0"/>
              <a:t>Children ages 3 and older can receive a flu shot at a network pharmacy.</a:t>
            </a:r>
          </a:p>
          <a:p>
            <a:r>
              <a:rPr lang="en-US" dirty="0"/>
              <a:t>If a member receives the shot at a network doctor's office, the vaccine and the administration fee will be covered at no cost.</a:t>
            </a:r>
          </a:p>
          <a:p>
            <a:pPr lvl="1"/>
            <a:r>
              <a:rPr lang="en-US" dirty="0"/>
              <a:t>Any costs associated with the office visit will be processed according to regular Plan coverage rules.</a:t>
            </a:r>
          </a:p>
          <a:p>
            <a:endParaRPr lang="en-US" dirty="0"/>
          </a:p>
        </p:txBody>
      </p:sp>
      <p:sp>
        <p:nvSpPr>
          <p:cNvPr id="4" name="Slide Number Placeholder 3">
            <a:extLst>
              <a:ext uri="{FF2B5EF4-FFF2-40B4-BE49-F238E27FC236}">
                <a16:creationId xmlns:a16="http://schemas.microsoft.com/office/drawing/2014/main" id="{69542D03-C42C-4B0F-8CF6-D5F453F93FCA}"/>
              </a:ext>
            </a:extLst>
          </p:cNvPr>
          <p:cNvSpPr>
            <a:spLocks noGrp="1"/>
          </p:cNvSpPr>
          <p:nvPr>
            <p:ph type="sldNum" sz="quarter" idx="12"/>
          </p:nvPr>
        </p:nvSpPr>
        <p:spPr/>
        <p:txBody>
          <a:bodyPr/>
          <a:lstStyle/>
          <a:p>
            <a:fld id="{28024367-D536-4F59-B2ED-0E7825EDA9AF}" type="slidenum">
              <a:rPr lang="en-US" smtClean="0"/>
              <a:pPr/>
              <a:t>7</a:t>
            </a:fld>
            <a:endParaRPr lang="en-US" dirty="0"/>
          </a:p>
        </p:txBody>
      </p:sp>
      <p:pic>
        <p:nvPicPr>
          <p:cNvPr id="5" name="Picture 4">
            <a:extLst>
              <a:ext uri="{FF2B5EF4-FFF2-40B4-BE49-F238E27FC236}">
                <a16:creationId xmlns:a16="http://schemas.microsoft.com/office/drawing/2014/main" id="{E3C01919-4190-47B2-8A61-73462FAC0C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6" name="Audio 5">
            <a:hlinkClick r:id="" action="ppaction://media"/>
            <a:extLst>
              <a:ext uri="{FF2B5EF4-FFF2-40B4-BE49-F238E27FC236}">
                <a16:creationId xmlns:a16="http://schemas.microsoft.com/office/drawing/2014/main" id="{BD3CF5D1-6CB2-4923-801E-BB0CD7F83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36827367"/>
      </p:ext>
    </p:extLst>
  </p:cSld>
  <p:clrMapOvr>
    <a:masterClrMapping/>
  </p:clrMapOvr>
  <mc:AlternateContent xmlns:mc="http://schemas.openxmlformats.org/markup-compatibility/2006">
    <mc:Choice xmlns:p14="http://schemas.microsoft.com/office/powerpoint/2010/main" Requires="p14">
      <p:transition spd="slow" p14:dur="2000" advTm="31888"/>
    </mc:Choice>
    <mc:Fallback>
      <p:transition spd="slow" advTm="3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7C84-B286-4729-A1B0-BD2DF8D10920}"/>
              </a:ext>
            </a:extLst>
          </p:cNvPr>
          <p:cNvSpPr>
            <a:spLocks noGrp="1"/>
          </p:cNvSpPr>
          <p:nvPr>
            <p:ph type="title"/>
          </p:nvPr>
        </p:nvSpPr>
        <p:spPr/>
        <p:txBody>
          <a:bodyPr/>
          <a:lstStyle/>
          <a:p>
            <a:r>
              <a:rPr lang="en-US" dirty="0"/>
              <a:t>Adult vaccinations</a:t>
            </a:r>
          </a:p>
        </p:txBody>
      </p:sp>
      <p:sp>
        <p:nvSpPr>
          <p:cNvPr id="3" name="Content Placeholder 2">
            <a:extLst>
              <a:ext uri="{FF2B5EF4-FFF2-40B4-BE49-F238E27FC236}">
                <a16:creationId xmlns:a16="http://schemas.microsoft.com/office/drawing/2014/main" id="{524124F5-7452-4C31-A9DD-434EEB708EBE}"/>
              </a:ext>
            </a:extLst>
          </p:cNvPr>
          <p:cNvSpPr>
            <a:spLocks noGrp="1"/>
          </p:cNvSpPr>
          <p:nvPr>
            <p:ph idx="1"/>
          </p:nvPr>
        </p:nvSpPr>
        <p:spPr/>
        <p:txBody>
          <a:bodyPr/>
          <a:lstStyle/>
          <a:p>
            <a:r>
              <a:rPr lang="en-US" dirty="0"/>
              <a:t>Available to State Health Plan primary members. </a:t>
            </a:r>
          </a:p>
          <a:p>
            <a:r>
              <a:rPr lang="en-US" dirty="0"/>
              <a:t>Covered as recommended by the </a:t>
            </a:r>
            <a:r>
              <a:rPr lang="en-US" dirty="0">
                <a:hlinkClick r:id="rId4"/>
              </a:rPr>
              <a:t>U.S. Centers for Disease Control and Prevention</a:t>
            </a:r>
            <a:r>
              <a:rPr lang="en-US" dirty="0"/>
              <a:t>.</a:t>
            </a:r>
          </a:p>
          <a:p>
            <a:r>
              <a:rPr lang="en-US" dirty="0"/>
              <a:t>If a member receives a shot at a network doctor's office, the vaccine and the administration fee will be covered at no cost.</a:t>
            </a:r>
          </a:p>
          <a:p>
            <a:pPr lvl="1"/>
            <a:r>
              <a:rPr lang="en-US" dirty="0"/>
              <a:t>Any costs associated with the office visit will be processed according to regular Plan coverage rules.</a:t>
            </a:r>
          </a:p>
          <a:p>
            <a:r>
              <a:rPr lang="en-US" dirty="0"/>
              <a:t>Members can also take advantage of this benefit at a network pharmacy.</a:t>
            </a:r>
          </a:p>
          <a:p>
            <a:endParaRPr lang="en-US" dirty="0"/>
          </a:p>
        </p:txBody>
      </p:sp>
      <p:sp>
        <p:nvSpPr>
          <p:cNvPr id="4" name="Slide Number Placeholder 3">
            <a:extLst>
              <a:ext uri="{FF2B5EF4-FFF2-40B4-BE49-F238E27FC236}">
                <a16:creationId xmlns:a16="http://schemas.microsoft.com/office/drawing/2014/main" id="{FAAF5FFA-BF43-45EA-A69F-695573FF635D}"/>
              </a:ext>
            </a:extLst>
          </p:cNvPr>
          <p:cNvSpPr>
            <a:spLocks noGrp="1"/>
          </p:cNvSpPr>
          <p:nvPr>
            <p:ph type="sldNum" sz="quarter" idx="12"/>
          </p:nvPr>
        </p:nvSpPr>
        <p:spPr/>
        <p:txBody>
          <a:bodyPr/>
          <a:lstStyle/>
          <a:p>
            <a:fld id="{28024367-D536-4F59-B2ED-0E7825EDA9AF}" type="slidenum">
              <a:rPr lang="en-US" smtClean="0"/>
              <a:pPr/>
              <a:t>8</a:t>
            </a:fld>
            <a:endParaRPr lang="en-US" dirty="0"/>
          </a:p>
        </p:txBody>
      </p:sp>
      <p:pic>
        <p:nvPicPr>
          <p:cNvPr id="5" name="Picture 4">
            <a:extLst>
              <a:ext uri="{FF2B5EF4-FFF2-40B4-BE49-F238E27FC236}">
                <a16:creationId xmlns:a16="http://schemas.microsoft.com/office/drawing/2014/main" id="{90F17E55-49FB-429E-A72C-150B29161D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7" name="Audio 6">
            <a:hlinkClick r:id="" action="ppaction://media"/>
            <a:extLst>
              <a:ext uri="{FF2B5EF4-FFF2-40B4-BE49-F238E27FC236}">
                <a16:creationId xmlns:a16="http://schemas.microsoft.com/office/drawing/2014/main" id="{BA286877-396E-4F6B-80CD-F3C79B5E79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08390347"/>
      </p:ext>
    </p:extLst>
  </p:cSld>
  <p:clrMapOvr>
    <a:masterClrMapping/>
  </p:clrMapOvr>
  <mc:AlternateContent xmlns:mc="http://schemas.openxmlformats.org/markup-compatibility/2006">
    <mc:Choice xmlns:p14="http://schemas.microsoft.com/office/powerpoint/2010/main" Requires="p14">
      <p:transition spd="slow" p14:dur="2000" advTm="28293"/>
    </mc:Choice>
    <mc:Fallback>
      <p:transition spd="slow" advTm="2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1FD0-5754-4B3D-AAD5-0C02571D074E}"/>
              </a:ext>
            </a:extLst>
          </p:cNvPr>
          <p:cNvSpPr>
            <a:spLocks noGrp="1"/>
          </p:cNvSpPr>
          <p:nvPr>
            <p:ph type="title"/>
          </p:nvPr>
        </p:nvSpPr>
        <p:spPr/>
        <p:txBody>
          <a:bodyPr/>
          <a:lstStyle/>
          <a:p>
            <a:r>
              <a:rPr lang="en-US" dirty="0"/>
              <a:t>Well child benefits</a:t>
            </a:r>
          </a:p>
        </p:txBody>
      </p:sp>
      <p:sp>
        <p:nvSpPr>
          <p:cNvPr id="3" name="Content Placeholder 2">
            <a:extLst>
              <a:ext uri="{FF2B5EF4-FFF2-40B4-BE49-F238E27FC236}">
                <a16:creationId xmlns:a16="http://schemas.microsoft.com/office/drawing/2014/main" id="{1725927A-D267-4C7A-8AFF-B19F7E103759}"/>
              </a:ext>
            </a:extLst>
          </p:cNvPr>
          <p:cNvSpPr>
            <a:spLocks noGrp="1"/>
          </p:cNvSpPr>
          <p:nvPr>
            <p:ph idx="1"/>
          </p:nvPr>
        </p:nvSpPr>
        <p:spPr/>
        <p:txBody>
          <a:bodyPr/>
          <a:lstStyle/>
          <a:p>
            <a:r>
              <a:rPr lang="en-US" dirty="0"/>
              <a:t>Available to covered dependents through age 18.</a:t>
            </a:r>
          </a:p>
          <a:p>
            <a:r>
              <a:rPr lang="en-US" dirty="0"/>
              <a:t>Plan pays 100% of the allowed amount for approved exams and immunizations at a network provider.</a:t>
            </a:r>
          </a:p>
          <a:p>
            <a:r>
              <a:rPr lang="en-US" dirty="0">
                <a:hlinkClick r:id="rId4"/>
              </a:rPr>
              <a:t>American Academy of Pediatrics</a:t>
            </a:r>
            <a:r>
              <a:rPr lang="en-US" dirty="0"/>
              <a:t> recommends services at certain ages.</a:t>
            </a:r>
          </a:p>
          <a:p>
            <a:r>
              <a:rPr lang="en-US" dirty="0">
                <a:hlinkClick r:id="rId5"/>
              </a:rPr>
              <a:t>U.S. Centers for Disease Control and Prevention</a:t>
            </a:r>
            <a:r>
              <a:rPr lang="en-US" dirty="0"/>
              <a:t> recommends immunizations.</a:t>
            </a:r>
          </a:p>
          <a:p>
            <a:endParaRPr lang="en-US" dirty="0"/>
          </a:p>
        </p:txBody>
      </p:sp>
      <p:sp>
        <p:nvSpPr>
          <p:cNvPr id="4" name="Slide Number Placeholder 3">
            <a:extLst>
              <a:ext uri="{FF2B5EF4-FFF2-40B4-BE49-F238E27FC236}">
                <a16:creationId xmlns:a16="http://schemas.microsoft.com/office/drawing/2014/main" id="{5ABF26F9-D361-4584-A2BB-6070BE21F3DD}"/>
              </a:ext>
            </a:extLst>
          </p:cNvPr>
          <p:cNvSpPr>
            <a:spLocks noGrp="1"/>
          </p:cNvSpPr>
          <p:nvPr>
            <p:ph type="sldNum" sz="quarter" idx="12"/>
          </p:nvPr>
        </p:nvSpPr>
        <p:spPr/>
        <p:txBody>
          <a:bodyPr/>
          <a:lstStyle/>
          <a:p>
            <a:fld id="{28024367-D536-4F59-B2ED-0E7825EDA9AF}" type="slidenum">
              <a:rPr lang="en-US" smtClean="0"/>
              <a:pPr/>
              <a:t>9</a:t>
            </a:fld>
            <a:endParaRPr lang="en-US" dirty="0"/>
          </a:p>
        </p:txBody>
      </p:sp>
      <p:pic>
        <p:nvPicPr>
          <p:cNvPr id="5" name="Picture 4">
            <a:extLst>
              <a:ext uri="{FF2B5EF4-FFF2-40B4-BE49-F238E27FC236}">
                <a16:creationId xmlns:a16="http://schemas.microsoft.com/office/drawing/2014/main" id="{5A0EAE46-7600-4E2F-AD7B-EEDE98ED92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546" t="16019" r="9847" b="15777"/>
          <a:stretch/>
        </p:blipFill>
        <p:spPr>
          <a:xfrm>
            <a:off x="6780026" y="5376672"/>
            <a:ext cx="1906771" cy="914400"/>
          </a:xfrm>
          <a:prstGeom prst="rect">
            <a:avLst/>
          </a:prstGeom>
        </p:spPr>
      </p:pic>
      <p:pic>
        <p:nvPicPr>
          <p:cNvPr id="6" name="Audio 5">
            <a:hlinkClick r:id="" action="ppaction://media"/>
            <a:extLst>
              <a:ext uri="{FF2B5EF4-FFF2-40B4-BE49-F238E27FC236}">
                <a16:creationId xmlns:a16="http://schemas.microsoft.com/office/drawing/2014/main" id="{6A7B891B-AB33-4582-898E-FED6F034FA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62105171"/>
      </p:ext>
    </p:extLst>
  </p:cSld>
  <p:clrMapOvr>
    <a:masterClrMapping/>
  </p:clrMapOvr>
  <mc:AlternateContent xmlns:mc="http://schemas.openxmlformats.org/markup-compatibility/2006">
    <mc:Choice xmlns:p14="http://schemas.microsoft.com/office/powerpoint/2010/main" Requires="p14">
      <p:transition spd="slow" p14:dur="2000" advTm="33956"/>
    </mc:Choice>
    <mc:Fallback>
      <p:transition spd="slow" advTm="3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24&quot;/&gt;&lt;/TableIndex&gt;&lt;/ShapeTextInfo&gt;"/>
  <p:tag name="HTML_SHAPEINFO" val="&lt;ThreeDShapeInfo&gt;&lt;uuid val=&quot;{E28A8439-20B2-4A88-B55D-326DCB6CC9DC}&quot;/&gt;&lt;isInvalidForFieldText val=&quot;0&quot;/&gt;&lt;Image&gt;&lt;filename val=&quot;C:\Users\rscald\AppData\Local\Temp\CP16132381501937Session\CPTrustFolder16132381501953\PPTImport16132381587437\data\asimages\{E28A8439-20B2-4A88-B55D-326DCB6CC9DC}_55.png&quot;/&gt;&lt;left val=&quot;24&quot;/&gt;&lt;top val=&quot;24&quot;/&gt;&lt;width val=&quot;743&quot;/&gt;&lt;height val=&quot;1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54&quot;/&gt;&lt;lineCharCount val=&quot;27&quot;/&gt;&lt;lineCharCount val=&quot;48&quot;/&gt;&lt;lineCharCount val=&quot;14&quot;/&gt;&lt;lineCharCount val=&quot;40&quot;/&gt;&lt;lineCharCount val=&quot;47&quot;/&gt;&lt;lineCharCount val=&quot;40&quot;/&gt;&lt;/TableIndex&gt;&lt;/ShapeTextInfo&gt;"/>
  <p:tag name="HTML_SHAPEINFO" val="&lt;ThreeDShapeInfo&gt;&lt;uuid val=&quot;{F8EEDD30-6962-431D-9562-6179026EB75A}&quot;/&gt;&lt;isInvalidForFieldText val=&quot;0&quot;/&gt;&lt;Image&gt;&lt;filename val=&quot;C:\Users\rscald\AppData\Local\Temp\CP16132381501937Session\CPTrustFolder16132381501953\PPTImport16132381587437\data\asimages\{F8EEDD30-6962-431D-9562-6179026EB75A}_55.png&quot;/&gt;&lt;left val=&quot;36&quot;/&gt;&lt;top val=&quot;192&quot;/&gt;&lt;width val=&quot;887&quot;/&gt;&lt;height val=&quot;44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C8FEB2C-6381-47B1-AB40-E4564D26B57C}&quot;/&gt;&lt;isInvalidForFieldText val=&quot;0&quot;/&gt;&lt;Image&gt;&lt;filename val=&quot;C:\Users\rscald\AppData\Local\Temp\CP16132381501937Session\CPTrustFolder16132381501953\PPTImport16132381587437\data\asimages\{6C8FEB2C-6381-47B1-AB40-E4564D26B57C}_55.png&quot;/&gt;&lt;left val=&quot;864&quot;/&gt;&lt;top val=&quot;670&quot;/&gt;&lt;width val=&quot;47&quot;/&gt;&lt;height val=&quot;39&quot;/&gt;&lt;hasText val=&quot;1&quot;/&gt;&lt;/Image&gt;&lt;/ThreeDShapeInfo&gt;"/>
</p:tagLst>
</file>

<file path=ppt/theme/theme1.xml><?xml version="1.0" encoding="utf-8"?>
<a:theme xmlns:a="http://schemas.openxmlformats.org/drawingml/2006/main" name="Office Theme">
  <a:themeElements>
    <a:clrScheme name="PEBA 2020 - white">
      <a:dk1>
        <a:srgbClr val="1260A7"/>
      </a:dk1>
      <a:lt1>
        <a:srgbClr val="FFFFFF"/>
      </a:lt1>
      <a:dk2>
        <a:srgbClr val="063A68"/>
      </a:dk2>
      <a:lt2>
        <a:srgbClr val="B2B2B2"/>
      </a:lt2>
      <a:accent1>
        <a:srgbClr val="568EC1"/>
      </a:accent1>
      <a:accent2>
        <a:srgbClr val="412049"/>
      </a:accent2>
      <a:accent3>
        <a:srgbClr val="8D1F4A"/>
      </a:accent3>
      <a:accent4>
        <a:srgbClr val="0087B0"/>
      </a:accent4>
      <a:accent5>
        <a:srgbClr val="007A77"/>
      </a:accent5>
      <a:accent6>
        <a:srgbClr val="A50000"/>
      </a:accent6>
      <a:hlink>
        <a:srgbClr val="568EC1"/>
      </a:hlink>
      <a:folHlink>
        <a:srgbClr val="568EC1"/>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C20D1C-F23C-4519-8E93-A08B1AA635DE}" vid="{D3C512E7-5C3A-4F9A-AED0-EC381AEB8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
  <TotalTime>936</TotalTime>
  <Words>2737</Words>
  <Application>Microsoft Office PowerPoint</Application>
  <PresentationFormat>On-screen Show (4:3)</PresentationFormat>
  <Paragraphs>320</Paragraphs>
  <Slides>45</Slides>
  <Notes>1</Notes>
  <HiddenSlides>0</HiddenSlides>
  <MMClips>45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Times New Roman</vt:lpstr>
      <vt:lpstr>Tw Cen MT Condensed</vt:lpstr>
      <vt:lpstr>Office Theme</vt:lpstr>
      <vt:lpstr>Health and Wellness: Your Benefits Resources</vt:lpstr>
      <vt:lpstr>What we will cover</vt:lpstr>
      <vt:lpstr>State Health Plan</vt:lpstr>
      <vt:lpstr>PEBA Perks</vt:lpstr>
      <vt:lpstr>PEBA Perks</vt:lpstr>
      <vt:lpstr>Preventive screenings</vt:lpstr>
      <vt:lpstr>Flu vaccine</vt:lpstr>
      <vt:lpstr>Adult vaccinations</vt:lpstr>
      <vt:lpstr>Well child benefits</vt:lpstr>
      <vt:lpstr>Colorectal cancer screening</vt:lpstr>
      <vt:lpstr>Cervical cancer screening</vt:lpstr>
      <vt:lpstr>No-Pay Copay</vt:lpstr>
      <vt:lpstr>Mammography</vt:lpstr>
      <vt:lpstr>Diabetes education</vt:lpstr>
      <vt:lpstr>Tobacco cessation</vt:lpstr>
      <vt:lpstr>Breast pumps</vt:lpstr>
      <vt:lpstr>Adult well visits</vt:lpstr>
      <vt:lpstr>Adult well visits</vt:lpstr>
      <vt:lpstr>Where to go for an adult well visit</vt:lpstr>
      <vt:lpstr>Services not included as part of an adult well visit</vt:lpstr>
      <vt:lpstr>How to get the most out of your benefits</vt:lpstr>
      <vt:lpstr>Health and wellness benefits</vt:lpstr>
      <vt:lpstr>Patient-centered medical home (PCMH)</vt:lpstr>
      <vt:lpstr>Blue CareOnDemand</vt:lpstr>
      <vt:lpstr>Health issues appropriate for a Blue CareOnDemand visit</vt:lpstr>
      <vt:lpstr>Other types of Blue CareOnDemand visits</vt:lpstr>
      <vt:lpstr>MUSC Health Virtual Care</vt:lpstr>
      <vt:lpstr>MUSC Health Virtual Care</vt:lpstr>
      <vt:lpstr>Meru Health</vt:lpstr>
      <vt:lpstr>Lower copayment for preferred insulin</vt:lpstr>
      <vt:lpstr>Wondr Health</vt:lpstr>
      <vt:lpstr>Wondr Health eligibility</vt:lpstr>
      <vt:lpstr>Strive</vt:lpstr>
      <vt:lpstr>Health coaching</vt:lpstr>
      <vt:lpstr>Online tools and resources</vt:lpstr>
      <vt:lpstr>Navigating Your Benefits</vt:lpstr>
      <vt:lpstr>Member messaging</vt:lpstr>
      <vt:lpstr>My Health Toolkit</vt:lpstr>
      <vt:lpstr>How to register for My Health Toolkit</vt:lpstr>
      <vt:lpstr>My Health Toolkit: for your entire family</vt:lpstr>
      <vt:lpstr>Manage your medicine with taps, not trips.</vt:lpstr>
      <vt:lpstr>MyBenefits</vt:lpstr>
      <vt:lpstr>Questions?</vt:lpstr>
      <vt:lpstr>PowerPoint Presentation</vt:lpstr>
      <vt:lpstr>PowerPoint Presentation</vt:lpstr>
    </vt:vector>
  </TitlesOfParts>
  <Company>PEBA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Wellness: Your Benefits Resources</dc:title>
  <dc:creator>Heather H. Young</dc:creator>
  <cp:lastModifiedBy>Lori A. Black</cp:lastModifiedBy>
  <cp:revision>35</cp:revision>
  <cp:lastPrinted>2019-12-11T18:59:44Z</cp:lastPrinted>
  <dcterms:created xsi:type="dcterms:W3CDTF">2020-09-15T20:01:10Z</dcterms:created>
  <dcterms:modified xsi:type="dcterms:W3CDTF">2022-12-14T18:52:33Z</dcterms:modified>
</cp:coreProperties>
</file>