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2"/>
  </p:notesMasterIdLst>
  <p:handoutMasterIdLst>
    <p:handoutMasterId r:id="rId13"/>
  </p:handoutMasterIdLst>
  <p:sldIdLst>
    <p:sldId id="455" r:id="rId2"/>
    <p:sldId id="463" r:id="rId3"/>
    <p:sldId id="408" r:id="rId4"/>
    <p:sldId id="445" r:id="rId5"/>
    <p:sldId id="497" r:id="rId6"/>
    <p:sldId id="507" r:id="rId7"/>
    <p:sldId id="498" r:id="rId8"/>
    <p:sldId id="303" r:id="rId9"/>
    <p:sldId id="444" r:id="rId10"/>
    <p:sldId id="263" r:id="rId11"/>
  </p:sldIdLst>
  <p:sldSz cx="12192000" cy="6858000"/>
  <p:notesSz cx="7315200" cy="9601200"/>
  <p:custDataLst>
    <p:tags r:id="rId1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97E5F28-656C-8C20-6516-2A2596813B2D}" name="Jennifer S. Dolder" initials="JSD" userId="S::rdoldj@peba.sc.gov::adc8f237-6518-4fda-a594-f6aaccffabfd" providerId="AD"/>
  <p188:author id="{211EDD33-86DB-4CFD-A41B-7B88B073EF7A}" name="Jessica Moak" initials="JM" userId="S::rmoakj@peba.sc.gov::00fb72e6-3ecd-44d5-a8cb-95d2c3bab7d4" providerId="AD"/>
  <p188:author id="{D69F3596-F32A-6A11-B93C-60EEA29904A9}" name="Heather H. Young" initials="HY" userId="S::ryounh@peba.sc.gov::9a85b619-8fd1-4dec-b439-2514df7fe89a" providerId="AD"/>
  <p188:author id="{B85D3BAF-904D-F4A8-18EC-580452BEDF80}" name="Amber Carter" initials="AC" userId="S::rcarta@peba.sc.gov::eb8527e1-b802-446a-ae79-84550f6beab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205" autoAdjust="0"/>
    <p:restoredTop sz="96357" autoAdjust="0"/>
  </p:normalViewPr>
  <p:slideViewPr>
    <p:cSldViewPr snapToGrid="0">
      <p:cViewPr varScale="1">
        <p:scale>
          <a:sx n="93" d="100"/>
          <a:sy n="93" d="100"/>
        </p:scale>
        <p:origin x="102" y="46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sz="quarter" idx="1"/>
          </p:nvPr>
        </p:nvSpPr>
        <p:spPr>
          <a:xfrm>
            <a:off x="4143588" y="0"/>
            <a:ext cx="3169920" cy="481728"/>
          </a:xfrm>
          <a:prstGeom prst="rect">
            <a:avLst/>
          </a:prstGeom>
        </p:spPr>
        <p:txBody>
          <a:bodyPr vert="horz" lIns="96656" tIns="48328" rIns="96656" bIns="48328" rtlCol="0"/>
          <a:lstStyle>
            <a:lvl1pPr algn="r">
              <a:defRPr sz="1200"/>
            </a:lvl1pPr>
          </a:lstStyle>
          <a:p>
            <a:fld id="{CC20F16F-8811-4B51-BB31-320552CC85AF}" type="datetimeFigureOut">
              <a:rPr lang="en-US" smtClean="0"/>
              <a:t>12/9/2024</a:t>
            </a:fld>
            <a:endParaRPr lang="en-US"/>
          </a:p>
        </p:txBody>
      </p:sp>
      <p:sp>
        <p:nvSpPr>
          <p:cNvPr id="4" name="Footer Placeholder 3"/>
          <p:cNvSpPr>
            <a:spLocks noGrp="1"/>
          </p:cNvSpPr>
          <p:nvPr>
            <p:ph type="ftr" sz="quarter" idx="2"/>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5" name="Slide Number Placeholder 4"/>
          <p:cNvSpPr>
            <a:spLocks noGrp="1"/>
          </p:cNvSpPr>
          <p:nvPr>
            <p:ph type="sldNum" sz="quarter" idx="3"/>
          </p:nvPr>
        </p:nvSpPr>
        <p:spPr>
          <a:xfrm>
            <a:off x="4143588" y="9119475"/>
            <a:ext cx="3169920" cy="481727"/>
          </a:xfrm>
          <a:prstGeom prst="rect">
            <a:avLst/>
          </a:prstGeom>
        </p:spPr>
        <p:txBody>
          <a:bodyPr vert="horz" lIns="96656" tIns="48328" rIns="96656" bIns="48328"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6" tIns="48328" rIns="96656" bIns="48328" rtlCol="0"/>
          <a:lstStyle>
            <a:lvl1pPr algn="l">
              <a:defRPr sz="1200"/>
            </a:lvl1pPr>
          </a:lstStyle>
          <a:p>
            <a:endParaRPr lang="en-US"/>
          </a:p>
        </p:txBody>
      </p:sp>
      <p:sp>
        <p:nvSpPr>
          <p:cNvPr id="3" name="Date Placeholder 2"/>
          <p:cNvSpPr>
            <a:spLocks noGrp="1"/>
          </p:cNvSpPr>
          <p:nvPr>
            <p:ph type="dt" idx="1"/>
          </p:nvPr>
        </p:nvSpPr>
        <p:spPr>
          <a:xfrm>
            <a:off x="4143588" y="0"/>
            <a:ext cx="3169920" cy="481728"/>
          </a:xfrm>
          <a:prstGeom prst="rect">
            <a:avLst/>
          </a:prstGeom>
        </p:spPr>
        <p:txBody>
          <a:bodyPr vert="horz" lIns="96656" tIns="48328" rIns="96656" bIns="48328" rtlCol="0"/>
          <a:lstStyle>
            <a:lvl1pPr algn="r">
              <a:defRPr sz="1200"/>
            </a:lvl1pPr>
          </a:lstStyle>
          <a:p>
            <a:fld id="{6B005CDC-F66A-4EA3-93A4-41602AB21081}" type="datetimeFigureOut">
              <a:rPr lang="en-US" smtClean="0"/>
              <a:t>12/9/2024</a:t>
            </a:fld>
            <a:endParaRPr lang="en-US"/>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56" tIns="48328" rIns="96656" bIns="48328" rtlCol="0" anchor="ctr"/>
          <a:lstStyle/>
          <a:p>
            <a:endParaRPr lang="en-US"/>
          </a:p>
        </p:txBody>
      </p:sp>
      <p:sp>
        <p:nvSpPr>
          <p:cNvPr id="5" name="Notes Placeholder 4"/>
          <p:cNvSpPr>
            <a:spLocks noGrp="1"/>
          </p:cNvSpPr>
          <p:nvPr>
            <p:ph type="body" sz="quarter" idx="3"/>
          </p:nvPr>
        </p:nvSpPr>
        <p:spPr>
          <a:xfrm>
            <a:off x="731520" y="4620577"/>
            <a:ext cx="5852160" cy="3780472"/>
          </a:xfrm>
          <a:prstGeom prst="rect">
            <a:avLst/>
          </a:prstGeom>
        </p:spPr>
        <p:txBody>
          <a:bodyPr vert="horz" lIns="96656" tIns="48328" rIns="96656" bIns="4832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6" tIns="48328" rIns="96656" bIns="48328" rtlCol="0" anchor="b"/>
          <a:lstStyle>
            <a:lvl1pPr algn="l">
              <a:defRPr sz="1200"/>
            </a:lvl1pPr>
          </a:lstStyle>
          <a:p>
            <a:endParaRPr lang="en-US"/>
          </a:p>
        </p:txBody>
      </p:sp>
      <p:sp>
        <p:nvSpPr>
          <p:cNvPr id="7" name="Slide Number Placeholder 6"/>
          <p:cNvSpPr>
            <a:spLocks noGrp="1"/>
          </p:cNvSpPr>
          <p:nvPr>
            <p:ph type="sldNum" sz="quarter" idx="5"/>
          </p:nvPr>
        </p:nvSpPr>
        <p:spPr>
          <a:xfrm>
            <a:off x="4143588" y="9119475"/>
            <a:ext cx="3169920" cy="481727"/>
          </a:xfrm>
          <a:prstGeom prst="rect">
            <a:avLst/>
          </a:prstGeom>
        </p:spPr>
        <p:txBody>
          <a:bodyPr vert="horz" lIns="96656" tIns="48328" rIns="96656" bIns="48328"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77875" y="1200150"/>
            <a:ext cx="5759450" cy="3240088"/>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10</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6E4A278D-98BD-4F99-B489-EB034A08BCA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12192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Content Placeholder 2"/>
          <p:cNvSpPr>
            <a:spLocks noGrp="1"/>
          </p:cNvSpPr>
          <p:nvPr>
            <p:ph sz="half" idx="1"/>
          </p:nvPr>
        </p:nvSpPr>
        <p:spPr>
          <a:xfrm>
            <a:off x="6096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00800" y="1261872"/>
            <a:ext cx="5181600" cy="5029200"/>
          </a:xfrm>
        </p:spPr>
        <p:txBody>
          <a:bodyPr/>
          <a:lstStyle>
            <a:lvl1pPr>
              <a:defRPr sz="2400">
                <a:solidFill>
                  <a:schemeClr val="tx2"/>
                </a:solidFill>
              </a:defRPr>
            </a:lvl1pPr>
            <a:lvl2pPr>
              <a:defRPr sz="20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Title 1"/>
          <p:cNvSpPr>
            <a:spLocks noGrp="1"/>
          </p:cNvSpPr>
          <p:nvPr>
            <p:ph type="title"/>
          </p:nvPr>
        </p:nvSpPr>
        <p:spPr>
          <a:xfrm>
            <a:off x="609598" y="228600"/>
            <a:ext cx="10972799" cy="804672"/>
          </a:xfrm>
        </p:spPr>
        <p:txBody>
          <a:bodyPr>
            <a:normAutofit/>
          </a:bodyPr>
          <a:lstStyle>
            <a:lvl1pPr>
              <a:defRPr sz="2800" b="1">
                <a:solidFill>
                  <a:schemeClr val="accent2"/>
                </a:solidFill>
                <a:latin typeface="Times New Roman" panose="02020603050405020304" pitchFamily="18" charset="0"/>
                <a:cs typeface="Times New Roman" panose="02020603050405020304" pitchFamily="18" charset="0"/>
              </a:defRPr>
            </a:lvl1pPr>
          </a:lstStyle>
          <a:p>
            <a:r>
              <a:rPr lang="en-US"/>
              <a:t>Click to edit Master title style</a:t>
            </a:r>
            <a:endParaRPr lang="en-US" dirty="0"/>
          </a:p>
        </p:txBody>
      </p:sp>
      <p:sp>
        <p:nvSpPr>
          <p:cNvPr id="6" name="Slide Number Placeholder 5">
            <a:extLst>
              <a:ext uri="{FF2B5EF4-FFF2-40B4-BE49-F238E27FC236}">
                <a16:creationId xmlns:a16="http://schemas.microsoft.com/office/drawing/2014/main" id="{CB6BFA35-6A20-415C-80E4-148A8221A214}"/>
              </a:ext>
            </a:extLst>
          </p:cNvPr>
          <p:cNvSpPr>
            <a:spLocks noGrp="1"/>
          </p:cNvSpPr>
          <p:nvPr>
            <p:ph type="sldNum" sz="quarter" idx="10"/>
          </p:nvPr>
        </p:nvSpPr>
        <p:spPr>
          <a:xfrm>
            <a:off x="11118851" y="6400800"/>
            <a:ext cx="1073149"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pPr>
              <a:defRPr/>
            </a:pPr>
            <a:fld id="{22ED343D-422D-4BB7-AC04-D46A47F2C634}" type="slidenum">
              <a:rPr lang="en-US"/>
              <a:pPr>
                <a:defRPr/>
              </a:pPr>
              <a:t>‹#›</a:t>
            </a:fld>
            <a:endParaRPr lang="en-US" dirty="0"/>
          </a:p>
        </p:txBody>
      </p:sp>
    </p:spTree>
    <p:extLst>
      <p:ext uri="{BB962C8B-B14F-4D97-AF65-F5344CB8AC3E}">
        <p14:creationId xmlns:p14="http://schemas.microsoft.com/office/powerpoint/2010/main" val="14934764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 id="2147483700" r:id="rId15"/>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4.xml"/><Relationship Id="rId1" Type="http://schemas.openxmlformats.org/officeDocument/2006/relationships/tags" Target="../tags/tag19.xml"/></Relationships>
</file>

<file path=ppt/slides/_rels/slide2.xml.rels><?xml version="1.0" encoding="UTF-8" standalone="yes"?>
<Relationships xmlns="http://schemas.openxmlformats.org/package/2006/relationships"><Relationship Id="rId3" Type="http://schemas.openxmlformats.org/officeDocument/2006/relationships/hyperlink" Target="https://www.peba.sc.gov/sites/default/files/2025_ibg.pdf" TargetMode="External"/><Relationship Id="rId2" Type="http://schemas.openxmlformats.org/officeDocument/2006/relationships/hyperlink" Target="https://peba.sc.gov/sites/default/files/ba_manual.pdf" TargetMode="Externa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tags" Target="../tags/tag4.xml"/><Relationship Id="rId4"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tags" Target="../tags/tag9.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8" Type="http://schemas.openxmlformats.org/officeDocument/2006/relationships/hyperlink" Target="https://peba.sc.gov/sites/default/files/cobra_ineligibility_dependents.pdf" TargetMode="External"/><Relationship Id="rId3" Type="http://schemas.openxmlformats.org/officeDocument/2006/relationships/hyperlink" Target="https://peba.sc.gov/sites/default/files/cobra_noe.pdf" TargetMode="External"/><Relationship Id="rId7" Type="http://schemas.openxmlformats.org/officeDocument/2006/relationships/hyperlink" Target="https://peba.sc.gov/sites/default/files/cobra_qualifying_event.pdf" TargetMode="External"/><Relationship Id="rId2" Type="http://schemas.openxmlformats.org/officeDocument/2006/relationships/hyperlink" Target="https://www.peba.sc.gov/forms" TargetMode="External"/><Relationship Id="rId1" Type="http://schemas.openxmlformats.org/officeDocument/2006/relationships/slideLayout" Target="../slideLayouts/slideLayout3.xml"/><Relationship Id="rId6" Type="http://schemas.openxmlformats.org/officeDocument/2006/relationships/hyperlink" Target="https://peba.sc.gov/sites/default/files/cobra_sample_36month.doc" TargetMode="External"/><Relationship Id="rId11" Type="http://schemas.openxmlformats.org/officeDocument/2006/relationships/hyperlink" Target="https://peba.sc.gov/monthly-premiums" TargetMode="External"/><Relationship Id="rId5" Type="http://schemas.openxmlformats.org/officeDocument/2006/relationships/hyperlink" Target="https://peba.sc.gov/sites/default/files/cobra_sample_18month.doc" TargetMode="External"/><Relationship Id="rId10" Type="http://schemas.openxmlformats.org/officeDocument/2006/relationships/hyperlink" Target="https://peba.sc.gov/sites/default/files/cobra_notice_to_terminate.pdf" TargetMode="External"/><Relationship Id="rId4" Type="http://schemas.openxmlformats.org/officeDocument/2006/relationships/hyperlink" Target="https://peba.sc.gov/sites/default/files/cobra_initial_notice.doc" TargetMode="External"/><Relationship Id="rId9" Type="http://schemas.openxmlformats.org/officeDocument/2006/relationships/hyperlink" Target="https://peba.sc.gov/sites/default/files/cobra_notice_to_extend.pdf" TargetMode="External"/></Relationships>
</file>

<file path=ppt/slides/_rels/slide6.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5" Type="http://schemas.openxmlformats.org/officeDocument/2006/relationships/hyperlink" Target="https://peba.sc.gov/sites/default/files/cobra_initial_notice.doc" TargetMode="External"/><Relationship Id="rId4"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8" Type="http://schemas.openxmlformats.org/officeDocument/2006/relationships/hyperlink" Target="https://peba.sc.gov/sites/default/files/cobra_noe.pdf" TargetMode="External"/><Relationship Id="rId3" Type="http://schemas.openxmlformats.org/officeDocument/2006/relationships/tags" Target="../tags/tag15.xml"/><Relationship Id="rId7" Type="http://schemas.openxmlformats.org/officeDocument/2006/relationships/hyperlink" Target="https://www.peba.sc.gov/sites/default/files/cobra_qualifying_event.pdf" TargetMode="Externa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hyperlink" Target="https://peba.sc.gov/sites/default/files/cobra_sample_36month.doc" TargetMode="External"/><Relationship Id="rId5" Type="http://schemas.openxmlformats.org/officeDocument/2006/relationships/hyperlink" Target="https://peba.sc.gov/sites/default/files/cobra_sample_18month.doc" TargetMode="External"/><Relationship Id="rId4" Type="http://schemas.openxmlformats.org/officeDocument/2006/relationships/slideLayout" Target="../slideLayouts/slideLayout5.xml"/><Relationship Id="rId9" Type="http://schemas.openxmlformats.org/officeDocument/2006/relationships/hyperlink" Target="https://peba.sc.gov/monthly-premiums" TargetMode="External"/></Relationships>
</file>

<file path=ppt/slides/_rels/slide8.xml.rels><?xml version="1.0" encoding="UTF-8" standalone="yes"?>
<Relationships xmlns="http://schemas.openxmlformats.org/package/2006/relationships"><Relationship Id="rId3" Type="http://schemas.openxmlformats.org/officeDocument/2006/relationships/tags" Target="../tags/tag18.xml"/><Relationship Id="rId2" Type="http://schemas.openxmlformats.org/officeDocument/2006/relationships/tags" Target="../tags/tag17.xml"/><Relationship Id="rId1" Type="http://schemas.openxmlformats.org/officeDocument/2006/relationships/tags" Target="../tags/tag16.xml"/><Relationship Id="rId4"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hyperlink" Target="https://www.peba.sc.gov/insurance-training"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0DEE1BD-AF17-3D55-C253-B850ED682644}"/>
              </a:ext>
            </a:extLst>
          </p:cNvPr>
          <p:cNvSpPr>
            <a:spLocks noGrp="1"/>
          </p:cNvSpPr>
          <p:nvPr>
            <p:ph type="ctrTitle"/>
          </p:nvPr>
        </p:nvSpPr>
        <p:spPr/>
        <p:txBody>
          <a:bodyPr/>
          <a:lstStyle/>
          <a:p>
            <a:r>
              <a:rPr lang="en-US" dirty="0"/>
              <a:t>COBRA</a:t>
            </a:r>
          </a:p>
        </p:txBody>
      </p:sp>
      <p:sp>
        <p:nvSpPr>
          <p:cNvPr id="5" name="Subtitle 4">
            <a:extLst>
              <a:ext uri="{FF2B5EF4-FFF2-40B4-BE49-F238E27FC236}">
                <a16:creationId xmlns:a16="http://schemas.microsoft.com/office/drawing/2014/main" id="{527FADDC-29EE-513D-091A-FFE0A30A5C29}"/>
              </a:ext>
            </a:extLst>
          </p:cNvPr>
          <p:cNvSpPr>
            <a:spLocks noGrp="1"/>
          </p:cNvSpPr>
          <p:nvPr>
            <p:ph type="subTitle" idx="1"/>
          </p:nvPr>
        </p:nvSpPr>
        <p:spPr/>
        <p:txBody>
          <a:bodyPr/>
          <a:lstStyle/>
          <a:p>
            <a:r>
              <a:rPr lang="en-US" dirty="0"/>
              <a:t>Insurance Benefits Training</a:t>
            </a:r>
          </a:p>
          <a:p>
            <a:r>
              <a:rPr lang="en-US" dirty="0"/>
              <a:t>2025</a:t>
            </a:r>
          </a:p>
        </p:txBody>
      </p:sp>
    </p:spTree>
    <p:custDataLst>
      <p:tags r:id="rId1"/>
    </p:custDataLst>
    <p:extLst>
      <p:ext uri="{BB962C8B-B14F-4D97-AF65-F5344CB8AC3E}">
        <p14:creationId xmlns:p14="http://schemas.microsoft.com/office/powerpoint/2010/main" val="2932471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28024367-D536-4F59-B2ED-0E7825EDA9AF}" type="slidenum">
              <a:rPr lang="en-US" smtClean="0"/>
              <a:pPr/>
              <a:t>10</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C4B0F30-8846-32AF-A681-CA600795EECF}"/>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FDB54AD8-D448-0703-CAAF-C80E5D9815BB}"/>
              </a:ext>
            </a:extLst>
          </p:cNvPr>
          <p:cNvSpPr>
            <a:spLocks noGrp="1"/>
          </p:cNvSpPr>
          <p:nvPr>
            <p:ph sz="half" idx="1"/>
          </p:nvPr>
        </p:nvSpPr>
        <p:spPr/>
        <p:txBody>
          <a:bodyPr/>
          <a:lstStyle/>
          <a:p>
            <a:r>
              <a:rPr lang="en-US" altLang="en-US" dirty="0"/>
              <a:t>This overview is not meant to serve as a comprehensive description of the insurance benefits offered by PEBA.</a:t>
            </a:r>
          </a:p>
          <a:p>
            <a:r>
              <a:rPr lang="en-US" altLang="en-US" dirty="0"/>
              <a:t>More information can be found in the following:</a:t>
            </a:r>
          </a:p>
          <a:p>
            <a:pPr lvl="1"/>
            <a:r>
              <a:rPr lang="en-US" altLang="en-US" i="1" dirty="0">
                <a:hlinkClick r:id="rId2"/>
              </a:rPr>
              <a:t>Benefits Administrator Manual</a:t>
            </a:r>
            <a:r>
              <a:rPr lang="en-US" altLang="en-US" dirty="0"/>
              <a:t>; and</a:t>
            </a:r>
          </a:p>
          <a:p>
            <a:pPr lvl="1"/>
            <a:r>
              <a:rPr lang="en-US" altLang="en-US" i="1" dirty="0">
                <a:hlinkClick r:id="rId3"/>
              </a:rPr>
              <a:t>Insurance Benefits Guide</a:t>
            </a:r>
            <a:r>
              <a:rPr lang="en-US" altLang="en-US" dirty="0"/>
              <a:t>.</a:t>
            </a:r>
          </a:p>
          <a:p>
            <a:r>
              <a:rPr lang="en-US" dirty="0">
                <a:effectLst/>
              </a:rPr>
              <a:t>The plan of benefits documents, certificates of coverage and benefits contracts contain complete descriptions of the insurance benefits offered by or through PEBA. Their terms and conditions govern all these benefits.</a:t>
            </a:r>
            <a:endParaRPr lang="en-US" altLang="en-US" dirty="0"/>
          </a:p>
          <a:p>
            <a:endParaRPr lang="en-US" dirty="0"/>
          </a:p>
        </p:txBody>
      </p:sp>
      <p:sp>
        <p:nvSpPr>
          <p:cNvPr id="4" name="Title 3">
            <a:extLst>
              <a:ext uri="{FF2B5EF4-FFF2-40B4-BE49-F238E27FC236}">
                <a16:creationId xmlns:a16="http://schemas.microsoft.com/office/drawing/2014/main" id="{7A95CCA9-F5ED-2F94-ECBA-8955EA8AE9E3}"/>
              </a:ext>
            </a:extLst>
          </p:cNvPr>
          <p:cNvSpPr>
            <a:spLocks noGrp="1"/>
          </p:cNvSpPr>
          <p:nvPr>
            <p:ph type="title"/>
          </p:nvPr>
        </p:nvSpPr>
        <p:spPr/>
        <p:txBody>
          <a:bodyPr/>
          <a:lstStyle/>
          <a:p>
            <a:r>
              <a:rPr lang="en-US" dirty="0"/>
              <a:t>Important information</a:t>
            </a:r>
          </a:p>
        </p:txBody>
      </p:sp>
    </p:spTree>
    <p:extLst>
      <p:ext uri="{BB962C8B-B14F-4D97-AF65-F5344CB8AC3E}">
        <p14:creationId xmlns:p14="http://schemas.microsoft.com/office/powerpoint/2010/main" val="18806387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dirty="0"/>
              <a:t>What is COBRA?</a:t>
            </a:r>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Consolidated Omnibus Budget Reconciliation Act.</a:t>
            </a:r>
          </a:p>
          <a:p>
            <a:r>
              <a:rPr lang="en-US" dirty="0"/>
              <a:t>Effective July 1, 1986.</a:t>
            </a:r>
          </a:p>
          <a:p>
            <a:r>
              <a:rPr lang="en-US" dirty="0"/>
              <a:t>Prevents covered employees and their dependents from losing group health, dental, vision and/or Medical Spending Account coverage as a result of certain qualifying events.</a:t>
            </a:r>
          </a:p>
          <a:p>
            <a:r>
              <a:rPr lang="en-US" dirty="0"/>
              <a:t>All employers participating in PEBA’s insurance </a:t>
            </a:r>
            <a:br>
              <a:rPr lang="en-US" dirty="0"/>
            </a:br>
            <a:r>
              <a:rPr lang="en-US" dirty="0"/>
              <a:t>benefits are subject to COBRA, regardless of the number of employees.</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3</a:t>
            </a:fld>
            <a:endParaRPr lang="en-US" dirty="0"/>
          </a:p>
        </p:txBody>
      </p:sp>
    </p:spTree>
    <p:extLst>
      <p:ext uri="{BB962C8B-B14F-4D97-AF65-F5344CB8AC3E}">
        <p14:creationId xmlns:p14="http://schemas.microsoft.com/office/powerpoint/2010/main" val="1977997519"/>
      </p:ext>
    </p:extLst>
  </p:cSld>
  <p:clrMapOvr>
    <a:masterClrMapping/>
  </p:clrMapOvr>
  <mc:AlternateContent xmlns:mc="http://schemas.openxmlformats.org/markup-compatibility/2006" xmlns:p14="http://schemas.microsoft.com/office/powerpoint/2010/main">
    <mc:Choice Requires="p14">
      <p:transition spd="slow" p14:dur="2000" advTm="28186"/>
    </mc:Choice>
    <mc:Fallback xmlns="">
      <p:transition spd="slow" advTm="2818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custDataLst>
              <p:tags r:id="rId1"/>
            </p:custDataLst>
          </p:nvPr>
        </p:nvSpPr>
        <p:spPr/>
        <p:txBody>
          <a:bodyPr/>
          <a:lstStyle/>
          <a:p>
            <a:r>
              <a:rPr lang="en-US" dirty="0"/>
              <a:t>Make eligible subscribers</a:t>
            </a:r>
            <a:r>
              <a:rPr lang="en-US" baseline="30000" dirty="0"/>
              <a:t>1</a:t>
            </a:r>
            <a:r>
              <a:rPr lang="en-US" dirty="0"/>
              <a:t> and dependents aware of their COBRA rights and responsibilities.</a:t>
            </a:r>
          </a:p>
          <a:p>
            <a:r>
              <a:rPr lang="en-US" dirty="0"/>
              <a:t>Offer COBRA coverage to qualified beneficiaries.</a:t>
            </a:r>
          </a:p>
          <a:p>
            <a:r>
              <a:rPr lang="en-US" altLang="en-US" dirty="0"/>
              <a:t>Retain complete copies of all notices.</a:t>
            </a:r>
          </a:p>
          <a:p>
            <a:r>
              <a:rPr lang="en-US" dirty="0"/>
              <a:t>Document your actions in the employee’s file.</a:t>
            </a:r>
          </a:p>
        </p:txBody>
      </p:sp>
      <p:sp>
        <p:nvSpPr>
          <p:cNvPr id="2" name="Title 1"/>
          <p:cNvSpPr>
            <a:spLocks noGrp="1"/>
          </p:cNvSpPr>
          <p:nvPr>
            <p:ph type="title"/>
            <p:custDataLst>
              <p:tags r:id="rId2"/>
            </p:custDataLst>
          </p:nvPr>
        </p:nvSpPr>
        <p:spPr/>
        <p:txBody>
          <a:bodyPr/>
          <a:lstStyle/>
          <a:p>
            <a:r>
              <a:rPr lang="en-US" altLang="en-US" dirty="0"/>
              <a:t>Benefits administrator responsibilities</a:t>
            </a:r>
            <a:endParaRPr lang="en-US" dirty="0"/>
          </a:p>
        </p:txBody>
      </p:sp>
      <p:sp>
        <p:nvSpPr>
          <p:cNvPr id="4" name="Slide Number Placeholder 3"/>
          <p:cNvSpPr>
            <a:spLocks noGrp="1"/>
          </p:cNvSpPr>
          <p:nvPr>
            <p:ph type="sldNum" sz="quarter" idx="12"/>
            <p:custDataLst>
              <p:tags r:id="rId3"/>
            </p:custDataLst>
          </p:nvPr>
        </p:nvSpPr>
        <p:spPr/>
        <p:txBody>
          <a:bodyPr/>
          <a:lstStyle/>
          <a:p>
            <a:fld id="{83D9B1D2-31E5-4727-860E-1CCC1A3DB9CB}" type="slidenum">
              <a:rPr lang="en-US" smtClean="0"/>
              <a:pPr/>
              <a:t>4</a:t>
            </a:fld>
            <a:endParaRPr lang="en-US" dirty="0"/>
          </a:p>
        </p:txBody>
      </p:sp>
      <p:sp>
        <p:nvSpPr>
          <p:cNvPr id="9" name="TextBox 8">
            <a:extLst>
              <a:ext uri="{FF2B5EF4-FFF2-40B4-BE49-F238E27FC236}">
                <a16:creationId xmlns:a16="http://schemas.microsoft.com/office/drawing/2014/main" id="{F8E1126E-D76C-4803-BE86-7451A0FAAADD}"/>
              </a:ext>
            </a:extLst>
          </p:cNvPr>
          <p:cNvSpPr txBox="1"/>
          <p:nvPr/>
        </p:nvSpPr>
        <p:spPr>
          <a:xfrm>
            <a:off x="609600" y="5900934"/>
            <a:ext cx="5866014" cy="400110"/>
          </a:xfrm>
          <a:prstGeom prst="rect">
            <a:avLst/>
          </a:prstGeom>
          <a:noFill/>
        </p:spPr>
        <p:txBody>
          <a:bodyPr wrap="square" rtlCol="0">
            <a:spAutoFit/>
          </a:bodyPr>
          <a:lstStyle/>
          <a:p>
            <a:r>
              <a:rPr lang="en-US" sz="1000" baseline="30000" dirty="0">
                <a:solidFill>
                  <a:schemeClr val="tx2"/>
                </a:solidFill>
              </a:rPr>
              <a:t>1</a:t>
            </a:r>
            <a:r>
              <a:rPr lang="en-US" sz="1000" dirty="0">
                <a:solidFill>
                  <a:schemeClr val="tx2"/>
                </a:solidFill>
              </a:rPr>
              <a:t>If an employee is determined never to have been eligible for coverage while employed, they and their dependents are not eligible for COBRA.</a:t>
            </a:r>
          </a:p>
        </p:txBody>
      </p:sp>
    </p:spTree>
    <p:extLst>
      <p:ext uri="{BB962C8B-B14F-4D97-AF65-F5344CB8AC3E}">
        <p14:creationId xmlns:p14="http://schemas.microsoft.com/office/powerpoint/2010/main" val="3550307958"/>
      </p:ext>
    </p:extLst>
  </p:cSld>
  <p:clrMapOvr>
    <a:masterClrMapping/>
  </p:clrMapOvr>
  <mc:AlternateContent xmlns:mc="http://schemas.openxmlformats.org/markup-compatibility/2006" xmlns:p14="http://schemas.microsoft.com/office/powerpoint/2010/main">
    <mc:Choice Requires="p14">
      <p:transition spd="slow" p14:dur="2000" advTm="36533"/>
    </mc:Choice>
    <mc:Fallback xmlns="">
      <p:transition spd="slow" advTm="36533"/>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D469243-2263-40EF-B9E6-829A95B12424}"/>
              </a:ext>
            </a:extLst>
          </p:cNvPr>
          <p:cNvSpPr>
            <a:spLocks noGrp="1"/>
          </p:cNvSpPr>
          <p:nvPr>
            <p:ph type="sldNum" sz="quarter" idx="12"/>
          </p:nvPr>
        </p:nvSpPr>
        <p:spPr/>
        <p:txBody>
          <a:bodyPr/>
          <a:lstStyle/>
          <a:p>
            <a:fld id="{83D9B1D2-31E5-4727-860E-1CCC1A3DB9CB}" type="slidenum">
              <a:rPr lang="en-US" smtClean="0"/>
              <a:pPr/>
              <a:t>5</a:t>
            </a:fld>
            <a:endParaRPr lang="en-US" dirty="0"/>
          </a:p>
        </p:txBody>
      </p:sp>
      <p:sp>
        <p:nvSpPr>
          <p:cNvPr id="3" name="Content Placeholder 2">
            <a:extLst>
              <a:ext uri="{FF2B5EF4-FFF2-40B4-BE49-F238E27FC236}">
                <a16:creationId xmlns:a16="http://schemas.microsoft.com/office/drawing/2014/main" id="{7F8B113D-0E19-4948-91E3-289862683987}"/>
              </a:ext>
            </a:extLst>
          </p:cNvPr>
          <p:cNvSpPr>
            <a:spLocks noGrp="1"/>
          </p:cNvSpPr>
          <p:nvPr>
            <p:ph sz="half" idx="1"/>
          </p:nvPr>
        </p:nvSpPr>
        <p:spPr/>
        <p:txBody>
          <a:bodyPr/>
          <a:lstStyle/>
          <a:p>
            <a:r>
              <a:rPr lang="en-US"/>
              <a:t>Available online at </a:t>
            </a:r>
            <a:r>
              <a:rPr lang="en-US">
                <a:hlinkClick r:id="rId2"/>
              </a:rPr>
              <a:t>peba.sc.gov/forms</a:t>
            </a:r>
            <a:r>
              <a:rPr lang="en-US"/>
              <a:t>.</a:t>
            </a:r>
          </a:p>
          <a:p>
            <a:pPr lvl="1"/>
            <a:r>
              <a:rPr lang="en-US" altLang="en-US" i="1">
                <a:hlinkClick r:id="rId3"/>
              </a:rPr>
              <a:t>COBRA Notice of Election</a:t>
            </a:r>
            <a:r>
              <a:rPr lang="en-US" altLang="en-US" i="1"/>
              <a:t> </a:t>
            </a:r>
            <a:r>
              <a:rPr lang="en-US" altLang="en-US"/>
              <a:t>form. </a:t>
            </a:r>
          </a:p>
          <a:p>
            <a:pPr lvl="1"/>
            <a:r>
              <a:rPr lang="en-US" i="1">
                <a:hlinkClick r:id="rId4"/>
              </a:rPr>
              <a:t>COBRA sample initial instruction sheet and notification letter</a:t>
            </a:r>
            <a:r>
              <a:rPr lang="en-US" i="1"/>
              <a:t> (for all gains of coverage).</a:t>
            </a:r>
          </a:p>
          <a:p>
            <a:pPr lvl="1"/>
            <a:r>
              <a:rPr lang="en-US" i="1">
                <a:hlinkClick r:id="rId5"/>
              </a:rPr>
              <a:t>COBRA sample 18-month instruction sheet and notification letter</a:t>
            </a:r>
            <a:r>
              <a:rPr lang="en-US" i="1"/>
              <a:t>.</a:t>
            </a:r>
          </a:p>
          <a:p>
            <a:pPr lvl="1"/>
            <a:r>
              <a:rPr lang="en-US" i="1">
                <a:hlinkClick r:id="rId6"/>
              </a:rPr>
              <a:t>COBRA sample 36-month instruction sheet and notification letter</a:t>
            </a:r>
            <a:r>
              <a:rPr lang="en-US" i="1"/>
              <a:t>.</a:t>
            </a:r>
          </a:p>
          <a:p>
            <a:pPr lvl="1"/>
            <a:r>
              <a:rPr lang="en-US" i="1">
                <a:hlinkClick r:id="rId7"/>
              </a:rPr>
              <a:t>Notice of COBRA Qualifying Event</a:t>
            </a:r>
            <a:r>
              <a:rPr lang="en-US" i="1"/>
              <a:t>.</a:t>
            </a:r>
          </a:p>
          <a:p>
            <a:pPr lvl="1"/>
            <a:r>
              <a:rPr lang="en-US" i="1">
                <a:hlinkClick r:id="rId8"/>
              </a:rPr>
              <a:t>COBRA Ineligibility Form for Dependents</a:t>
            </a:r>
            <a:r>
              <a:rPr lang="en-US" i="1"/>
              <a:t>. </a:t>
            </a:r>
          </a:p>
          <a:p>
            <a:pPr lvl="1"/>
            <a:r>
              <a:rPr lang="en-US" i="1">
                <a:hlinkClick r:id="rId9"/>
              </a:rPr>
              <a:t>Notice to Extend COBRA Continuation Coverage</a:t>
            </a:r>
            <a:r>
              <a:rPr lang="en-US" i="1"/>
              <a:t>.</a:t>
            </a:r>
          </a:p>
          <a:p>
            <a:pPr lvl="1"/>
            <a:r>
              <a:rPr lang="en-US" i="1">
                <a:hlinkClick r:id="rId10"/>
              </a:rPr>
              <a:t>Notice to Terminate COBRA Continuation Coverage</a:t>
            </a:r>
            <a:r>
              <a:rPr lang="en-US" i="1"/>
              <a:t>.</a:t>
            </a:r>
          </a:p>
          <a:p>
            <a:r>
              <a:rPr lang="en-US">
                <a:hlinkClick r:id="rId11"/>
              </a:rPr>
              <a:t>COBRA premiums</a:t>
            </a:r>
            <a:r>
              <a:rPr lang="en-US"/>
              <a:t>. </a:t>
            </a:r>
            <a:endParaRPr lang="en-US" dirty="0"/>
          </a:p>
        </p:txBody>
      </p:sp>
      <p:sp>
        <p:nvSpPr>
          <p:cNvPr id="2" name="Title 1">
            <a:extLst>
              <a:ext uri="{FF2B5EF4-FFF2-40B4-BE49-F238E27FC236}">
                <a16:creationId xmlns:a16="http://schemas.microsoft.com/office/drawing/2014/main" id="{1CBC3769-57E6-4729-A4DE-40E16D0ED979}"/>
              </a:ext>
            </a:extLst>
          </p:cNvPr>
          <p:cNvSpPr>
            <a:spLocks noGrp="1"/>
          </p:cNvSpPr>
          <p:nvPr>
            <p:ph type="title"/>
          </p:nvPr>
        </p:nvSpPr>
        <p:spPr/>
        <p:txBody>
          <a:bodyPr/>
          <a:lstStyle/>
          <a:p>
            <a:r>
              <a:rPr lang="en-US"/>
              <a:t>COBRA documents</a:t>
            </a:r>
            <a:endParaRPr lang="en-US" dirty="0"/>
          </a:p>
        </p:txBody>
      </p:sp>
    </p:spTree>
    <p:extLst>
      <p:ext uri="{BB962C8B-B14F-4D97-AF65-F5344CB8AC3E}">
        <p14:creationId xmlns:p14="http://schemas.microsoft.com/office/powerpoint/2010/main" val="1315213769"/>
      </p:ext>
    </p:extLst>
  </p:cSld>
  <p:clrMapOvr>
    <a:masterClrMapping/>
  </p:clrMapOvr>
  <mc:AlternateContent xmlns:mc="http://schemas.openxmlformats.org/markup-compatibility/2006" xmlns:p14="http://schemas.microsoft.com/office/powerpoint/2010/main">
    <mc:Choice Requires="p14">
      <p:transition spd="slow" p14:dur="2000" advTm="18387"/>
    </mc:Choice>
    <mc:Fallback xmlns="">
      <p:transition spd="slow" advTm="1838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a:t>Initial COBRA notice</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Summarizes COBRA law and procedures.</a:t>
            </a:r>
          </a:p>
          <a:p>
            <a:r>
              <a:rPr lang="en-US" dirty="0"/>
              <a:t>Outlines obligations of employers.</a:t>
            </a:r>
          </a:p>
          <a:p>
            <a:r>
              <a:rPr lang="en-US" dirty="0"/>
              <a:t>Explains the rights and responsibilities of employees and covered dependents.</a:t>
            </a:r>
          </a:p>
          <a:p>
            <a:r>
              <a:rPr lang="en-US" i="1" dirty="0">
                <a:hlinkClick r:id="rId5"/>
              </a:rPr>
              <a:t>COBRA sample initial instruction sheet and notification letter</a:t>
            </a:r>
            <a:r>
              <a:rPr lang="en-US" i="1" dirty="0"/>
              <a:t> </a:t>
            </a:r>
            <a:r>
              <a:rPr lang="en-US" dirty="0"/>
              <a:t>(for all gains of coverage).</a:t>
            </a:r>
          </a:p>
          <a:p>
            <a:endParaRPr lang="en-US" dirty="0"/>
          </a:p>
          <a:p>
            <a:endParaRPr lang="en-US" dirty="0"/>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6</a:t>
            </a:fld>
            <a:endParaRPr lang="en-US" dirty="0"/>
          </a:p>
        </p:txBody>
      </p:sp>
    </p:spTree>
    <p:extLst>
      <p:ext uri="{BB962C8B-B14F-4D97-AF65-F5344CB8AC3E}">
        <p14:creationId xmlns:p14="http://schemas.microsoft.com/office/powerpoint/2010/main" val="1776297906"/>
      </p:ext>
    </p:extLst>
  </p:cSld>
  <p:clrMapOvr>
    <a:masterClrMapping/>
  </p:clrMapOvr>
  <mc:AlternateContent xmlns:mc="http://schemas.openxmlformats.org/markup-compatibility/2006" xmlns:p14="http://schemas.microsoft.com/office/powerpoint/2010/main">
    <mc:Choice Requires="p14">
      <p:transition spd="slow" p14:dur="2000" advTm="19183"/>
    </mc:Choice>
    <mc:Fallback xmlns="">
      <p:transition spd="slow" advTm="19183"/>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Second COBRA notice</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Advises individuals of their rights and responsibilities to continue coverage.</a:t>
            </a:r>
          </a:p>
          <a:p>
            <a:r>
              <a:rPr lang="en-US" dirty="0"/>
              <a:t>Explains procedures for electing coverage.</a:t>
            </a:r>
          </a:p>
          <a:p>
            <a:r>
              <a:rPr lang="en-US" altLang="en-US" i="1" dirty="0">
                <a:hlinkClick r:id="rId5"/>
              </a:rPr>
              <a:t>COBRA sample 18-month instruction sheet and notification letter</a:t>
            </a:r>
            <a:r>
              <a:rPr lang="en-US" altLang="en-US" dirty="0"/>
              <a:t>.</a:t>
            </a:r>
          </a:p>
          <a:p>
            <a:r>
              <a:rPr lang="en-US" altLang="en-US" i="1" dirty="0">
                <a:hlinkClick r:id="rId6"/>
              </a:rPr>
              <a:t>COBRA sample 36-month instruction sheet and notification letter</a:t>
            </a:r>
            <a:r>
              <a:rPr lang="en-US" altLang="en-US" dirty="0"/>
              <a:t>.</a:t>
            </a:r>
          </a:p>
          <a:p>
            <a:pPr lvl="1"/>
            <a:r>
              <a:rPr lang="en-US" altLang="en-US" dirty="0"/>
              <a:t>Qualified beneficiary must report event to COBRA administrator on the </a:t>
            </a:r>
            <a:r>
              <a:rPr lang="en-US" altLang="en-US" i="1" dirty="0">
                <a:hlinkClick r:id="rId7"/>
              </a:rPr>
              <a:t>Notice of COBRA Qualifying Event</a:t>
            </a:r>
            <a:r>
              <a:rPr lang="en-US" altLang="en-US" dirty="0"/>
              <a:t>. </a:t>
            </a:r>
          </a:p>
          <a:p>
            <a:r>
              <a:rPr lang="en-US" dirty="0"/>
              <a:t>Include </a:t>
            </a:r>
            <a:r>
              <a:rPr lang="en-US" i="1" dirty="0">
                <a:hlinkClick r:id="rId8"/>
              </a:rPr>
              <a:t>COBRA Notice of Election</a:t>
            </a:r>
            <a:r>
              <a:rPr lang="en-US" i="1" dirty="0"/>
              <a:t> </a:t>
            </a:r>
            <a:r>
              <a:rPr lang="en-US" dirty="0"/>
              <a:t>form.</a:t>
            </a:r>
          </a:p>
          <a:p>
            <a:r>
              <a:rPr lang="en-US" dirty="0"/>
              <a:t>Include copy of current </a:t>
            </a:r>
            <a:r>
              <a:rPr lang="en-US" dirty="0">
                <a:hlinkClick r:id="rId9"/>
              </a:rPr>
              <a:t>COBRA premiums</a:t>
            </a:r>
            <a:r>
              <a:rPr lang="en-US" dirty="0"/>
              <a:t>.</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7</a:t>
            </a:fld>
            <a:endParaRPr lang="en-US" dirty="0"/>
          </a:p>
        </p:txBody>
      </p:sp>
    </p:spTree>
    <p:extLst>
      <p:ext uri="{BB962C8B-B14F-4D97-AF65-F5344CB8AC3E}">
        <p14:creationId xmlns:p14="http://schemas.microsoft.com/office/powerpoint/2010/main" val="1612575057"/>
      </p:ext>
    </p:extLst>
  </p:cSld>
  <p:clrMapOvr>
    <a:masterClrMapping/>
  </p:clrMapOvr>
  <mc:AlternateContent xmlns:mc="http://schemas.openxmlformats.org/markup-compatibility/2006" xmlns:p14="http://schemas.microsoft.com/office/powerpoint/2010/main">
    <mc:Choice Requires="p14">
      <p:transition spd="slow" p14:dur="2000" advTm="27433"/>
    </mc:Choice>
    <mc:Fallback xmlns="">
      <p:transition spd="slow" advTm="27433"/>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a:xfrm>
            <a:off x="609600" y="228599"/>
            <a:ext cx="9598430" cy="1724899"/>
          </a:xfrm>
        </p:spPr>
        <p:txBody>
          <a:bodyPr/>
          <a:lstStyle/>
          <a:p>
            <a:r>
              <a:rPr lang="en-US" altLang="en-US" dirty="0"/>
              <a:t>Third COBRA notice</a:t>
            </a:r>
            <a:endParaRPr lang="en-US" dirty="0"/>
          </a:p>
        </p:txBody>
      </p:sp>
      <p:sp>
        <p:nvSpPr>
          <p:cNvPr id="3" name="Content Placeholder 2"/>
          <p:cNvSpPr>
            <a:spLocks noGrp="1"/>
          </p:cNvSpPr>
          <p:nvPr>
            <p:ph idx="1"/>
            <p:custDataLst>
              <p:tags r:id="rId2"/>
            </p:custDataLst>
          </p:nvPr>
        </p:nvSpPr>
        <p:spPr>
          <a:xfrm>
            <a:off x="609600" y="2510455"/>
            <a:ext cx="10972800" cy="3790590"/>
          </a:xfrm>
        </p:spPr>
        <p:txBody>
          <a:bodyPr/>
          <a:lstStyle/>
          <a:p>
            <a:r>
              <a:rPr lang="en-US" dirty="0"/>
              <a:t>PEBA mails via first-class mail to the last known address.</a:t>
            </a:r>
          </a:p>
          <a:p>
            <a:r>
              <a:rPr lang="en-US" dirty="0"/>
              <a:t>Informs qualified beneficiaries when coverage will end.</a:t>
            </a:r>
          </a:p>
        </p:txBody>
      </p:sp>
      <p:sp>
        <p:nvSpPr>
          <p:cNvPr id="4" name="Slide Number Placeholder 3"/>
          <p:cNvSpPr>
            <a:spLocks noGrp="1"/>
          </p:cNvSpPr>
          <p:nvPr>
            <p:ph type="sldNum" sz="quarter" idx="12"/>
            <p:custDataLst>
              <p:tags r:id="rId3"/>
            </p:custDataLst>
          </p:nvPr>
        </p:nvSpPr>
        <p:spPr>
          <a:xfrm>
            <a:off x="11019348" y="6301044"/>
            <a:ext cx="1072896" cy="457200"/>
          </a:xfrm>
        </p:spPr>
        <p:txBody>
          <a:bodyPr/>
          <a:lstStyle/>
          <a:p>
            <a:fld id="{83D9B1D2-31E5-4727-860E-1CCC1A3DB9CB}" type="slidenum">
              <a:rPr lang="en-US" smtClean="0"/>
              <a:pPr/>
              <a:t>8</a:t>
            </a:fld>
            <a:endParaRPr lang="en-US" dirty="0"/>
          </a:p>
        </p:txBody>
      </p:sp>
    </p:spTree>
    <p:extLst>
      <p:ext uri="{BB962C8B-B14F-4D97-AF65-F5344CB8AC3E}">
        <p14:creationId xmlns:p14="http://schemas.microsoft.com/office/powerpoint/2010/main" val="756194994"/>
      </p:ext>
    </p:extLst>
  </p:cSld>
  <p:clrMapOvr>
    <a:masterClrMapping/>
  </p:clrMapOvr>
  <mc:AlternateContent xmlns:mc="http://schemas.openxmlformats.org/markup-compatibility/2006" xmlns:p14="http://schemas.microsoft.com/office/powerpoint/2010/main">
    <mc:Choice Requires="p14">
      <p:transition spd="slow" p14:dur="2000" advTm="16981"/>
    </mc:Choice>
    <mc:Fallback xmlns="">
      <p:transition spd="slow" advTm="16981"/>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FAA700B-C616-43E8-8558-08A78B91E26E}"/>
              </a:ext>
            </a:extLst>
          </p:cNvPr>
          <p:cNvSpPr>
            <a:spLocks noGrp="1"/>
          </p:cNvSpPr>
          <p:nvPr>
            <p:ph type="sldNum" sz="quarter" idx="12"/>
          </p:nvPr>
        </p:nvSpPr>
        <p:spPr/>
        <p:txBody>
          <a:bodyPr/>
          <a:lstStyle/>
          <a:p>
            <a:fld id="{83D9B1D2-31E5-4727-860E-1CCC1A3DB9CB}" type="slidenum">
              <a:rPr lang="en-US" smtClean="0"/>
              <a:pPr/>
              <a:t>9</a:t>
            </a:fld>
            <a:endParaRPr lang="en-US" dirty="0"/>
          </a:p>
        </p:txBody>
      </p:sp>
      <p:sp>
        <p:nvSpPr>
          <p:cNvPr id="3" name="Content Placeholder 2">
            <a:extLst>
              <a:ext uri="{FF2B5EF4-FFF2-40B4-BE49-F238E27FC236}">
                <a16:creationId xmlns:a16="http://schemas.microsoft.com/office/drawing/2014/main" id="{8F0E916B-77B9-4987-BA07-F8E476EEB993}"/>
              </a:ext>
            </a:extLst>
          </p:cNvPr>
          <p:cNvSpPr>
            <a:spLocks noGrp="1"/>
          </p:cNvSpPr>
          <p:nvPr>
            <p:ph sz="half" idx="1"/>
          </p:nvPr>
        </p:nvSpPr>
        <p:spPr/>
        <p:txBody>
          <a:bodyPr>
            <a:normAutofit/>
          </a:bodyPr>
          <a:lstStyle/>
          <a:p>
            <a:r>
              <a:rPr lang="en-US" altLang="en-US" dirty="0"/>
              <a:t>For more information about COBRA, view the employer training on </a:t>
            </a:r>
            <a:r>
              <a:rPr lang="en-US" altLang="en-US" i="1" dirty="0"/>
              <a:t>COBRA</a:t>
            </a:r>
            <a:r>
              <a:rPr lang="en-US" altLang="en-US" dirty="0"/>
              <a:t> at </a:t>
            </a:r>
            <a:r>
              <a:rPr lang="en-US" altLang="en-US" dirty="0">
                <a:hlinkClick r:id="rId2"/>
              </a:rPr>
              <a:t>peba.sc.gov/insurance-training</a:t>
            </a:r>
            <a:r>
              <a:rPr lang="en-US" altLang="en-US" dirty="0"/>
              <a:t>. </a:t>
            </a:r>
          </a:p>
          <a:p>
            <a:r>
              <a:rPr lang="en-US" dirty="0"/>
              <a:t>Additional topics include:</a:t>
            </a:r>
          </a:p>
          <a:p>
            <a:pPr lvl="1"/>
            <a:r>
              <a:rPr lang="en-US" dirty="0"/>
              <a:t>Qualified beneficiaries. </a:t>
            </a:r>
          </a:p>
          <a:p>
            <a:pPr lvl="1"/>
            <a:r>
              <a:rPr lang="en-US" dirty="0"/>
              <a:t>Federal mailing and hand-delivery requirements.</a:t>
            </a:r>
          </a:p>
          <a:p>
            <a:pPr lvl="1"/>
            <a:r>
              <a:rPr lang="en-US" dirty="0"/>
              <a:t>When to send notices and documentation. </a:t>
            </a:r>
          </a:p>
          <a:p>
            <a:pPr lvl="1"/>
            <a:r>
              <a:rPr lang="en-US" dirty="0"/>
              <a:t>Qualifying events.</a:t>
            </a:r>
          </a:p>
          <a:p>
            <a:pPr lvl="1"/>
            <a:r>
              <a:rPr lang="en-US" dirty="0"/>
              <a:t>Qualifying events to extend coverage. </a:t>
            </a:r>
          </a:p>
          <a:p>
            <a:pPr lvl="1"/>
            <a:r>
              <a:rPr lang="en-US" dirty="0"/>
              <a:t>Termination. </a:t>
            </a:r>
          </a:p>
        </p:txBody>
      </p:sp>
      <p:sp>
        <p:nvSpPr>
          <p:cNvPr id="2" name="Title 1">
            <a:extLst>
              <a:ext uri="{FF2B5EF4-FFF2-40B4-BE49-F238E27FC236}">
                <a16:creationId xmlns:a16="http://schemas.microsoft.com/office/drawing/2014/main" id="{F1A39BFD-0268-4624-92DF-B6742F3BD713}"/>
              </a:ext>
            </a:extLst>
          </p:cNvPr>
          <p:cNvSpPr>
            <a:spLocks noGrp="1"/>
          </p:cNvSpPr>
          <p:nvPr>
            <p:ph type="title"/>
          </p:nvPr>
        </p:nvSpPr>
        <p:spPr/>
        <p:txBody>
          <a:bodyPr/>
          <a:lstStyle/>
          <a:p>
            <a:r>
              <a:rPr lang="en-US" dirty="0"/>
              <a:t>Additional training</a:t>
            </a:r>
          </a:p>
        </p:txBody>
      </p:sp>
    </p:spTree>
    <p:extLst>
      <p:ext uri="{BB962C8B-B14F-4D97-AF65-F5344CB8AC3E}">
        <p14:creationId xmlns:p14="http://schemas.microsoft.com/office/powerpoint/2010/main" val="3676506661"/>
      </p:ext>
    </p:extLst>
  </p:cSld>
  <p:clrMapOvr>
    <a:masterClrMapping/>
  </p:clrMapOvr>
  <mc:AlternateContent xmlns:mc="http://schemas.openxmlformats.org/markup-compatibility/2006" xmlns:p14="http://schemas.microsoft.com/office/powerpoint/2010/main">
    <mc:Choice Requires="p14">
      <p:transition spd="slow" p14:dur="2000" advTm="36982"/>
    </mc:Choice>
    <mc:Fallback xmlns="">
      <p:transition spd="slow" advTm="36982"/>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10.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0&quot;/&gt;&lt;/TableIndex&gt;&lt;/ShapeTextInfo&gt;"/>
  <p:tag name="HTML_SHAPEINFO" val="&lt;ThreeDShapeInfo&gt;&lt;uuid val=&quot;{8891296A-9DD9-4BBA-957F-B15721026377}&quot;/&gt;&lt;isInvalidForFieldText val=&quot;0&quot;/&gt;&lt;Image&gt;&lt;filename val=&quot;C:\Users\rscald\AppData\Local\Temp\CP17840208789421Session\CPTrustFolder17840208789421\PPTImport17840209059609\data\asimages\{8891296A-9DD9-4BBA-957F-B15721026377}_13.png&quot;/&gt;&lt;left val=&quot;24&quot;/&gt;&lt;top val=&quot;35&quot;/&gt;&lt;width val=&quot;743&quot;/&gt;&lt;height val=&quot;160&quot;/&gt;&lt;hasText val=&quot;1&quot;/&gt;&lt;/Image&gt;&lt;/ThreeDShapeInfo&gt;"/>
</p:tagLst>
</file>

<file path=ppt/tags/tag11.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4&quot;/&gt;&lt;lineCharCount val=&quot;37&quot;/&gt;&lt;lineCharCount val=&quot;35&quot;/&gt;&lt;lineCharCount val=&quot;54&quot;/&gt;&lt;lineCharCount val=&quot;16&quot;/&gt;&lt;/TableIndex&gt;&lt;/ShapeTextInfo&gt;"/>
  <p:tag name="HTML_SHAPEINFO" val="&lt;ThreeDShapeInfo&gt;&lt;uuid val=&quot;{FCC4D94F-E78E-4A8C-A9CB-295E6B5ACA51}&quot;/&gt;&lt;isInvalidForFieldText val=&quot;0&quot;/&gt;&lt;Image&gt;&lt;filename val=&quot;C:\Users\rscald\AppData\Local\Temp\CP17840208789421Session\CPTrustFolder17840208789421\PPTImport17840209059609\data\asimages\{FCC4D94F-E78E-4A8C-A9CB-295E6B5ACA51}_13.png&quot;/&gt;&lt;left val=&quot;36&quot;/&gt;&lt;top val=&quot;192&quot;/&gt;&lt;width val=&quot;876&quot;/&gt;&lt;height val=&quot;444&quot;/&gt;&lt;hasText val=&quot;1&quot;/&gt;&lt;/Image&gt;&lt;/ThreeDShapeInfo&gt;"/>
</p:tagLst>
</file>

<file path=ppt/tags/tag12.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E7DB441D-A43A-425A-B7E7-90F564FF9BAD}&quot;/&gt;&lt;isInvalidForFieldText val=&quot;0&quot;/&gt;&lt;Image&gt;&lt;filename val=&quot;C:\Users\rscald\AppData\Local\Temp\CP17840208789421Session\CPTrustFolder17840208789421\PPTImport17840209059609\data\asimages\{E7DB441D-A43A-425A-B7E7-90F564FF9BAD}_13.png&quot;/&gt;&lt;left val=&quot;864&quot;/&gt;&lt;top val=&quot;674&quot;/&gt;&lt;width val=&quot;47&quot;/&gt;&lt;height val=&quot;39&quot;/&gt;&lt;hasText val=&quot;1&quot;/&gt;&lt;/Image&gt;&lt;/ThreeDShapeInfo&gt;"/>
</p:tagLst>
</file>

<file path=ppt/tags/tag13.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9&quot;/&gt;&lt;/TableIndex&gt;&lt;/ShapeTextInfo&gt;"/>
  <p:tag name="HTML_SHAPEINFO" val="&lt;ThreeDShapeInfo&gt;&lt;uuid val=&quot;{A89EB5C1-7C1B-47C4-80C2-65B2E8CE6E8A}&quot;/&gt;&lt;isInvalidForFieldText val=&quot;0&quot;/&gt;&lt;Image&gt;&lt;filename val=&quot;C:\Users\rscald\AppData\Local\Temp\CP17840208789421Session\CPTrustFolder17840208789421\PPTImport17840209059609\data\asimages\{A89EB5C1-7C1B-47C4-80C2-65B2E8CE6E8A}_19.png&quot;/&gt;&lt;left val=&quot;24&quot;/&gt;&lt;top val=&quot;35&quot;/&gt;&lt;width val=&quot;743&quot;/&gt;&lt;height val=&quot;160&quot;/&gt;&lt;hasText val=&quot;1&quot;/&gt;&lt;/Image&gt;&lt;/ThreeDShapeInfo&gt;"/>
</p:tagLst>
</file>

<file path=ppt/tags/tag1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7&quot;/&gt;&lt;lineCharCount val=&quot;22&quot;/&gt;&lt;lineCharCount val=&quot;43&quot;/&gt;&lt;lineCharCount val=&quot;39&quot;/&gt;&lt;lineCharCount val=&quot;39&quot;/&gt;&lt;/TableIndex&gt;&lt;/ShapeTextInfo&gt;"/>
  <p:tag name="HTML_SHAPEINFO" val="&lt;ThreeDShapeInfo&gt;&lt;uuid val=&quot;{250BB9D7-0D4B-4C9A-AF49-A72240F0BDF4}&quot;/&gt;&lt;isInvalidForFieldText val=&quot;0&quot;/&gt;&lt;Image&gt;&lt;filename val=&quot;C:\Users\rscald\AppData\Local\Temp\CP17840208789421Session\CPTrustFolder17840208789421\PPTImport17840209059609\data\asimages\{250BB9D7-0D4B-4C9A-AF49-A72240F0BDF4}_19.png&quot;/&gt;&lt;left val=&quot;36&quot;/&gt;&lt;top val=&quot;192&quot;/&gt;&lt;width val=&quot;877&quot;/&gt;&lt;height val=&quot;444&quot;/&gt;&lt;hasText val=&quot;1&quot;/&gt;&lt;/Image&gt;&lt;/ThreeDShapeInfo&gt;"/>
</p:tagLst>
</file>

<file path=ppt/tags/tag1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C7C3FA01-C72C-441F-B47D-5416E85EB9D3}&quot;/&gt;&lt;isInvalidForFieldText val=&quot;0&quot;/&gt;&lt;Image&gt;&lt;filename val=&quot;C:\Users\rscald\AppData\Local\Temp\CP17840208789421Session\CPTrustFolder17840208789421\PPTImport17840209059609\data\asimages\{C7C3FA01-C72C-441F-B47D-5416E85EB9D3}_19.png&quot;/&gt;&lt;left val=&quot;864&quot;/&gt;&lt;top val=&quot;674&quot;/&gt;&lt;width val=&quot;47&quot;/&gt;&lt;height val=&quot;39&quot;/&gt;&lt;hasText val=&quot;1&quot;/&gt;&lt;/Image&gt;&lt;/ThreeDShapeInfo&gt;"/>
</p:tagLst>
</file>

<file path=ppt/tags/tag1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8&quot;/&gt;&lt;/TableIndex&gt;&lt;/ShapeTextInfo&gt;"/>
  <p:tag name="HTML_SHAPEINFO" val="&lt;ThreeDShapeInfo&gt;&lt;uuid val=&quot;{8A6D6BD3-B337-490F-A8F8-2BF93812E818}&quot;/&gt;&lt;isInvalidForFieldText val=&quot;0&quot;/&gt;&lt;Image&gt;&lt;filename val=&quot;C:\Users\rscald\AppData\Local\Temp\CP17840208789421Session\CPTrustFolder17840208789421\PPTImport17840209059609\data\asimages\{8A6D6BD3-B337-490F-A8F8-2BF93812E818}_42.png&quot;/&gt;&lt;left val=&quot;24&quot;/&gt;&lt;top val=&quot;35&quot;/&gt;&lt;width val=&quot;743&quot;/&gt;&lt;height val=&quot;160&quot;/&gt;&lt;hasText val=&quot;1&quot;/&gt;&lt;/Image&gt;&lt;/ThreeDShapeInfo&gt;"/>
</p:tagLst>
</file>

<file path=ppt/tags/tag1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5&quot;/&gt;&lt;lineCharCount val=&quot;50&quot;/&gt;&lt;lineCharCount val=&quot;9&quot;/&gt;&lt;lineCharCount val=&quot;51&quot;/&gt;&lt;lineCharCount val=&quot;5&quot;/&gt;&lt;lineCharCount val=&quot;44&quot;/&gt;&lt;/TableIndex&gt;&lt;/ShapeTextInfo&gt;"/>
  <p:tag name="HTML_SHAPEINFO" val="&lt;ThreeDShapeInfo&gt;&lt;uuid val=&quot;{D0182B2B-C3A4-4602-9D8C-3EAFEB30B7DF}&quot;/&gt;&lt;isInvalidForFieldText val=&quot;0&quot;/&gt;&lt;Image&gt;&lt;filename val=&quot;C:\Users\rscald\AppData\Local\Temp\CP17840208789421Session\CPTrustFolder17840208789421\PPTImport17840209059609\data\asimages\{D0182B2B-C3A4-4602-9D8C-3EAFEB30B7DF}_42.png&quot;/&gt;&lt;left val=&quot;36&quot;/&gt;&lt;top val=&quot;192&quot;/&gt;&lt;width val=&quot;876&quot;/&gt;&lt;height val=&quot;444&quot;/&gt;&lt;hasText val=&quot;1&quot;/&gt;&lt;/Image&gt;&lt;/ThreeDShapeInfo&gt;"/>
</p:tagLst>
</file>

<file path=ppt/tags/tag1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A5896919-48CA-499D-A901-7E911BAC8931}&quot;/&gt;&lt;isInvalidForFieldText val=&quot;0&quot;/&gt;&lt;Image&gt;&lt;filename val=&quot;C:\Users\rscald\AppData\Local\Temp\CP17840208789421Session\CPTrustFolder17840208789421\PPTImport17840209059609\data\asimages\{A5896919-48CA-499D-A901-7E911BAC8931}_42.png&quot;/&gt;&lt;left val=&quot;864&quot;/&gt;&lt;top val=&quot;674&quot;/&gt;&lt;width val=&quot;47&quot;/&gt;&lt;height val=&quot;39&quot;/&gt;&lt;hasText val=&quot;1&quot;/&gt;&lt;/Image&gt;&lt;/ThreeDShapeInfo&gt;"/>
</p:tagLst>
</file>

<file path=ppt/tags/tag19.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4&quot;/&gt;&lt;/TableIndex&gt;&lt;/ShapeTextInfo&gt;"/>
  <p:tag name="HTML_SHAPEINFO" val="&lt;ThreeDShapeInfo&gt;&lt;uuid val=&quot;{922CD120-8C97-4CCF-8C5B-E5609C773777}&quot;/&gt;&lt;isInvalidForFieldText val=&quot;0&quot;/&gt;&lt;Image&gt;&lt;filename val=&quot;C:\Users\rscald\AppData\Local\Temp\CP17684170892406Session\CPTrustFolder17684170892421\PPTImport17684171035750\data\asimages\{922CD120-8C97-4CCF-8C5B-E5609C773777}_138.png&quot;/&gt;&lt;left val=&quot;24&quot;/&gt;&lt;top val=&quot;35&quot;/&gt;&lt;width val=&quot;743&quot;/&gt;&lt;height val=&quot;16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9&quot;/&gt;&lt;lineCharCount val=&quot;48&quot;/&gt;&lt;lineCharCount val=&quot;48&quot;/&gt;&lt;lineCharCount val=&quot;49&quot;/&gt;&lt;lineCharCount val=&quot;49&quot;/&gt;&lt;lineCharCount val=&quot;27&quot;/&gt;&lt;lineCharCount val=&quot;49&quot;/&gt;&lt;lineCharCount val=&quot;49&quot;/&gt;&lt;lineCharCount val=&quot;21&quot;/&gt;&lt;lineCharCount val=&quot;45&quot;/&gt;&lt;/TableIndex&gt;&lt;/ShapeTextInfo&gt;"/>
  <p:tag name="HTML_SHAPEINFO" val="&lt;ThreeDShapeInfo&gt;&lt;uuid val=&quot;{28997718-8F62-4341-BA67-6344007305CD}&quot;/&gt;&lt;isInvalidForFieldText val=&quot;0&quot;/&gt;&lt;Image&gt;&lt;filename val=&quot;C:\Users\rscald\AppData\Local\Temp\CP17684170892406Session\CPTrustFolder17684170892421\PPTImport17684171035750\data\asimages\{28997718-8F62-4341-BA67-6344007305CD}_138.png&quot;/&gt;&lt;left val=&quot;36&quot;/&gt;&lt;top val=&quot;192&quot;/&gt;&lt;width val=&quot;876&quot;/&gt;&lt;height val=&quot;444&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3&quot;/&gt;&lt;/TableIndex&gt;&lt;/ShapeTextInfo&gt;"/>
  <p:tag name="HTML_SHAPEINFO" val="&lt;ThreeDShapeInfo&gt;&lt;uuid val=&quot;{17A6CCAF-B376-42C7-838D-600A3DF76AC6}&quot;/&gt;&lt;isInvalidForFieldText val=&quot;0&quot;/&gt;&lt;Image&gt;&lt;filename val=&quot;C:\Users\rscald\AppData\Local\Temp\CP17684170892406Session\CPTrustFolder17684170892421\PPTImport17684171035750\data\asimages\{17A6CCAF-B376-42C7-838D-600A3DF76AC6}_138.png&quot;/&gt;&lt;left val=&quot;864&quot;/&gt;&lt;top val=&quot;674&quot;/&gt;&lt;width val=&quot;47&quot;/&gt;&lt;height val=&quot;39&quot;/&gt;&lt;hasText val=&quot;1&quot;/&gt;&lt;/Image&gt;&lt;/ThreeDShapeInfo&gt;"/>
</p:tagLst>
</file>

<file path=ppt/tags/tag7.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0&quot;/&gt;&lt;lineCharCount val=&quot;51&quot;/&gt;&lt;lineCharCount val=&quot;41&quot;/&gt;&lt;lineCharCount val=&quot;49&quot;/&gt;&lt;lineCharCount val=&quot;46&quot;/&gt;&lt;lineCharCount val=&quot;1&quot;/&gt;&lt;lineCharCount val=&quot;1&quot;/&gt;&lt;lineCharCount val=&quot;1&quot;/&gt;&lt;lineCharCount val=&quot;1&quot;/&gt;&lt;lineCharCount val=&quot;77&quot;/&gt;&lt;lineCharCount val=&quot;60&quot;/&gt;&lt;/TableIndex&gt;&lt;/ShapeTextInfo&gt;"/>
  <p:tag name="HTML_SHAPEINFO" val="&lt;ThreeDShapeInfo&gt;&lt;uuid val=&quot;{94226AD2-83E3-43CD-8CFB-5A51A5242B6B}&quot;/&gt;&lt;isInvalidForFieldText val=&quot;0&quot;/&gt;&lt;Image&gt;&lt;filename val=&quot;C:\Users\rscald\AppData\Local\Temp\CP17840208789421Session\CPTrustFolder17840208789421\PPTImport17840209059609\data\asimages\{94226AD2-83E3-43CD-8CFB-5A51A5242B6B}_6.png&quot;/&gt;&lt;left val=&quot;36&quot;/&gt;&lt;top val=&quot;189&quot;/&gt;&lt;width val=&quot;876&quot;/&gt;&lt;height val=&quot;448&quot;/&gt;&lt;hasText val=&quot;1&quot;/&gt;&lt;/Image&gt;&lt;/ThreeDShapeInfo&gt;"/>
</p:tagLst>
</file>

<file path=ppt/tags/tag8.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2&quot;/&gt;&lt;lineCharCount val=&quot;23&quot;/&gt;&lt;lineCharCount val=&quot;16&quot;/&gt;&lt;/TableIndex&gt;&lt;/ShapeTextInfo&gt;"/>
  <p:tag name="HTML_SHAPEINFO" val="&lt;ThreeDShapeInfo&gt;&lt;uuid val=&quot;{258CF854-41D4-4490-8C51-CA05462BB118}&quot;/&gt;&lt;isInvalidForFieldText val=&quot;0&quot;/&gt;&lt;Image&gt;&lt;filename val=&quot;C:\Users\rscald\AppData\Local\Temp\CP17840208789421Session\CPTrustFolder17840208789421\PPTImport17840209059609\data\asimages\{258CF854-41D4-4490-8C51-CA05462BB118}_6.png&quot;/&gt;&lt;left val=&quot;24&quot;/&gt;&lt;top val=&quot;24&quot;/&gt;&lt;width val=&quot;743&quot;/&gt;&lt;height val=&quot;170&quot;/&gt;&lt;hasText val=&quot;1&quot;/&gt;&lt;/Image&gt;&lt;/ThreeDShapeInfo&gt;"/>
</p:tagLst>
</file>

<file path=ppt/tags/tag9.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quot;/&gt;&lt;/TableIndex&gt;&lt;/ShapeTextInfo&gt;"/>
  <p:tag name="HTML_SHAPEINFO" val="&lt;ThreeDShapeInfo&gt;&lt;uuid val=&quot;{3444CEB4-151C-4E8D-A7F2-8616A73A6B26}&quot;/&gt;&lt;isInvalidForFieldText val=&quot;0&quot;/&gt;&lt;Image&gt;&lt;filename val=&quot;C:\Users\rscald\AppData\Local\Temp\CP17840208789421Session\CPTrustFolder17840208789421\PPTImport17840209059609\data\asimages\{3444CEB4-151C-4E8D-A7F2-8616A73A6B26}_6.png&quot;/&gt;&lt;left val=&quot;864&quot;/&gt;&lt;top val=&quot;674&quot;/&gt;&lt;width val=&quot;47&quot;/&gt;&lt;height val=&quot;39&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23571</TotalTime>
  <Words>483</Words>
  <Application>Microsoft Office PowerPoint</Application>
  <PresentationFormat>Widescreen</PresentationFormat>
  <Paragraphs>68</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Times New Roman</vt:lpstr>
      <vt:lpstr>Tw Cen MT Condensed</vt:lpstr>
      <vt:lpstr>2_Office Theme</vt:lpstr>
      <vt:lpstr>COBRA</vt:lpstr>
      <vt:lpstr>Important information</vt:lpstr>
      <vt:lpstr>What is COBRA?</vt:lpstr>
      <vt:lpstr>Benefits administrator responsibilities</vt:lpstr>
      <vt:lpstr>COBRA documents</vt:lpstr>
      <vt:lpstr>Initial COBRA notice</vt:lpstr>
      <vt:lpstr>Second COBRA notice</vt:lpstr>
      <vt:lpstr>Third COBRA notice</vt:lpstr>
      <vt:lpstr>Additional training</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536</cp:revision>
  <cp:lastPrinted>2024-12-09T17:05:28Z</cp:lastPrinted>
  <dcterms:created xsi:type="dcterms:W3CDTF">2019-11-01T12:34:11Z</dcterms:created>
  <dcterms:modified xsi:type="dcterms:W3CDTF">2024-12-09T17:07:36Z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