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8"/>
  </p:notesMasterIdLst>
  <p:handoutMasterIdLst>
    <p:handoutMasterId r:id="rId19"/>
  </p:handoutMasterIdLst>
  <p:sldIdLst>
    <p:sldId id="455" r:id="rId2"/>
    <p:sldId id="463" r:id="rId3"/>
    <p:sldId id="424" r:id="rId4"/>
    <p:sldId id="269" r:id="rId5"/>
    <p:sldId id="270" r:id="rId6"/>
    <p:sldId id="271" r:id="rId7"/>
    <p:sldId id="274" r:id="rId8"/>
    <p:sldId id="275" r:id="rId9"/>
    <p:sldId id="276" r:id="rId10"/>
    <p:sldId id="277" r:id="rId11"/>
    <p:sldId id="280" r:id="rId12"/>
    <p:sldId id="281" r:id="rId13"/>
    <p:sldId id="282" r:id="rId14"/>
    <p:sldId id="283" r:id="rId15"/>
    <p:sldId id="284" r:id="rId16"/>
    <p:sldId id="263" r:id="rId17"/>
  </p:sldIdLst>
  <p:sldSz cx="12192000" cy="6858000"/>
  <p:notesSz cx="7315200" cy="96012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 id="{D69F3596-F32A-6A11-B93C-60EEA29904A9}" name="Heather H. Young" initials="HY" userId="S::ryounh@peba.sc.gov::9a85b619-8fd1-4dec-b439-2514df7fe89a" providerId="AD"/>
  <p188:author id="{B85D3BAF-904D-F4A8-18EC-580452BEDF80}" name="Amber Carter" initials="AC" userId="S::rcarta@peba.sc.gov::eb8527e1-b802-446a-ae79-84550f6beab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12/9/2024</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12/9/2024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16</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4"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4"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4"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4"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39.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peba.sc.gov/sites/default/files/aca_glossary.pdf" TargetMode="External"/><Relationship Id="rId2" Type="http://schemas.openxmlformats.org/officeDocument/2006/relationships/hyperlink" Target="https://www.peba.sc.gov/aca" TargetMode="External"/><Relationship Id="rId1" Type="http://schemas.openxmlformats.org/officeDocument/2006/relationships/slideLayout" Target="../slideLayouts/slideLayout8.xml"/><Relationship Id="rId4" Type="http://schemas.openxmlformats.org/officeDocument/2006/relationships/hyperlink" Target="https://peba.sc.gov/sites/default/files/aca_faq.pdf" TargetMode="Externa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5.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4"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4"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4"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Determining eligibility and enrollment</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Insurance Benefits Training</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p:txBody>
          <a:bodyPr/>
          <a:lstStyle/>
          <a:p>
            <a:r>
              <a:rPr lang="en-US" dirty="0"/>
              <a:t>Any employee, including full-time, variable-hour, part-time, and seasonal, who has been employed for a full Standard Measurement Period.</a:t>
            </a:r>
          </a:p>
          <a:p>
            <a:r>
              <a:rPr lang="en-US" dirty="0"/>
              <a:t>All employees will eventually become ongoing employees. </a:t>
            </a:r>
          </a:p>
          <a:p>
            <a:r>
              <a:rPr lang="en-US" dirty="0"/>
              <a:t>Standard Measurement Period (monitor hours).</a:t>
            </a:r>
          </a:p>
          <a:p>
            <a:pPr lvl="1"/>
            <a:r>
              <a:rPr lang="en-US" dirty="0"/>
              <a:t>October 4-October 3 of the next plan year.</a:t>
            </a:r>
          </a:p>
          <a:p>
            <a:pPr lvl="1"/>
            <a:r>
              <a:rPr lang="en-US" dirty="0"/>
              <a:t>Period to determine eligibility for the upcoming plan year.</a:t>
            </a:r>
          </a:p>
          <a:p>
            <a:pPr lvl="1"/>
            <a:r>
              <a:rPr lang="en-US" dirty="0"/>
              <a:t>For full-time employees, hours do not need to be counted to determine eligibility for the coming year. </a:t>
            </a:r>
          </a:p>
        </p:txBody>
      </p:sp>
      <p:sp>
        <p:nvSpPr>
          <p:cNvPr id="5" name="Content Placeholder 4">
            <a:extLst>
              <a:ext uri="{FF2B5EF4-FFF2-40B4-BE49-F238E27FC236}">
                <a16:creationId xmlns:a16="http://schemas.microsoft.com/office/drawing/2014/main" id="{6244EE82-B40F-8149-8BE2-71C90842967B}"/>
              </a:ext>
            </a:extLst>
          </p:cNvPr>
          <p:cNvSpPr>
            <a:spLocks noGrp="1"/>
          </p:cNvSpPr>
          <p:nvPr>
            <p:ph sz="half" idx="2"/>
          </p:nvPr>
        </p:nvSpPr>
        <p:spPr/>
        <p:txBody>
          <a:bodyPr/>
          <a:lstStyle/>
          <a:p>
            <a:r>
              <a:rPr lang="en-US" dirty="0"/>
              <a:t>Administrative Period (determine eligibility).</a:t>
            </a:r>
          </a:p>
          <a:p>
            <a:pPr lvl="1"/>
            <a:r>
              <a:rPr lang="en-US" dirty="0"/>
              <a:t>October 4-December 31.</a:t>
            </a:r>
          </a:p>
          <a:p>
            <a:pPr lvl="1"/>
            <a:r>
              <a:rPr lang="en-US" dirty="0"/>
              <a:t>Period to identify and enroll eligible individuals in coverage.</a:t>
            </a:r>
          </a:p>
          <a:p>
            <a:pPr lvl="2"/>
            <a:r>
              <a:rPr lang="en-US" dirty="0"/>
              <a:t>October 4-October 31: Employers must offer coverage to newly eligible employees.</a:t>
            </a:r>
          </a:p>
          <a:p>
            <a:pPr lvl="2"/>
            <a:r>
              <a:rPr lang="en-US" dirty="0"/>
              <a:t>November 1-December 31: PEBA uses the remainder of the Administrative Period to process enrollments to ensure employees have access to coverage at the beginning of the Stability Period.</a:t>
            </a:r>
          </a:p>
          <a:p>
            <a:r>
              <a:rPr lang="en-US" dirty="0"/>
              <a:t>Stability Period (guaranteed coverage).</a:t>
            </a:r>
          </a:p>
          <a:p>
            <a:pPr lvl="1"/>
            <a:r>
              <a:rPr lang="en-US" dirty="0"/>
              <a:t>January 1-December 31.</a:t>
            </a:r>
          </a:p>
          <a:p>
            <a:pPr lvl="1"/>
            <a:r>
              <a:rPr lang="en-US" dirty="0"/>
              <a:t>Period an eligible employee remains eligible for insurance benefits.</a:t>
            </a:r>
          </a:p>
        </p:txBody>
      </p:sp>
      <p:sp>
        <p:nvSpPr>
          <p:cNvPr id="4" name="Slide Number Placeholder 3"/>
          <p:cNvSpPr>
            <a:spLocks noGrp="1"/>
          </p:cNvSpPr>
          <p:nvPr>
            <p:ph type="sldNum" sz="quarter" idx="12"/>
            <p:custDataLst>
              <p:tags r:id="rId2"/>
            </p:custDataLst>
          </p:nvPr>
        </p:nvSpPr>
        <p:spPr/>
        <p:txBody>
          <a:bodyPr/>
          <a:lstStyle/>
          <a:p>
            <a:fld id="{83D9B1D2-31E5-4727-860E-1CCC1A3DB9CB}" type="slidenum">
              <a:rPr lang="en-US" smtClean="0"/>
              <a:pPr/>
              <a:t>10</a:t>
            </a:fld>
            <a:endParaRPr lang="en-US" dirty="0"/>
          </a:p>
        </p:txBody>
      </p:sp>
      <p:sp>
        <p:nvSpPr>
          <p:cNvPr id="2" name="Title 1"/>
          <p:cNvSpPr>
            <a:spLocks noGrp="1"/>
          </p:cNvSpPr>
          <p:nvPr>
            <p:ph type="title"/>
            <p:custDataLst>
              <p:tags r:id="rId3"/>
            </p:custDataLst>
          </p:nvPr>
        </p:nvSpPr>
        <p:spPr/>
        <p:txBody>
          <a:bodyPr/>
          <a:lstStyle/>
          <a:p>
            <a:r>
              <a:rPr lang="en-US" dirty="0"/>
              <a:t>Ongoing employees</a:t>
            </a:r>
          </a:p>
        </p:txBody>
      </p:sp>
    </p:spTree>
    <p:extLst>
      <p:ext uri="{BB962C8B-B14F-4D97-AF65-F5344CB8AC3E}">
        <p14:creationId xmlns:p14="http://schemas.microsoft.com/office/powerpoint/2010/main" val="864351052"/>
      </p:ext>
    </p:extLst>
  </p:cSld>
  <p:clrMapOvr>
    <a:masterClrMapping/>
  </p:clrMapOvr>
  <mc:AlternateContent xmlns:mc="http://schemas.openxmlformats.org/markup-compatibility/2006" xmlns:p14="http://schemas.microsoft.com/office/powerpoint/2010/main">
    <mc:Choice Requires="p14">
      <p:transition spd="slow" p14:dur="2000" advTm="37370"/>
    </mc:Choice>
    <mc:Fallback xmlns="">
      <p:transition spd="slow" advTm="3737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09600" y="228599"/>
            <a:ext cx="9598430" cy="1724899"/>
          </a:xfrm>
        </p:spPr>
        <p:txBody>
          <a:bodyPr/>
          <a:lstStyle/>
          <a:p>
            <a:r>
              <a:rPr lang="en-US" dirty="0"/>
              <a:t>Ongoing employees</a:t>
            </a:r>
          </a:p>
        </p:txBody>
      </p:sp>
      <p:sp>
        <p:nvSpPr>
          <p:cNvPr id="3" name="Content Placeholder 2"/>
          <p:cNvSpPr>
            <a:spLocks noGrp="1"/>
          </p:cNvSpPr>
          <p:nvPr>
            <p:ph idx="1"/>
            <p:custDataLst>
              <p:tags r:id="rId2"/>
            </p:custDataLst>
          </p:nvPr>
        </p:nvSpPr>
        <p:spPr>
          <a:xfrm>
            <a:off x="609600" y="2510455"/>
            <a:ext cx="10972800" cy="3790590"/>
          </a:xfrm>
        </p:spPr>
        <p:txBody>
          <a:bodyPr/>
          <a:lstStyle/>
          <a:p>
            <a:r>
              <a:rPr lang="en-US" dirty="0"/>
              <a:t>During October enrollment period, calculate the average hours (total hours ÷ 52 weeks) of those employed during full Standard Measurement Period.</a:t>
            </a:r>
          </a:p>
          <a:p>
            <a:r>
              <a:rPr lang="en-US" dirty="0"/>
              <a:t>If employee remains eligible, no action is required. Make changes to coverage for the next plan year.</a:t>
            </a:r>
          </a:p>
          <a:p>
            <a:r>
              <a:rPr lang="en-US" dirty="0"/>
              <a:t>If employee loses eligibility, coverage continues until the end of their Initial Stability Period or Stability Period.</a:t>
            </a:r>
          </a:p>
          <a:p>
            <a:r>
              <a:rPr lang="en-US" dirty="0"/>
              <a:t>If employee is newly eligible, may enroll in benefits during the October enrollment period. Benefits will become effective January 1 of the next plan year.</a:t>
            </a:r>
          </a:p>
        </p:txBody>
      </p:sp>
      <p:sp>
        <p:nvSpPr>
          <p:cNvPr id="4" name="Slide Number Placeholder 3"/>
          <p:cNvSpPr>
            <a:spLocks noGrp="1"/>
          </p:cNvSpPr>
          <p:nvPr>
            <p:ph type="sldNum" sz="quarter" idx="12"/>
            <p:custDataLst>
              <p:tags r:id="rId3"/>
            </p:custDataLst>
          </p:nvPr>
        </p:nvSpPr>
        <p:spPr>
          <a:xfrm>
            <a:off x="11019348" y="6301044"/>
            <a:ext cx="1072896" cy="457200"/>
          </a:xfrm>
        </p:spPr>
        <p:txBody>
          <a:bodyPr/>
          <a:lstStyle/>
          <a:p>
            <a:fld id="{83D9B1D2-31E5-4727-860E-1CCC1A3DB9CB}" type="slidenum">
              <a:rPr lang="en-US" smtClean="0"/>
              <a:pPr/>
              <a:t>11</a:t>
            </a:fld>
            <a:endParaRPr lang="en-US" dirty="0"/>
          </a:p>
        </p:txBody>
      </p:sp>
    </p:spTree>
    <p:extLst>
      <p:ext uri="{BB962C8B-B14F-4D97-AF65-F5344CB8AC3E}">
        <p14:creationId xmlns:p14="http://schemas.microsoft.com/office/powerpoint/2010/main" val="3023653383"/>
      </p:ext>
    </p:extLst>
  </p:cSld>
  <p:clrMapOvr>
    <a:masterClrMapping/>
  </p:clrMapOvr>
  <mc:AlternateContent xmlns:mc="http://schemas.openxmlformats.org/markup-compatibility/2006" xmlns:p14="http://schemas.microsoft.com/office/powerpoint/2010/main">
    <mc:Choice Requires="p14">
      <p:transition spd="slow" p14:dur="2000" advTm="55484"/>
    </mc:Choice>
    <mc:Fallback xmlns="">
      <p:transition spd="slow" advTm="55484"/>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a:xfrm>
            <a:off x="11019348" y="6301044"/>
            <a:ext cx="1072896" cy="457200"/>
          </a:xfrm>
        </p:spPr>
        <p:txBody>
          <a:bodyPr/>
          <a:lstStyle/>
          <a:p>
            <a:fld id="{83D9B1D2-31E5-4727-860E-1CCC1A3DB9CB}" type="slidenum">
              <a:rPr lang="en-US" smtClean="0"/>
              <a:pPr/>
              <a:t>12</a:t>
            </a:fld>
            <a:endParaRPr lang="en-US" dirty="0"/>
          </a:p>
        </p:txBody>
      </p:sp>
      <p:graphicFrame>
        <p:nvGraphicFramePr>
          <p:cNvPr id="12" name="Content Placeholder 4">
            <a:extLst>
              <a:ext uri="{FF2B5EF4-FFF2-40B4-BE49-F238E27FC236}">
                <a16:creationId xmlns:a16="http://schemas.microsoft.com/office/drawing/2014/main" id="{C9DE74B4-69D0-458D-9ACD-3C4AD632C34B}"/>
              </a:ext>
            </a:extLst>
          </p:cNvPr>
          <p:cNvGraphicFramePr>
            <a:graphicFrameLocks noGrp="1"/>
          </p:cNvGraphicFramePr>
          <p:nvPr>
            <p:ph sz="half" idx="1"/>
            <p:custDataLst>
              <p:tags r:id="rId2"/>
            </p:custDataLst>
            <p:extLst>
              <p:ext uri="{D42A27DB-BD31-4B8C-83A1-F6EECF244321}">
                <p14:modId xmlns:p14="http://schemas.microsoft.com/office/powerpoint/2010/main" val="717642691"/>
              </p:ext>
            </p:extLst>
          </p:nvPr>
        </p:nvGraphicFramePr>
        <p:xfrm>
          <a:off x="609600" y="1611313"/>
          <a:ext cx="10972800" cy="2743200"/>
        </p:xfrm>
        <a:graphic>
          <a:graphicData uri="http://schemas.openxmlformats.org/drawingml/2006/table">
            <a:tbl>
              <a:tblPr firstRow="1" bandRow="1">
                <a:tableStyleId>{5940675A-B579-460E-94D1-54222C63F5DA}</a:tableStyleId>
              </a:tblPr>
              <a:tblGrid>
                <a:gridCol w="5181600">
                  <a:extLst>
                    <a:ext uri="{9D8B030D-6E8A-4147-A177-3AD203B41FA5}">
                      <a16:colId xmlns:a16="http://schemas.microsoft.com/office/drawing/2014/main" val="20000"/>
                    </a:ext>
                  </a:extLst>
                </a:gridCol>
                <a:gridCol w="609600">
                  <a:extLst>
                    <a:ext uri="{9D8B030D-6E8A-4147-A177-3AD203B41FA5}">
                      <a16:colId xmlns:a16="http://schemas.microsoft.com/office/drawing/2014/main" val="338032889"/>
                    </a:ext>
                  </a:extLst>
                </a:gridCol>
                <a:gridCol w="5181600">
                  <a:extLst>
                    <a:ext uri="{9D8B030D-6E8A-4147-A177-3AD203B41FA5}">
                      <a16:colId xmlns:a16="http://schemas.microsoft.com/office/drawing/2014/main" val="20001"/>
                    </a:ext>
                  </a:extLst>
                </a:gridCol>
              </a:tblGrid>
              <a:tr h="45720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b="1" dirty="0">
                          <a:solidFill>
                            <a:schemeClr val="tx2"/>
                          </a:solidFill>
                        </a:rPr>
                        <a:t>Initial Measurement Period</a:t>
                      </a:r>
                    </a:p>
                  </a:txBody>
                  <a:tcPr marT="45743" marB="45743"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20000"/>
                        <a:lumOff val="80000"/>
                      </a:schemeClr>
                    </a:solidFill>
                  </a:tcPr>
                </a:tc>
                <a:tc>
                  <a:txBody>
                    <a:bodyPr/>
                    <a:lstStyle/>
                    <a:p>
                      <a:pPr algn="ctr"/>
                      <a:endParaRPr lang="en-US" sz="1800" dirty="0"/>
                    </a:p>
                  </a:txBody>
                  <a:tcPr marT="45743" marB="45743"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b="1" dirty="0">
                          <a:solidFill>
                            <a:schemeClr val="tx2"/>
                          </a:solidFill>
                        </a:rPr>
                        <a:t>Standard</a:t>
                      </a:r>
                      <a:r>
                        <a:rPr lang="en-US" sz="1800" b="1" baseline="0" dirty="0">
                          <a:solidFill>
                            <a:schemeClr val="tx2"/>
                          </a:solidFill>
                        </a:rPr>
                        <a:t> </a:t>
                      </a:r>
                      <a:r>
                        <a:rPr lang="en-US" sz="1800" b="1" dirty="0">
                          <a:solidFill>
                            <a:schemeClr val="tx2"/>
                          </a:solidFill>
                        </a:rPr>
                        <a:t>Measurement Period</a:t>
                      </a:r>
                    </a:p>
                  </a:txBody>
                  <a:tcPr marT="45743" marB="45743"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r h="45720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solidFill>
                            <a:schemeClr val="tx2"/>
                          </a:solidFill>
                        </a:rPr>
                        <a:t>July 1, 2024 – June 30,</a:t>
                      </a:r>
                      <a:r>
                        <a:rPr lang="en-US" sz="1800" baseline="0" dirty="0">
                          <a:solidFill>
                            <a:schemeClr val="tx2"/>
                          </a:solidFill>
                        </a:rPr>
                        <a:t> 2025</a:t>
                      </a:r>
                      <a:endParaRPr lang="en-US" sz="1800" dirty="0">
                        <a:solidFill>
                          <a:srgbClr val="FF0000"/>
                        </a:solidFill>
                      </a:endParaRPr>
                    </a:p>
                  </a:txBody>
                  <a:tcPr marT="45743" marB="45743"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US" sz="1800" dirty="0">
                        <a:solidFill>
                          <a:schemeClr val="tx2"/>
                        </a:solidFill>
                      </a:endParaRPr>
                    </a:p>
                  </a:txBody>
                  <a:tcPr marT="45743" marB="45743"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solidFill>
                            <a:schemeClr val="tx2"/>
                          </a:solidFill>
                        </a:rPr>
                        <a:t>October 4, 2024 – October 3,</a:t>
                      </a:r>
                      <a:r>
                        <a:rPr lang="en-US" sz="1800" baseline="0" dirty="0">
                          <a:solidFill>
                            <a:schemeClr val="tx2"/>
                          </a:solidFill>
                        </a:rPr>
                        <a:t> 2025</a:t>
                      </a:r>
                      <a:endParaRPr lang="en-US" sz="1800" dirty="0">
                        <a:solidFill>
                          <a:srgbClr val="FF0000"/>
                        </a:solidFill>
                      </a:endParaRPr>
                    </a:p>
                  </a:txBody>
                  <a:tcPr marT="45743" marB="45743"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36009184"/>
                  </a:ext>
                </a:extLst>
              </a:tr>
              <a:tr h="45720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b="1" dirty="0">
                          <a:solidFill>
                            <a:schemeClr val="tx2"/>
                          </a:solidFill>
                        </a:rPr>
                        <a:t>Initial Administrative Period</a:t>
                      </a:r>
                    </a:p>
                  </a:txBody>
                  <a:tcPr marT="45626" marB="45626"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20000"/>
                        <a:lumOff val="80000"/>
                      </a:schemeClr>
                    </a:solidFill>
                  </a:tcPr>
                </a:tc>
                <a:tc>
                  <a:txBody>
                    <a:bodyPr/>
                    <a:lstStyle/>
                    <a:p>
                      <a:pPr algn="ctr"/>
                      <a:endParaRPr lang="en-US" sz="1800" dirty="0"/>
                    </a:p>
                  </a:txBody>
                  <a:tcPr marT="45626" marB="45626"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b="1" dirty="0">
                          <a:solidFill>
                            <a:schemeClr val="tx2"/>
                          </a:solidFill>
                        </a:rPr>
                        <a:t>Administrative Period</a:t>
                      </a:r>
                    </a:p>
                  </a:txBody>
                  <a:tcPr marT="45626" marB="45626"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924817344"/>
                  </a:ext>
                </a:extLst>
              </a:tr>
              <a:tr h="4572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solidFill>
                            <a:schemeClr val="tx2"/>
                          </a:solidFill>
                        </a:rPr>
                        <a:t>July 1-</a:t>
                      </a:r>
                      <a:r>
                        <a:rPr lang="en-US" sz="1800" baseline="0" dirty="0">
                          <a:solidFill>
                            <a:schemeClr val="tx2"/>
                          </a:solidFill>
                        </a:rPr>
                        <a:t>31, 2025</a:t>
                      </a:r>
                      <a:endParaRPr lang="en-US" sz="1800" dirty="0">
                        <a:solidFill>
                          <a:srgbClr val="FF0000"/>
                        </a:solidFill>
                      </a:endParaRPr>
                    </a:p>
                  </a:txBody>
                  <a:tcPr marT="45626" marB="45626"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dirty="0"/>
                    </a:p>
                  </a:txBody>
                  <a:tcPr marT="45626" marB="45626"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solidFill>
                            <a:schemeClr val="tx2"/>
                          </a:solidFill>
                        </a:rPr>
                        <a:t>October</a:t>
                      </a:r>
                      <a:r>
                        <a:rPr lang="en-US" sz="1800" baseline="0" dirty="0">
                          <a:solidFill>
                            <a:schemeClr val="tx2"/>
                          </a:solidFill>
                        </a:rPr>
                        <a:t> 4</a:t>
                      </a:r>
                      <a:r>
                        <a:rPr lang="en-US" sz="1800" dirty="0">
                          <a:solidFill>
                            <a:schemeClr val="tx2"/>
                          </a:solidFill>
                        </a:rPr>
                        <a:t>, 2025 – December 31, 2025</a:t>
                      </a:r>
                      <a:endParaRPr lang="en-US" sz="1800" dirty="0">
                        <a:solidFill>
                          <a:srgbClr val="FF0000"/>
                        </a:solidFill>
                      </a:endParaRPr>
                    </a:p>
                  </a:txBody>
                  <a:tcPr marT="45626" marB="45626"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063696168"/>
                  </a:ext>
                </a:extLst>
              </a:tr>
              <a:tr h="4572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2"/>
                          </a:solidFill>
                        </a:rPr>
                        <a:t>Initial Stability Period</a:t>
                      </a:r>
                    </a:p>
                  </a:txBody>
                  <a:tcPr marT="45626" marB="45626"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dirty="0"/>
                    </a:p>
                  </a:txBody>
                  <a:tcPr marT="45626" marB="45626"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dirty="0">
                        <a:solidFill>
                          <a:schemeClr val="tx2"/>
                        </a:solidFill>
                      </a:endParaRPr>
                    </a:p>
                  </a:txBody>
                  <a:tcPr marT="45626" marB="45626"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536005396"/>
                  </a:ext>
                </a:extLst>
              </a:tr>
              <a:tr h="4572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solidFill>
                            <a:schemeClr val="tx2"/>
                          </a:solidFill>
                        </a:rPr>
                        <a:t>August 1, 2025</a:t>
                      </a:r>
                      <a:r>
                        <a:rPr lang="en-US" sz="1800" baseline="0" dirty="0">
                          <a:solidFill>
                            <a:schemeClr val="tx2"/>
                          </a:solidFill>
                        </a:rPr>
                        <a:t> – July 31, 2026</a:t>
                      </a:r>
                      <a:endParaRPr lang="en-US" sz="1800" dirty="0">
                        <a:solidFill>
                          <a:srgbClr val="FF0000"/>
                        </a:solidFill>
                      </a:endParaRPr>
                    </a:p>
                  </a:txBody>
                  <a:tcPr marT="45626" marB="45626"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dirty="0"/>
                    </a:p>
                  </a:txBody>
                  <a:tcPr marT="45626" marB="45626"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dirty="0">
                        <a:solidFill>
                          <a:schemeClr val="tx2"/>
                        </a:solidFill>
                      </a:endParaRPr>
                    </a:p>
                  </a:txBody>
                  <a:tcPr marT="45626" marB="45626"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369166319"/>
                  </a:ext>
                </a:extLst>
              </a:tr>
            </a:tbl>
          </a:graphicData>
        </a:graphic>
      </p:graphicFrame>
      <p:sp>
        <p:nvSpPr>
          <p:cNvPr id="2" name="Title 1"/>
          <p:cNvSpPr>
            <a:spLocks noGrp="1"/>
          </p:cNvSpPr>
          <p:nvPr>
            <p:ph type="title"/>
            <p:custDataLst>
              <p:tags r:id="rId3"/>
            </p:custDataLst>
          </p:nvPr>
        </p:nvSpPr>
        <p:spPr>
          <a:xfrm>
            <a:off x="609599" y="228600"/>
            <a:ext cx="10972799" cy="1049898"/>
          </a:xfrm>
        </p:spPr>
        <p:txBody>
          <a:bodyPr/>
          <a:lstStyle/>
          <a:p>
            <a:r>
              <a:rPr lang="en-US" altLang="en-US" dirty="0"/>
              <a:t>Example: date of hire is June 6, 2024</a:t>
            </a:r>
            <a:endParaRPr lang="en-US" dirty="0"/>
          </a:p>
        </p:txBody>
      </p:sp>
    </p:spTree>
    <p:extLst>
      <p:ext uri="{BB962C8B-B14F-4D97-AF65-F5344CB8AC3E}">
        <p14:creationId xmlns:p14="http://schemas.microsoft.com/office/powerpoint/2010/main" val="4098727100"/>
      </p:ext>
    </p:extLst>
  </p:cSld>
  <p:clrMapOvr>
    <a:masterClrMapping/>
  </p:clrMapOvr>
  <mc:AlternateContent xmlns:mc="http://schemas.openxmlformats.org/markup-compatibility/2006" xmlns:p14="http://schemas.microsoft.com/office/powerpoint/2010/main">
    <mc:Choice Requires="p14">
      <p:transition spd="slow" p14:dur="2000" advTm="57251"/>
    </mc:Choice>
    <mc:Fallback xmlns="">
      <p:transition spd="slow" advTm="57251"/>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09600" y="228599"/>
            <a:ext cx="9598430" cy="1724899"/>
          </a:xfrm>
        </p:spPr>
        <p:txBody>
          <a:bodyPr/>
          <a:lstStyle/>
          <a:p>
            <a:r>
              <a:rPr lang="en-US" altLang="en-US" dirty="0"/>
              <a:t>Example: date of hire is June 6, 2024</a:t>
            </a:r>
            <a:endParaRPr lang="en-US" dirty="0"/>
          </a:p>
        </p:txBody>
      </p:sp>
      <p:sp>
        <p:nvSpPr>
          <p:cNvPr id="3" name="Content Placeholder 2"/>
          <p:cNvSpPr>
            <a:spLocks noGrp="1"/>
          </p:cNvSpPr>
          <p:nvPr>
            <p:ph idx="1"/>
            <p:custDataLst>
              <p:tags r:id="rId2"/>
            </p:custDataLst>
          </p:nvPr>
        </p:nvSpPr>
        <p:spPr>
          <a:xfrm>
            <a:off x="609600" y="2510455"/>
            <a:ext cx="10972800" cy="3790590"/>
          </a:xfrm>
        </p:spPr>
        <p:txBody>
          <a:bodyPr/>
          <a:lstStyle/>
          <a:p>
            <a:r>
              <a:rPr lang="en-US" altLang="en-US" dirty="0"/>
              <a:t>During 2025 Administrative Period (October 3-December 31), employee has been employed for a full Standard Measurement Period (October 4, 2024 – October 3, 2025). </a:t>
            </a:r>
          </a:p>
          <a:p>
            <a:r>
              <a:rPr lang="en-US" altLang="en-US" dirty="0"/>
              <a:t>Employee is now an ongoing employee.</a:t>
            </a:r>
          </a:p>
          <a:p>
            <a:r>
              <a:rPr lang="en-US" altLang="en-US" dirty="0"/>
              <a:t>Review hours with all ongoing employees using the Standard Measurement Period to determine if eligible for coverage for the remainder of 2026 plan year (after July 31, 2026).</a:t>
            </a:r>
          </a:p>
        </p:txBody>
      </p:sp>
      <p:sp>
        <p:nvSpPr>
          <p:cNvPr id="4" name="Slide Number Placeholder 3"/>
          <p:cNvSpPr>
            <a:spLocks noGrp="1"/>
          </p:cNvSpPr>
          <p:nvPr>
            <p:ph type="sldNum" sz="quarter" idx="12"/>
            <p:custDataLst>
              <p:tags r:id="rId3"/>
            </p:custDataLst>
          </p:nvPr>
        </p:nvSpPr>
        <p:spPr>
          <a:xfrm>
            <a:off x="11019348" y="6301044"/>
            <a:ext cx="1072896" cy="457200"/>
          </a:xfrm>
        </p:spPr>
        <p:txBody>
          <a:bodyPr/>
          <a:lstStyle/>
          <a:p>
            <a:fld id="{83D9B1D2-31E5-4727-860E-1CCC1A3DB9CB}" type="slidenum">
              <a:rPr lang="en-US" smtClean="0"/>
              <a:pPr/>
              <a:t>13</a:t>
            </a:fld>
            <a:endParaRPr lang="en-US" dirty="0"/>
          </a:p>
        </p:txBody>
      </p:sp>
    </p:spTree>
    <p:extLst>
      <p:ext uri="{BB962C8B-B14F-4D97-AF65-F5344CB8AC3E}">
        <p14:creationId xmlns:p14="http://schemas.microsoft.com/office/powerpoint/2010/main" val="3439063805"/>
      </p:ext>
    </p:extLst>
  </p:cSld>
  <p:clrMapOvr>
    <a:masterClrMapping/>
  </p:clrMapOvr>
  <mc:AlternateContent xmlns:mc="http://schemas.openxmlformats.org/markup-compatibility/2006" xmlns:p14="http://schemas.microsoft.com/office/powerpoint/2010/main">
    <mc:Choice Requires="p14">
      <p:transition spd="slow" p14:dur="2000" advTm="33921"/>
    </mc:Choice>
    <mc:Fallback xmlns="">
      <p:transition spd="slow" advTm="33921"/>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a:xfrm>
            <a:off x="609599" y="2917779"/>
            <a:ext cx="5866015" cy="3373294"/>
          </a:xfrm>
        </p:spPr>
        <p:txBody>
          <a:bodyPr/>
          <a:lstStyle/>
          <a:p>
            <a:r>
              <a:rPr lang="en-US" dirty="0"/>
              <a:t>Employee will have been employed for a full Standard Measurement Period.</a:t>
            </a:r>
          </a:p>
          <a:p>
            <a:r>
              <a:rPr lang="en-US" dirty="0"/>
              <a:t>Review the average number of hours worked during the previous Standard Measurement Period.</a:t>
            </a:r>
          </a:p>
          <a:p>
            <a:pPr lvl="1"/>
            <a:r>
              <a:rPr lang="en-US" dirty="0"/>
              <a:t>If the employee averaged 30 hours or more, benefits continue for the remainder of the plan year.</a:t>
            </a:r>
          </a:p>
          <a:p>
            <a:pPr lvl="1"/>
            <a:r>
              <a:rPr lang="en-US" dirty="0"/>
              <a:t>If the employee averaged fewer than 30 hours, coverage ends at the end of the Initial Stability Period. Review the hours again in October to determine eligibility for the next plan year. </a:t>
            </a:r>
          </a:p>
        </p:txBody>
      </p:sp>
      <p:sp>
        <p:nvSpPr>
          <p:cNvPr id="2" name="Title 1"/>
          <p:cNvSpPr>
            <a:spLocks noGrp="1"/>
          </p:cNvSpPr>
          <p:nvPr>
            <p:ph type="title"/>
            <p:custDataLst>
              <p:tags r:id="rId2"/>
            </p:custDataLst>
          </p:nvPr>
        </p:nvSpPr>
        <p:spPr>
          <a:xfrm>
            <a:off x="609600" y="228599"/>
            <a:ext cx="4702234" cy="2223655"/>
          </a:xfrm>
        </p:spPr>
        <p:txBody>
          <a:bodyPr/>
          <a:lstStyle/>
          <a:p>
            <a:r>
              <a:rPr lang="en-US" altLang="en-US" dirty="0"/>
              <a:t>End of Initial Stability Period</a:t>
            </a:r>
            <a:endParaRPr lang="en-US" dirty="0"/>
          </a:p>
        </p:txBody>
      </p:sp>
      <p:sp>
        <p:nvSpPr>
          <p:cNvPr id="4" name="Slide Number Placeholder 3"/>
          <p:cNvSpPr>
            <a:spLocks noGrp="1"/>
          </p:cNvSpPr>
          <p:nvPr>
            <p:ph type="sldNum" sz="quarter" idx="12"/>
            <p:custDataLst>
              <p:tags r:id="rId3"/>
            </p:custDataLst>
          </p:nvPr>
        </p:nvSpPr>
        <p:spPr>
          <a:xfrm>
            <a:off x="11019348" y="6301044"/>
            <a:ext cx="1072896" cy="457200"/>
          </a:xfrm>
        </p:spPr>
        <p:txBody>
          <a:bodyPr/>
          <a:lstStyle/>
          <a:p>
            <a:fld id="{83D9B1D2-31E5-4727-860E-1CCC1A3DB9CB}" type="slidenum">
              <a:rPr lang="en-US" smtClean="0"/>
              <a:pPr/>
              <a:t>14</a:t>
            </a:fld>
            <a:endParaRPr lang="en-US" dirty="0"/>
          </a:p>
        </p:txBody>
      </p:sp>
    </p:spTree>
    <p:extLst>
      <p:ext uri="{BB962C8B-B14F-4D97-AF65-F5344CB8AC3E}">
        <p14:creationId xmlns:p14="http://schemas.microsoft.com/office/powerpoint/2010/main" val="1273849263"/>
      </p:ext>
    </p:extLst>
  </p:cSld>
  <p:clrMapOvr>
    <a:masterClrMapping/>
  </p:clrMapOvr>
  <mc:AlternateContent xmlns:mc="http://schemas.openxmlformats.org/markup-compatibility/2006" xmlns:p14="http://schemas.microsoft.com/office/powerpoint/2010/main">
    <mc:Choice Requires="p14">
      <p:transition spd="slow" p14:dur="2000" advTm="40201"/>
    </mc:Choice>
    <mc:Fallback xmlns="">
      <p:transition spd="slow" advTm="40201"/>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p:txBody>
          <a:bodyPr/>
          <a:lstStyle/>
          <a:p>
            <a:r>
              <a:rPr lang="en-US" altLang="en-US" dirty="0"/>
              <a:t>Averaged 30 hours per week during the previous Standard Measurement Period (October 4, 2024 – October 3, 2025).</a:t>
            </a:r>
          </a:p>
          <a:p>
            <a:pPr lvl="1"/>
            <a:r>
              <a:rPr lang="en-US" altLang="en-US" dirty="0"/>
              <a:t>Benefits will not end on July 31, 2026, but they will continue until December 31, 2026.</a:t>
            </a:r>
          </a:p>
          <a:p>
            <a:pPr lvl="1"/>
            <a:r>
              <a:rPr lang="en-US" altLang="en-US" dirty="0"/>
              <a:t>Review hours during the October 2026 Administrative Period to determine eligibility for the Stability Period or next plan year (January 1, 2027 – December 31, 2027).</a:t>
            </a:r>
          </a:p>
        </p:txBody>
      </p:sp>
      <p:sp>
        <p:nvSpPr>
          <p:cNvPr id="8" name="Content Placeholder 7">
            <a:extLst>
              <a:ext uri="{FF2B5EF4-FFF2-40B4-BE49-F238E27FC236}">
                <a16:creationId xmlns:a16="http://schemas.microsoft.com/office/drawing/2014/main" id="{B9A98728-A841-0CAE-0644-5B52429A1AFF}"/>
              </a:ext>
            </a:extLst>
          </p:cNvPr>
          <p:cNvSpPr>
            <a:spLocks noGrp="1"/>
          </p:cNvSpPr>
          <p:nvPr>
            <p:ph sz="half" idx="2"/>
          </p:nvPr>
        </p:nvSpPr>
        <p:spPr/>
        <p:txBody>
          <a:bodyPr>
            <a:normAutofit lnSpcReduction="10000"/>
          </a:bodyPr>
          <a:lstStyle/>
          <a:p>
            <a:r>
              <a:rPr lang="en-US" dirty="0"/>
              <a:t>A new, part-time employee is eligible for benefits during Initial Stability Period of July 1, 2024-June 30, 2025. </a:t>
            </a:r>
          </a:p>
          <a:p>
            <a:r>
              <a:rPr lang="en-US" dirty="0"/>
              <a:t>During the Standard Measurement Period of October 4, 2023-October 3, 2024, the employee did not average 30 hours.</a:t>
            </a:r>
          </a:p>
          <a:p>
            <a:pPr lvl="1"/>
            <a:r>
              <a:rPr lang="en-US" dirty="0"/>
              <a:t>At the end of the Initial Stability Period (July 1, 2025), benefits end. Terminate coverage and offer COBRA continuation and conversion, if applicable. </a:t>
            </a:r>
          </a:p>
          <a:p>
            <a:pPr lvl="1"/>
            <a:r>
              <a:rPr lang="en-US" dirty="0"/>
              <a:t>You will now measure hours for the ongoing employee only during the Standard Measurement Period.</a:t>
            </a:r>
          </a:p>
          <a:p>
            <a:pPr lvl="1"/>
            <a:r>
              <a:rPr lang="en-US" dirty="0"/>
              <a:t>During the October 2025 Administrative Period, review hours worked during the Standard Measurement Period (October 4, 2024-October 3, 2025) to determine eligibility for the 2026 plan year.</a:t>
            </a:r>
          </a:p>
        </p:txBody>
      </p:sp>
      <p:sp>
        <p:nvSpPr>
          <p:cNvPr id="4" name="Slide Number Placeholder 3"/>
          <p:cNvSpPr>
            <a:spLocks noGrp="1"/>
          </p:cNvSpPr>
          <p:nvPr>
            <p:ph type="sldNum" sz="quarter" idx="12"/>
            <p:custDataLst>
              <p:tags r:id="rId2"/>
            </p:custDataLst>
          </p:nvPr>
        </p:nvSpPr>
        <p:spPr/>
        <p:txBody>
          <a:bodyPr/>
          <a:lstStyle/>
          <a:p>
            <a:fld id="{83D9B1D2-31E5-4727-860E-1CCC1A3DB9CB}" type="slidenum">
              <a:rPr lang="en-US" smtClean="0"/>
              <a:pPr/>
              <a:t>15</a:t>
            </a:fld>
            <a:endParaRPr lang="en-US" dirty="0"/>
          </a:p>
        </p:txBody>
      </p:sp>
      <p:sp>
        <p:nvSpPr>
          <p:cNvPr id="2" name="Title 1"/>
          <p:cNvSpPr>
            <a:spLocks noGrp="1"/>
          </p:cNvSpPr>
          <p:nvPr>
            <p:ph type="title"/>
            <p:custDataLst>
              <p:tags r:id="rId3"/>
            </p:custDataLst>
          </p:nvPr>
        </p:nvSpPr>
        <p:spPr/>
        <p:txBody>
          <a:bodyPr/>
          <a:lstStyle/>
          <a:p>
            <a:r>
              <a:rPr lang="en-US" altLang="en-US" dirty="0"/>
              <a:t>Examples: end of Initial Stability Period</a:t>
            </a:r>
            <a:endParaRPr lang="en-US" dirty="0"/>
          </a:p>
        </p:txBody>
      </p:sp>
    </p:spTree>
    <p:extLst>
      <p:ext uri="{BB962C8B-B14F-4D97-AF65-F5344CB8AC3E}">
        <p14:creationId xmlns:p14="http://schemas.microsoft.com/office/powerpoint/2010/main" val="634686981"/>
      </p:ext>
    </p:extLst>
  </p:cSld>
  <p:clrMapOvr>
    <a:masterClrMapping/>
  </p:clrMapOvr>
  <mc:AlternateContent xmlns:mc="http://schemas.openxmlformats.org/markup-compatibility/2006" xmlns:p14="http://schemas.microsoft.com/office/powerpoint/2010/main">
    <mc:Choice Requires="p14">
      <p:transition spd="slow" p14:dur="2000" advTm="52542"/>
    </mc:Choice>
    <mc:Fallback xmlns="">
      <p:transition spd="slow" advTm="52542"/>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16</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EE231D-174E-461D-BF8C-233409CCDD1F}"/>
              </a:ext>
            </a:extLst>
          </p:cNvPr>
          <p:cNvSpPr>
            <a:spLocks noGrp="1"/>
          </p:cNvSpPr>
          <p:nvPr>
            <p:ph sz="half" idx="1"/>
          </p:nvPr>
        </p:nvSpPr>
        <p:spPr>
          <a:xfrm>
            <a:off x="609599" y="2917779"/>
            <a:ext cx="5866015" cy="3373294"/>
          </a:xfrm>
        </p:spPr>
        <p:txBody>
          <a:bodyPr/>
          <a:lstStyle/>
          <a:p>
            <a:r>
              <a:rPr lang="en-US" dirty="0"/>
              <a:t>As a participating employer in PEBA insurance benefits, you must offer coverage to all employees eligible to participate in the insurance benefits. </a:t>
            </a:r>
          </a:p>
          <a:p>
            <a:r>
              <a:rPr lang="en-US" dirty="0"/>
              <a:t>Resources at </a:t>
            </a:r>
            <a:r>
              <a:rPr lang="en-US" dirty="0">
                <a:hlinkClick r:id="rId2"/>
              </a:rPr>
              <a:t>peba.sc.gov/aca</a:t>
            </a:r>
            <a:r>
              <a:rPr lang="en-US" dirty="0"/>
              <a:t>.</a:t>
            </a:r>
          </a:p>
          <a:p>
            <a:pPr lvl="1"/>
            <a:r>
              <a:rPr lang="en-US" dirty="0">
                <a:hlinkClick r:id="rId3"/>
              </a:rPr>
              <a:t>ACA glossary</a:t>
            </a:r>
            <a:r>
              <a:rPr lang="en-US" dirty="0"/>
              <a:t>.</a:t>
            </a:r>
          </a:p>
          <a:p>
            <a:pPr lvl="1"/>
            <a:r>
              <a:rPr lang="en-US" dirty="0">
                <a:hlinkClick r:id="rId4"/>
              </a:rPr>
              <a:t>Affordable Care Act FAQs</a:t>
            </a:r>
            <a:r>
              <a:rPr lang="en-US" dirty="0"/>
              <a:t>. </a:t>
            </a:r>
          </a:p>
          <a:p>
            <a:pPr lvl="1"/>
            <a:r>
              <a:rPr lang="en-US" dirty="0"/>
              <a:t>Reporting requirements and quick reference guides. </a:t>
            </a:r>
          </a:p>
        </p:txBody>
      </p:sp>
      <p:sp>
        <p:nvSpPr>
          <p:cNvPr id="2" name="Title 1">
            <a:extLst>
              <a:ext uri="{FF2B5EF4-FFF2-40B4-BE49-F238E27FC236}">
                <a16:creationId xmlns:a16="http://schemas.microsoft.com/office/drawing/2014/main" id="{CFE59E87-1D30-4F0B-9AEE-5FCE3B4212C0}"/>
              </a:ext>
            </a:extLst>
          </p:cNvPr>
          <p:cNvSpPr>
            <a:spLocks noGrp="1"/>
          </p:cNvSpPr>
          <p:nvPr>
            <p:ph type="title"/>
          </p:nvPr>
        </p:nvSpPr>
        <p:spPr>
          <a:xfrm>
            <a:off x="609600" y="228599"/>
            <a:ext cx="4702234" cy="2223655"/>
          </a:xfrm>
        </p:spPr>
        <p:txBody>
          <a:bodyPr/>
          <a:lstStyle/>
          <a:p>
            <a:r>
              <a:rPr lang="en-US" dirty="0"/>
              <a:t>Affordable Care Act (ACA)</a:t>
            </a:r>
          </a:p>
        </p:txBody>
      </p:sp>
      <p:sp>
        <p:nvSpPr>
          <p:cNvPr id="4" name="Slide Number Placeholder 3">
            <a:extLst>
              <a:ext uri="{FF2B5EF4-FFF2-40B4-BE49-F238E27FC236}">
                <a16:creationId xmlns:a16="http://schemas.microsoft.com/office/drawing/2014/main" id="{472F53C5-2D51-401B-A74F-E5204743F7BF}"/>
              </a:ext>
            </a:extLst>
          </p:cNvPr>
          <p:cNvSpPr>
            <a:spLocks noGrp="1"/>
          </p:cNvSpPr>
          <p:nvPr>
            <p:ph type="sldNum" sz="quarter" idx="12"/>
          </p:nvPr>
        </p:nvSpPr>
        <p:spPr>
          <a:xfrm>
            <a:off x="11019348" y="6301044"/>
            <a:ext cx="1072896" cy="457200"/>
          </a:xfrm>
        </p:spPr>
        <p:txBody>
          <a:bodyPr/>
          <a:lstStyle/>
          <a:p>
            <a:fld id="{83D9B1D2-31E5-4727-860E-1CCC1A3DB9CB}" type="slidenum">
              <a:rPr lang="en-US" smtClean="0"/>
              <a:pPr/>
              <a:t>3</a:t>
            </a:fld>
            <a:endParaRPr lang="en-US" dirty="0"/>
          </a:p>
        </p:txBody>
      </p:sp>
    </p:spTree>
    <p:extLst>
      <p:ext uri="{BB962C8B-B14F-4D97-AF65-F5344CB8AC3E}">
        <p14:creationId xmlns:p14="http://schemas.microsoft.com/office/powerpoint/2010/main" val="56876620"/>
      </p:ext>
    </p:extLst>
  </p:cSld>
  <p:clrMapOvr>
    <a:masterClrMapping/>
  </p:clrMapOvr>
  <mc:AlternateContent xmlns:mc="http://schemas.openxmlformats.org/markup-compatibility/2006" xmlns:p14="http://schemas.microsoft.com/office/powerpoint/2010/main">
    <mc:Choice Requires="p14">
      <p:transition spd="slow" p14:dur="2000" advTm="28749"/>
    </mc:Choice>
    <mc:Fallback xmlns="">
      <p:transition spd="slow" advTm="28749"/>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83D9B1D2-31E5-4727-860E-1CCC1A3DB9CB}" type="slidenum">
              <a:rPr lang="en-US" smtClean="0"/>
              <a:pPr/>
              <a:t>4</a:t>
            </a:fld>
            <a:endParaRPr lang="en-US" dirty="0"/>
          </a:p>
        </p:txBody>
      </p:sp>
      <p:sp>
        <p:nvSpPr>
          <p:cNvPr id="2" name="Title 1"/>
          <p:cNvSpPr>
            <a:spLocks noGrp="1"/>
          </p:cNvSpPr>
          <p:nvPr>
            <p:ph type="title"/>
            <p:custDataLst>
              <p:tags r:id="rId2"/>
            </p:custDataLst>
          </p:nvPr>
        </p:nvSpPr>
        <p:spPr/>
        <p:txBody>
          <a:bodyPr/>
          <a:lstStyle/>
          <a:p>
            <a:r>
              <a:rPr lang="en-US" dirty="0"/>
              <a:t>Types of employees</a:t>
            </a:r>
          </a:p>
        </p:txBody>
      </p:sp>
      <p:sp>
        <p:nvSpPr>
          <p:cNvPr id="5" name="TextBox 4">
            <a:extLst>
              <a:ext uri="{FF2B5EF4-FFF2-40B4-BE49-F238E27FC236}">
                <a16:creationId xmlns:a16="http://schemas.microsoft.com/office/drawing/2014/main" id="{7EA04A5D-1EC1-5195-DAD2-1B45071A36B6}"/>
              </a:ext>
            </a:extLst>
          </p:cNvPr>
          <p:cNvSpPr txBox="1"/>
          <p:nvPr/>
        </p:nvSpPr>
        <p:spPr>
          <a:xfrm>
            <a:off x="609599" y="1617548"/>
            <a:ext cx="2926080" cy="3840480"/>
          </a:xfrm>
          <a:prstGeom prst="rect">
            <a:avLst/>
          </a:prstGeom>
          <a:noFill/>
          <a:ln w="38100">
            <a:solidFill>
              <a:schemeClr val="tx1"/>
            </a:solidFill>
          </a:ln>
        </p:spPr>
        <p:txBody>
          <a:bodyPr wrap="square" rtlCol="0" anchor="ctr">
            <a:spAutoFit/>
          </a:bodyPr>
          <a:lstStyle/>
          <a:p>
            <a:pPr algn="ctr"/>
            <a:r>
              <a:rPr lang="en-US" sz="2000" b="1" dirty="0">
                <a:solidFill>
                  <a:schemeClr val="tx2"/>
                </a:solidFill>
                <a:latin typeface="Times New Roman" panose="02020603050405020304" pitchFamily="18" charset="0"/>
                <a:cs typeface="Times New Roman" panose="02020603050405020304" pitchFamily="18" charset="0"/>
              </a:rPr>
              <a:t>New full-time employees (permanent or non-permanent)</a:t>
            </a:r>
          </a:p>
          <a:p>
            <a:pPr algn="ctr"/>
            <a:r>
              <a:rPr lang="en-US" sz="2000" dirty="0">
                <a:solidFill>
                  <a:schemeClr val="tx2"/>
                </a:solidFill>
              </a:rPr>
              <a:t>Newly hired employee who is determined by employer, as of the date of hire, to be full-time and eligible for benefits.</a:t>
            </a:r>
          </a:p>
        </p:txBody>
      </p:sp>
      <p:sp>
        <p:nvSpPr>
          <p:cNvPr id="6" name="TextBox 5">
            <a:extLst>
              <a:ext uri="{FF2B5EF4-FFF2-40B4-BE49-F238E27FC236}">
                <a16:creationId xmlns:a16="http://schemas.microsoft.com/office/drawing/2014/main" id="{DA459D62-6162-B7DD-56F5-CE0127D6250C}"/>
              </a:ext>
            </a:extLst>
          </p:cNvPr>
          <p:cNvSpPr txBox="1"/>
          <p:nvPr/>
        </p:nvSpPr>
        <p:spPr>
          <a:xfrm>
            <a:off x="8629716" y="1617549"/>
            <a:ext cx="2926080" cy="3840480"/>
          </a:xfrm>
          <a:prstGeom prst="rect">
            <a:avLst/>
          </a:prstGeom>
          <a:noFill/>
          <a:ln w="38100">
            <a:solidFill>
              <a:schemeClr val="tx1"/>
            </a:solidFill>
          </a:ln>
        </p:spPr>
        <p:txBody>
          <a:bodyPr wrap="square" rtlCol="0" anchor="ctr">
            <a:spAutoFit/>
          </a:bodyPr>
          <a:lstStyle/>
          <a:p>
            <a:pPr algn="ctr"/>
            <a:r>
              <a:rPr lang="en-US" sz="2000" b="1" dirty="0">
                <a:solidFill>
                  <a:schemeClr val="tx2"/>
                </a:solidFill>
                <a:latin typeface="Times New Roman" panose="02020603050405020304" pitchFamily="18" charset="0"/>
                <a:cs typeface="Times New Roman" panose="02020603050405020304" pitchFamily="18" charset="0"/>
              </a:rPr>
              <a:t>Ongoing employees</a:t>
            </a:r>
          </a:p>
          <a:p>
            <a:pPr algn="ctr"/>
            <a:r>
              <a:rPr lang="en-US" sz="2000" dirty="0">
                <a:solidFill>
                  <a:schemeClr val="tx2"/>
                </a:solidFill>
              </a:rPr>
              <a:t>Any employee who has worked with an employer for an entire Standard Measurement Period.</a:t>
            </a:r>
          </a:p>
        </p:txBody>
      </p:sp>
      <p:sp>
        <p:nvSpPr>
          <p:cNvPr id="7" name="TextBox 6">
            <a:extLst>
              <a:ext uri="{FF2B5EF4-FFF2-40B4-BE49-F238E27FC236}">
                <a16:creationId xmlns:a16="http://schemas.microsoft.com/office/drawing/2014/main" id="{BC126309-1594-CB6C-FD7B-44A22C7602DE}"/>
              </a:ext>
            </a:extLst>
          </p:cNvPr>
          <p:cNvSpPr txBox="1"/>
          <p:nvPr/>
        </p:nvSpPr>
        <p:spPr>
          <a:xfrm>
            <a:off x="4619657" y="1617549"/>
            <a:ext cx="2926080" cy="3840480"/>
          </a:xfrm>
          <a:prstGeom prst="rect">
            <a:avLst/>
          </a:prstGeom>
          <a:noFill/>
          <a:ln w="38100">
            <a:solidFill>
              <a:schemeClr val="accent1"/>
            </a:solidFill>
          </a:ln>
        </p:spPr>
        <p:txBody>
          <a:bodyPr wrap="square" rtlCol="0" anchor="ctr">
            <a:spAutoFit/>
          </a:bodyPr>
          <a:lstStyle/>
          <a:p>
            <a:pPr algn="ctr"/>
            <a:r>
              <a:rPr lang="en-US" sz="2000" b="1" dirty="0">
                <a:solidFill>
                  <a:schemeClr val="tx2"/>
                </a:solidFill>
                <a:latin typeface="Times New Roman" panose="02020603050405020304" pitchFamily="18" charset="0"/>
                <a:cs typeface="Times New Roman" panose="02020603050405020304" pitchFamily="18" charset="0"/>
              </a:rPr>
              <a:t>New variable-hour, </a:t>
            </a:r>
            <a:br>
              <a:rPr lang="en-US" sz="2000" b="1" dirty="0">
                <a:solidFill>
                  <a:schemeClr val="tx2"/>
                </a:solidFill>
                <a:latin typeface="Times New Roman" panose="02020603050405020304" pitchFamily="18" charset="0"/>
                <a:cs typeface="Times New Roman" panose="02020603050405020304" pitchFamily="18" charset="0"/>
              </a:rPr>
            </a:br>
            <a:r>
              <a:rPr lang="en-US" sz="2000" b="1" dirty="0">
                <a:solidFill>
                  <a:schemeClr val="tx2"/>
                </a:solidFill>
                <a:latin typeface="Times New Roman" panose="02020603050405020304" pitchFamily="18" charset="0"/>
                <a:cs typeface="Times New Roman" panose="02020603050405020304" pitchFamily="18" charset="0"/>
              </a:rPr>
              <a:t>part-time or seasonal employees</a:t>
            </a:r>
          </a:p>
          <a:p>
            <a:pPr algn="ctr"/>
            <a:r>
              <a:rPr lang="en-US" sz="2000" dirty="0">
                <a:solidFill>
                  <a:schemeClr val="tx2"/>
                </a:solidFill>
              </a:rPr>
              <a:t>Newly hired employee who is not expected to be credited an average of 30 hours per week as of the date of hire. Employer cannot reasonably determine eligibility for benefits as of the date of hire.</a:t>
            </a:r>
          </a:p>
        </p:txBody>
      </p:sp>
    </p:spTree>
    <p:extLst>
      <p:ext uri="{BB962C8B-B14F-4D97-AF65-F5344CB8AC3E}">
        <p14:creationId xmlns:p14="http://schemas.microsoft.com/office/powerpoint/2010/main" val="1318268647"/>
      </p:ext>
    </p:extLst>
  </p:cSld>
  <p:clrMapOvr>
    <a:masterClrMapping/>
  </p:clrMapOvr>
  <mc:AlternateContent xmlns:mc="http://schemas.openxmlformats.org/markup-compatibility/2006" xmlns:p14="http://schemas.microsoft.com/office/powerpoint/2010/main">
    <mc:Choice Requires="p14">
      <p:transition spd="slow" p14:dur="2000" advTm="56131"/>
    </mc:Choice>
    <mc:Fallback xmlns="">
      <p:transition spd="slow" advTm="56131"/>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09600" y="228599"/>
            <a:ext cx="9598430" cy="1724899"/>
          </a:xfrm>
        </p:spPr>
        <p:txBody>
          <a:bodyPr/>
          <a:lstStyle/>
          <a:p>
            <a:r>
              <a:rPr lang="en-US" altLang="en-US" dirty="0"/>
              <a:t>When to enroll</a:t>
            </a:r>
            <a:endParaRPr lang="en-US" dirty="0"/>
          </a:p>
        </p:txBody>
      </p:sp>
      <p:sp>
        <p:nvSpPr>
          <p:cNvPr id="3" name="Content Placeholder 2"/>
          <p:cNvSpPr>
            <a:spLocks noGrp="1"/>
          </p:cNvSpPr>
          <p:nvPr>
            <p:ph idx="1"/>
            <p:custDataLst>
              <p:tags r:id="rId2"/>
            </p:custDataLst>
          </p:nvPr>
        </p:nvSpPr>
        <p:spPr>
          <a:xfrm>
            <a:off x="609600" y="2510455"/>
            <a:ext cx="10972800" cy="3790590"/>
          </a:xfrm>
        </p:spPr>
        <p:txBody>
          <a:bodyPr/>
          <a:lstStyle/>
          <a:p>
            <a:r>
              <a:rPr lang="en-US" dirty="0"/>
              <a:t>New full-time employees and retirees.</a:t>
            </a:r>
          </a:p>
          <a:p>
            <a:pPr lvl="1"/>
            <a:r>
              <a:rPr lang="en-US" dirty="0"/>
              <a:t>Within 31 days of date of hire or retirement.</a:t>
            </a:r>
          </a:p>
          <a:p>
            <a:r>
              <a:rPr lang="en-US" dirty="0"/>
              <a:t>New variable-hour, part-time and seasonal.</a:t>
            </a:r>
          </a:p>
          <a:p>
            <a:pPr lvl="1"/>
            <a:r>
              <a:rPr lang="en-US" dirty="0"/>
              <a:t>During Initial Administrative Period.</a:t>
            </a:r>
          </a:p>
          <a:p>
            <a:r>
              <a:rPr lang="en-US" dirty="0"/>
              <a:t>All eligible employees.</a:t>
            </a:r>
          </a:p>
          <a:p>
            <a:pPr lvl="1"/>
            <a:r>
              <a:rPr lang="en-US" dirty="0"/>
              <a:t>During the Administrative Period or open enrollment period. Enrollment and changes are effective the following January 1.</a:t>
            </a:r>
          </a:p>
          <a:p>
            <a:pPr lvl="1"/>
            <a:r>
              <a:rPr lang="en-US" dirty="0"/>
              <a:t>Within 31 days of a special eligibility situation.</a:t>
            </a:r>
          </a:p>
        </p:txBody>
      </p:sp>
      <p:sp>
        <p:nvSpPr>
          <p:cNvPr id="4" name="Slide Number Placeholder 3"/>
          <p:cNvSpPr>
            <a:spLocks noGrp="1"/>
          </p:cNvSpPr>
          <p:nvPr>
            <p:ph type="sldNum" sz="quarter" idx="12"/>
            <p:custDataLst>
              <p:tags r:id="rId3"/>
            </p:custDataLst>
          </p:nvPr>
        </p:nvSpPr>
        <p:spPr>
          <a:xfrm>
            <a:off x="11019348" y="6301044"/>
            <a:ext cx="1072896" cy="457200"/>
          </a:xfrm>
        </p:spPr>
        <p:txBody>
          <a:bodyPr/>
          <a:lstStyle/>
          <a:p>
            <a:fld id="{83D9B1D2-31E5-4727-860E-1CCC1A3DB9CB}" type="slidenum">
              <a:rPr lang="en-US" smtClean="0"/>
              <a:pPr/>
              <a:t>5</a:t>
            </a:fld>
            <a:endParaRPr lang="en-US" dirty="0"/>
          </a:p>
        </p:txBody>
      </p:sp>
    </p:spTree>
    <p:extLst>
      <p:ext uri="{BB962C8B-B14F-4D97-AF65-F5344CB8AC3E}">
        <p14:creationId xmlns:p14="http://schemas.microsoft.com/office/powerpoint/2010/main" val="1712865625"/>
      </p:ext>
    </p:extLst>
  </p:cSld>
  <p:clrMapOvr>
    <a:masterClrMapping/>
  </p:clrMapOvr>
  <mc:AlternateContent xmlns:mc="http://schemas.openxmlformats.org/markup-compatibility/2006" xmlns:p14="http://schemas.microsoft.com/office/powerpoint/2010/main">
    <mc:Choice Requires="p14">
      <p:transition spd="slow" p14:dur="2000" advTm="47167"/>
    </mc:Choice>
    <mc:Fallback xmlns="">
      <p:transition spd="slow" advTm="47167"/>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ltLang="en-US" dirty="0"/>
              <a:t>New full-time employees</a:t>
            </a:r>
            <a:endParaRPr lang="en-US" dirty="0"/>
          </a:p>
        </p:txBody>
      </p:sp>
      <p:sp>
        <p:nvSpPr>
          <p:cNvPr id="4" name="Slide Number Placeholder 3"/>
          <p:cNvSpPr>
            <a:spLocks noGrp="1"/>
          </p:cNvSpPr>
          <p:nvPr>
            <p:ph type="sldNum" sz="quarter" idx="12"/>
            <p:custDataLst>
              <p:tags r:id="rId2"/>
            </p:custDataLst>
          </p:nvPr>
        </p:nvSpPr>
        <p:spPr/>
        <p:txBody>
          <a:bodyPr/>
          <a:lstStyle/>
          <a:p>
            <a:fld id="{83D9B1D2-31E5-4727-860E-1CCC1A3DB9CB}" type="slidenum">
              <a:rPr lang="en-US" smtClean="0"/>
              <a:pPr/>
              <a:t>6</a:t>
            </a:fld>
            <a:endParaRPr lang="en-US" dirty="0"/>
          </a:p>
        </p:txBody>
      </p:sp>
      <p:sp>
        <p:nvSpPr>
          <p:cNvPr id="8" name="Content Placeholder 7">
            <a:extLst>
              <a:ext uri="{FF2B5EF4-FFF2-40B4-BE49-F238E27FC236}">
                <a16:creationId xmlns:a16="http://schemas.microsoft.com/office/drawing/2014/main" id="{23F129AE-1B9B-5B9F-43D4-52964B61818B}"/>
              </a:ext>
            </a:extLst>
          </p:cNvPr>
          <p:cNvSpPr>
            <a:spLocks noGrp="1"/>
          </p:cNvSpPr>
          <p:nvPr>
            <p:ph sz="half" idx="13"/>
          </p:nvPr>
        </p:nvSpPr>
        <p:spPr/>
        <p:txBody>
          <a:bodyPr/>
          <a:lstStyle/>
          <a:p>
            <a:r>
              <a:rPr lang="en-US" dirty="0"/>
              <a:t>Are expected to work 30 hours or more per week as of their date of hire.</a:t>
            </a:r>
          </a:p>
          <a:p>
            <a:r>
              <a:rPr lang="en-US" dirty="0"/>
              <a:t>Enroll within 31 days of date of hire.</a:t>
            </a:r>
          </a:p>
          <a:p>
            <a:r>
              <a:rPr lang="en-US" dirty="0"/>
              <a:t>No waiting period.</a:t>
            </a:r>
          </a:p>
          <a:p>
            <a:r>
              <a:rPr lang="en-US" dirty="0"/>
              <a:t>No Initial Measurement Period.</a:t>
            </a:r>
          </a:p>
          <a:p>
            <a:r>
              <a:rPr lang="en-US" dirty="0"/>
              <a:t>Employees should be offered benefits at the time of hire.</a:t>
            </a:r>
          </a:p>
          <a:p>
            <a:endParaRPr lang="en-US" dirty="0"/>
          </a:p>
        </p:txBody>
      </p:sp>
      <p:sp>
        <p:nvSpPr>
          <p:cNvPr id="3" name="Content Placeholder 2"/>
          <p:cNvSpPr>
            <a:spLocks noGrp="1"/>
          </p:cNvSpPr>
          <p:nvPr>
            <p:ph sz="half" idx="2"/>
            <p:custDataLst>
              <p:tags r:id="rId3"/>
            </p:custDataLst>
          </p:nvPr>
        </p:nvSpPr>
        <p:spPr/>
        <p:txBody>
          <a:bodyPr/>
          <a:lstStyle/>
          <a:p>
            <a:r>
              <a:rPr lang="en-US" dirty="0"/>
              <a:t>If hired on the first of the month, coverage begins on that day. </a:t>
            </a:r>
          </a:p>
          <a:p>
            <a:r>
              <a:rPr lang="en-US" dirty="0"/>
              <a:t>If hired on the first working day of the month, but not the first day of the month, employee may choose the first of that month or the first of the following month.</a:t>
            </a:r>
          </a:p>
          <a:p>
            <a:r>
              <a:rPr lang="en-US" dirty="0"/>
              <a:t>If hired on any day other than the first or the first working day of the month, coverage begins the first of the month after the date of hire.</a:t>
            </a:r>
            <a:r>
              <a:rPr lang="en-US" baseline="30000" dirty="0"/>
              <a:t>1</a:t>
            </a:r>
          </a:p>
          <a:p>
            <a:endParaRPr lang="en-US" dirty="0"/>
          </a:p>
        </p:txBody>
      </p:sp>
      <p:sp>
        <p:nvSpPr>
          <p:cNvPr id="9" name="TextBox 8">
            <a:extLst>
              <a:ext uri="{FF2B5EF4-FFF2-40B4-BE49-F238E27FC236}">
                <a16:creationId xmlns:a16="http://schemas.microsoft.com/office/drawing/2014/main" id="{EF7DFF3F-97A4-4F14-8318-589F99CE76E7}"/>
              </a:ext>
            </a:extLst>
          </p:cNvPr>
          <p:cNvSpPr txBox="1"/>
          <p:nvPr/>
        </p:nvSpPr>
        <p:spPr>
          <a:xfrm>
            <a:off x="6405154" y="6054823"/>
            <a:ext cx="3688702" cy="246221"/>
          </a:xfrm>
          <a:prstGeom prst="rect">
            <a:avLst/>
          </a:prstGeom>
          <a:noFill/>
        </p:spPr>
        <p:txBody>
          <a:bodyPr wrap="square" rtlCol="0">
            <a:spAutoFit/>
          </a:bodyPr>
          <a:lstStyle/>
          <a:p>
            <a:r>
              <a:rPr lang="en-US" sz="1000" baseline="30000" dirty="0">
                <a:solidFill>
                  <a:schemeClr val="tx2"/>
                </a:solidFill>
              </a:rPr>
              <a:t>1</a:t>
            </a:r>
            <a:r>
              <a:rPr lang="en-US" sz="1000" dirty="0">
                <a:solidFill>
                  <a:schemeClr val="tx2"/>
                </a:solidFill>
              </a:rPr>
              <a:t>There is an exception for transfer employees.</a:t>
            </a:r>
          </a:p>
        </p:txBody>
      </p:sp>
    </p:spTree>
    <p:extLst>
      <p:ext uri="{BB962C8B-B14F-4D97-AF65-F5344CB8AC3E}">
        <p14:creationId xmlns:p14="http://schemas.microsoft.com/office/powerpoint/2010/main" val="1682647736"/>
      </p:ext>
    </p:extLst>
  </p:cSld>
  <p:clrMapOvr>
    <a:masterClrMapping/>
  </p:clrMapOvr>
  <mc:AlternateContent xmlns:mc="http://schemas.openxmlformats.org/markup-compatibility/2006" xmlns:p14="http://schemas.microsoft.com/office/powerpoint/2010/main">
    <mc:Choice Requires="p14">
      <p:transition spd="slow" p14:dur="2000" advTm="21368"/>
    </mc:Choice>
    <mc:Fallback xmlns="">
      <p:transition spd="slow" advTm="21368"/>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09600" y="228599"/>
            <a:ext cx="9598430" cy="1724899"/>
          </a:xfrm>
        </p:spPr>
        <p:txBody>
          <a:bodyPr/>
          <a:lstStyle/>
          <a:p>
            <a:r>
              <a:rPr lang="en-US" altLang="en-US" dirty="0"/>
              <a:t>New variable-hour, part-time or seasonal employees</a:t>
            </a:r>
            <a:endParaRPr lang="en-US" dirty="0"/>
          </a:p>
        </p:txBody>
      </p:sp>
      <p:sp>
        <p:nvSpPr>
          <p:cNvPr id="3" name="Content Placeholder 2"/>
          <p:cNvSpPr>
            <a:spLocks noGrp="1"/>
          </p:cNvSpPr>
          <p:nvPr>
            <p:ph idx="1"/>
            <p:custDataLst>
              <p:tags r:id="rId2"/>
            </p:custDataLst>
          </p:nvPr>
        </p:nvSpPr>
        <p:spPr>
          <a:xfrm>
            <a:off x="609600" y="2510455"/>
            <a:ext cx="10972800" cy="3790590"/>
          </a:xfrm>
        </p:spPr>
        <p:txBody>
          <a:bodyPr>
            <a:normAutofit/>
          </a:bodyPr>
          <a:lstStyle/>
          <a:p>
            <a:r>
              <a:rPr lang="en-US" dirty="0"/>
              <a:t>Variable-hour:</a:t>
            </a:r>
          </a:p>
          <a:p>
            <a:pPr lvl="1"/>
            <a:r>
              <a:rPr lang="en-US" dirty="0"/>
              <a:t>Employer does not know if employee will average 30 or more hours per week.</a:t>
            </a:r>
          </a:p>
          <a:p>
            <a:r>
              <a:rPr lang="en-US" dirty="0"/>
              <a:t>Part-time:</a:t>
            </a:r>
          </a:p>
          <a:p>
            <a:pPr lvl="1"/>
            <a:r>
              <a:rPr lang="en-US" dirty="0"/>
              <a:t>Employer does not expect employee to average 30 hours per week.</a:t>
            </a:r>
          </a:p>
          <a:p>
            <a:r>
              <a:rPr lang="en-US" dirty="0"/>
              <a:t>Seasonal:</a:t>
            </a:r>
          </a:p>
          <a:p>
            <a:pPr lvl="1"/>
            <a:r>
              <a:rPr lang="en-US" dirty="0"/>
              <a:t>Position is customarily less than six months and begins around the same time each year.</a:t>
            </a:r>
          </a:p>
          <a:p>
            <a:r>
              <a:rPr lang="en-US" dirty="0"/>
              <a:t>Employees must average 30 hours during first 12 months of employment before becoming eligible for insurance coverage.</a:t>
            </a:r>
          </a:p>
        </p:txBody>
      </p:sp>
      <p:sp>
        <p:nvSpPr>
          <p:cNvPr id="4" name="Slide Number Placeholder 3"/>
          <p:cNvSpPr>
            <a:spLocks noGrp="1"/>
          </p:cNvSpPr>
          <p:nvPr>
            <p:ph type="sldNum" sz="quarter" idx="12"/>
            <p:custDataLst>
              <p:tags r:id="rId3"/>
            </p:custDataLst>
          </p:nvPr>
        </p:nvSpPr>
        <p:spPr>
          <a:xfrm>
            <a:off x="11019348" y="6301044"/>
            <a:ext cx="1072896" cy="457200"/>
          </a:xfrm>
        </p:spPr>
        <p:txBody>
          <a:bodyPr/>
          <a:lstStyle/>
          <a:p>
            <a:fld id="{83D9B1D2-31E5-4727-860E-1CCC1A3DB9CB}" type="slidenum">
              <a:rPr lang="en-US" smtClean="0"/>
              <a:pPr/>
              <a:t>7</a:t>
            </a:fld>
            <a:endParaRPr lang="en-US" dirty="0"/>
          </a:p>
        </p:txBody>
      </p:sp>
    </p:spTree>
    <p:extLst>
      <p:ext uri="{BB962C8B-B14F-4D97-AF65-F5344CB8AC3E}">
        <p14:creationId xmlns:p14="http://schemas.microsoft.com/office/powerpoint/2010/main" val="628953486"/>
      </p:ext>
    </p:extLst>
  </p:cSld>
  <p:clrMapOvr>
    <a:masterClrMapping/>
  </p:clrMapOvr>
  <mc:AlternateContent xmlns:mc="http://schemas.openxmlformats.org/markup-compatibility/2006" xmlns:p14="http://schemas.microsoft.com/office/powerpoint/2010/main">
    <mc:Choice Requires="p14">
      <p:transition spd="slow" p14:dur="2000" advTm="42496"/>
    </mc:Choice>
    <mc:Fallback xmlns="">
      <p:transition spd="slow" advTm="42496"/>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a:xfrm>
            <a:off x="11019348" y="6301044"/>
            <a:ext cx="1072896" cy="457200"/>
          </a:xfrm>
        </p:spPr>
        <p:txBody>
          <a:bodyPr/>
          <a:lstStyle/>
          <a:p>
            <a:fld id="{83D9B1D2-31E5-4727-860E-1CCC1A3DB9CB}" type="slidenum">
              <a:rPr lang="en-US" smtClean="0"/>
              <a:pPr/>
              <a:t>8</a:t>
            </a:fld>
            <a:endParaRPr lang="en-US" dirty="0"/>
          </a:p>
        </p:txBody>
      </p:sp>
      <p:sp>
        <p:nvSpPr>
          <p:cNvPr id="3" name="Content Placeholder 2"/>
          <p:cNvSpPr>
            <a:spLocks noGrp="1"/>
          </p:cNvSpPr>
          <p:nvPr>
            <p:ph sz="half" idx="1"/>
            <p:custDataLst>
              <p:tags r:id="rId2"/>
            </p:custDataLst>
          </p:nvPr>
        </p:nvSpPr>
        <p:spPr>
          <a:xfrm>
            <a:off x="609600" y="1611018"/>
            <a:ext cx="10972798" cy="4690026"/>
          </a:xfrm>
        </p:spPr>
        <p:txBody>
          <a:bodyPr>
            <a:normAutofit/>
          </a:bodyPr>
          <a:lstStyle/>
          <a:p>
            <a:r>
              <a:rPr lang="en-US" dirty="0"/>
              <a:t>Initial Measurement Period:</a:t>
            </a:r>
          </a:p>
          <a:p>
            <a:pPr lvl="1"/>
            <a:r>
              <a:rPr lang="en-US" dirty="0"/>
              <a:t>Begins the first of the month after the date of hire and ends 12 months later. </a:t>
            </a:r>
          </a:p>
          <a:p>
            <a:pPr lvl="1"/>
            <a:r>
              <a:rPr lang="en-US" dirty="0"/>
              <a:t>Measure the employee’s hours over the Initial Measurement Period to determine future eligibility for benefits.</a:t>
            </a:r>
          </a:p>
          <a:p>
            <a:r>
              <a:rPr lang="en-US" dirty="0"/>
              <a:t>Initial Administrative Period:</a:t>
            </a:r>
          </a:p>
          <a:p>
            <a:pPr lvl="1"/>
            <a:r>
              <a:rPr lang="en-US" dirty="0"/>
              <a:t>Begins the day after the Initial Measurement Period ends and ends the last day of the same month.</a:t>
            </a:r>
          </a:p>
          <a:p>
            <a:pPr lvl="1"/>
            <a:r>
              <a:rPr lang="en-US" dirty="0"/>
              <a:t>Use this time to review the employee’s hours over the Initial Measurement Period. If the employee averages 30 hours, they are eligible for coverage. Offer benefits to the employee effective the first of the following month. </a:t>
            </a:r>
          </a:p>
          <a:p>
            <a:r>
              <a:rPr lang="en-US" dirty="0"/>
              <a:t>Initial Stability Period:</a:t>
            </a:r>
          </a:p>
          <a:p>
            <a:pPr lvl="1"/>
            <a:r>
              <a:rPr lang="en-US" dirty="0"/>
              <a:t>Begins the day after the Initial Administrative Period ends and lasts for 12 months.</a:t>
            </a:r>
          </a:p>
          <a:p>
            <a:pPr lvl="1"/>
            <a:r>
              <a:rPr lang="en-US" dirty="0"/>
              <a:t>Period that an employee cannot lose eligibility for benefits regardless of the number of hours worked.</a:t>
            </a:r>
          </a:p>
        </p:txBody>
      </p:sp>
      <p:sp>
        <p:nvSpPr>
          <p:cNvPr id="2" name="Title 1"/>
          <p:cNvSpPr>
            <a:spLocks noGrp="1"/>
          </p:cNvSpPr>
          <p:nvPr>
            <p:ph type="title"/>
            <p:custDataLst>
              <p:tags r:id="rId3"/>
            </p:custDataLst>
          </p:nvPr>
        </p:nvSpPr>
        <p:spPr>
          <a:xfrm>
            <a:off x="609599" y="228600"/>
            <a:ext cx="10972799" cy="1049898"/>
          </a:xfrm>
        </p:spPr>
        <p:txBody>
          <a:bodyPr/>
          <a:lstStyle/>
          <a:p>
            <a:r>
              <a:rPr lang="en-US" altLang="en-US" dirty="0"/>
              <a:t>New variable-hour, part-time or seasonal employees</a:t>
            </a:r>
            <a:endParaRPr lang="en-US" dirty="0"/>
          </a:p>
        </p:txBody>
      </p:sp>
    </p:spTree>
    <p:extLst>
      <p:ext uri="{BB962C8B-B14F-4D97-AF65-F5344CB8AC3E}">
        <p14:creationId xmlns:p14="http://schemas.microsoft.com/office/powerpoint/2010/main" val="1756410904"/>
      </p:ext>
    </p:extLst>
  </p:cSld>
  <p:clrMapOvr>
    <a:masterClrMapping/>
  </p:clrMapOvr>
  <mc:AlternateContent xmlns:mc="http://schemas.openxmlformats.org/markup-compatibility/2006" xmlns:p14="http://schemas.microsoft.com/office/powerpoint/2010/main">
    <mc:Choice Requires="p14">
      <p:transition spd="slow" p14:dur="2000" advTm="62655"/>
    </mc:Choice>
    <mc:Fallback xmlns="">
      <p:transition spd="slow" advTm="62655"/>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83D9B1D2-31E5-4727-860E-1CCC1A3DB9CB}" type="slidenum">
              <a:rPr lang="en-US" smtClean="0"/>
              <a:pPr/>
              <a:t>9</a:t>
            </a:fld>
            <a:endParaRPr lang="en-US" dirty="0"/>
          </a:p>
        </p:txBody>
      </p:sp>
      <p:graphicFrame>
        <p:nvGraphicFramePr>
          <p:cNvPr id="10" name="Content Placeholder 4">
            <a:extLst>
              <a:ext uri="{FF2B5EF4-FFF2-40B4-BE49-F238E27FC236}">
                <a16:creationId xmlns:a16="http://schemas.microsoft.com/office/drawing/2014/main" id="{EC90B8CE-F56C-4D7F-8D00-C96106745CE9}"/>
              </a:ext>
            </a:extLst>
          </p:cNvPr>
          <p:cNvGraphicFramePr>
            <a:graphicFrameLocks noGrp="1"/>
          </p:cNvGraphicFramePr>
          <p:nvPr>
            <p:ph sz="half" idx="1"/>
            <p:custDataLst>
              <p:tags r:id="rId2"/>
            </p:custDataLst>
            <p:extLst>
              <p:ext uri="{D42A27DB-BD31-4B8C-83A1-F6EECF244321}">
                <p14:modId xmlns:p14="http://schemas.microsoft.com/office/powerpoint/2010/main" val="3791990400"/>
              </p:ext>
            </p:extLst>
          </p:nvPr>
        </p:nvGraphicFramePr>
        <p:xfrm>
          <a:off x="609600" y="1611313"/>
          <a:ext cx="10972800" cy="4114846"/>
        </p:xfrm>
        <a:graphic>
          <a:graphicData uri="http://schemas.openxmlformats.org/drawingml/2006/table">
            <a:tbl>
              <a:tblPr firstRow="1" bandRow="1">
                <a:tableStyleId>{5940675A-B579-460E-94D1-54222C63F5DA}</a:tableStyleId>
              </a:tblPr>
              <a:tblGrid>
                <a:gridCol w="5486400">
                  <a:extLst>
                    <a:ext uri="{9D8B030D-6E8A-4147-A177-3AD203B41FA5}">
                      <a16:colId xmlns:a16="http://schemas.microsoft.com/office/drawing/2014/main" val="20000"/>
                    </a:ext>
                  </a:extLst>
                </a:gridCol>
                <a:gridCol w="5486400">
                  <a:extLst>
                    <a:ext uri="{9D8B030D-6E8A-4147-A177-3AD203B41FA5}">
                      <a16:colId xmlns:a16="http://schemas.microsoft.com/office/drawing/2014/main" val="20001"/>
                    </a:ext>
                  </a:extLst>
                </a:gridCol>
              </a:tblGrid>
              <a:tr h="457200">
                <a:tc gridSpan="2">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n-US" sz="1800" dirty="0">
                          <a:solidFill>
                            <a:schemeClr val="tx2"/>
                          </a:solidFill>
                        </a:rPr>
                        <a:t>Initial Measurement Period (monitor hours worked)</a:t>
                      </a:r>
                    </a:p>
                  </a:txBody>
                  <a:tcPr marT="45743" marB="45743"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20000"/>
                        <a:lumOff val="80000"/>
                      </a:schemeClr>
                    </a:solidFill>
                  </a:tcPr>
                </a:tc>
                <a:tc hMerge="1">
                  <a:txBody>
                    <a:bodyPr/>
                    <a:lstStyle/>
                    <a:p>
                      <a:endParaRPr lang="en-US" dirty="0"/>
                    </a:p>
                  </a:txBody>
                  <a:tcPr/>
                </a:tc>
                <a:extLst>
                  <a:ext uri="{0D108BD9-81ED-4DB2-BD59-A6C34878D82A}">
                    <a16:rowId xmlns:a16="http://schemas.microsoft.com/office/drawing/2014/main" val="10000"/>
                  </a:ext>
                </a:extLst>
              </a:tr>
              <a:tr h="91440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solidFill>
                            <a:schemeClr val="tx2"/>
                          </a:solidFill>
                        </a:rPr>
                        <a:t>July 1, 2024 – June 30,</a:t>
                      </a:r>
                      <a:r>
                        <a:rPr lang="en-US" sz="1800" baseline="0" dirty="0">
                          <a:solidFill>
                            <a:schemeClr val="tx2"/>
                          </a:solidFill>
                        </a:rPr>
                        <a:t> 2025</a:t>
                      </a:r>
                      <a:endParaRPr lang="en-US" sz="1800" dirty="0">
                        <a:solidFill>
                          <a:srgbClr val="FF0000"/>
                        </a:solidFill>
                      </a:endParaRPr>
                    </a:p>
                  </a:txBody>
                  <a:tcPr marT="45743" marB="45743"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solidFill>
                            <a:schemeClr val="tx2"/>
                          </a:solidFill>
                        </a:rPr>
                        <a:t>Monitor hours worked during first 12</a:t>
                      </a:r>
                      <a:r>
                        <a:rPr lang="en-US" sz="1800" baseline="0" dirty="0">
                          <a:solidFill>
                            <a:schemeClr val="tx2"/>
                          </a:solidFill>
                        </a:rPr>
                        <a:t> months of employment. Coverage is not offered. </a:t>
                      </a:r>
                      <a:endParaRPr lang="en-US" sz="1800" dirty="0">
                        <a:solidFill>
                          <a:schemeClr val="tx2"/>
                        </a:solidFill>
                      </a:endParaRPr>
                    </a:p>
                  </a:txBody>
                  <a:tcPr marT="45743" marB="45743"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1"/>
                  </a:ext>
                </a:extLst>
              </a:tr>
              <a:tr h="457200">
                <a:tc gridSpan="2">
                  <a:txBody>
                    <a:bodyPr/>
                    <a:lstStyle/>
                    <a:p>
                      <a:pPr algn="ctr"/>
                      <a:r>
                        <a:rPr lang="en-US" sz="1800" b="1" dirty="0">
                          <a:solidFill>
                            <a:schemeClr val="tx2"/>
                          </a:solidFill>
                        </a:rPr>
                        <a:t>Initial Administrative Period (determine if eligible)</a:t>
                      </a:r>
                    </a:p>
                  </a:txBody>
                  <a:tcPr marT="45743" marB="45743"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20000"/>
                        <a:lumOff val="80000"/>
                      </a:schemeClr>
                    </a:solidFill>
                  </a:tcPr>
                </a:tc>
                <a:tc hMerge="1">
                  <a:txBody>
                    <a:bodyPr/>
                    <a:lstStyle/>
                    <a:p>
                      <a:pPr algn="ctr"/>
                      <a:endParaRPr lang="en-US" sz="1600" b="1" dirty="0">
                        <a:solidFill>
                          <a:schemeClr val="bg1"/>
                        </a:solidFill>
                      </a:endParaRPr>
                    </a:p>
                  </a:txBody>
                  <a:tcPr marT="45743" marB="45743"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accent2"/>
                    </a:solidFill>
                  </a:tcPr>
                </a:tc>
                <a:extLst>
                  <a:ext uri="{0D108BD9-81ED-4DB2-BD59-A6C34878D82A}">
                    <a16:rowId xmlns:a16="http://schemas.microsoft.com/office/drawing/2014/main" val="3620702300"/>
                  </a:ext>
                </a:extLst>
              </a:tr>
              <a:tr h="91440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solidFill>
                            <a:schemeClr val="tx2"/>
                          </a:solidFill>
                        </a:rPr>
                        <a:t>July 1</a:t>
                      </a:r>
                      <a:r>
                        <a:rPr lang="en-US" sz="1800" baseline="0" dirty="0">
                          <a:solidFill>
                            <a:schemeClr val="tx2"/>
                          </a:solidFill>
                        </a:rPr>
                        <a:t>-31, 2025</a:t>
                      </a:r>
                      <a:endParaRPr lang="en-US" sz="1800" dirty="0">
                        <a:solidFill>
                          <a:srgbClr val="FF0000"/>
                        </a:solidFill>
                      </a:endParaRPr>
                    </a:p>
                  </a:txBody>
                  <a:tcPr marT="45743" marB="45743"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solidFill>
                            <a:schemeClr val="tx2"/>
                          </a:solidFill>
                        </a:rPr>
                        <a:t>Calculate</a:t>
                      </a:r>
                      <a:r>
                        <a:rPr lang="en-US" sz="1800" baseline="0" dirty="0">
                          <a:solidFill>
                            <a:schemeClr val="tx2"/>
                          </a:solidFill>
                        </a:rPr>
                        <a:t> average hours worked during Initial Measurement Period.</a:t>
                      </a:r>
                    </a:p>
                    <a:p>
                      <a:pPr algn="ctr"/>
                      <a:r>
                        <a:rPr lang="en-US" sz="1800" baseline="0" dirty="0">
                          <a:solidFill>
                            <a:schemeClr val="tx2"/>
                          </a:solidFill>
                        </a:rPr>
                        <a:t>(total hours ÷ 52 weeks = average hours)</a:t>
                      </a:r>
                      <a:endParaRPr lang="en-US" sz="1800" dirty="0">
                        <a:solidFill>
                          <a:schemeClr val="tx2"/>
                        </a:solidFill>
                      </a:endParaRPr>
                    </a:p>
                  </a:txBody>
                  <a:tcPr marT="45743" marB="45743"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36009184"/>
                  </a:ext>
                </a:extLst>
              </a:tr>
              <a:tr h="457200">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2"/>
                          </a:solidFill>
                        </a:rPr>
                        <a:t>Initial Stability Period (cannot lose eligibility if average hours are 30</a:t>
                      </a:r>
                      <a:r>
                        <a:rPr lang="en-US" sz="1800" b="1" baseline="0" dirty="0">
                          <a:solidFill>
                            <a:schemeClr val="tx2"/>
                          </a:solidFill>
                        </a:rPr>
                        <a:t> or more)</a:t>
                      </a:r>
                      <a:endParaRPr lang="en-US" sz="1800" b="1" dirty="0">
                        <a:solidFill>
                          <a:schemeClr val="tx2"/>
                        </a:solidFill>
                      </a:endParaRPr>
                    </a:p>
                  </a:txBody>
                  <a:tcPr marT="45743" marB="45743"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20000"/>
                        <a:lumOff val="80000"/>
                      </a:schemeClr>
                    </a:solidFill>
                  </a:tcPr>
                </a:tc>
                <a:tc hMerge="1">
                  <a:txBody>
                    <a:bodyPr/>
                    <a:lstStyle/>
                    <a:p>
                      <a:pPr algn="ctr"/>
                      <a:endParaRPr lang="en-US" sz="1600" dirty="0">
                        <a:solidFill>
                          <a:schemeClr val="tx2"/>
                        </a:solidFill>
                      </a:endParaRPr>
                    </a:p>
                  </a:txBody>
                  <a:tcPr marT="45743" marB="45743"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2941785482"/>
                  </a:ext>
                </a:extLst>
              </a:tr>
              <a:tr h="91440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solidFill>
                            <a:schemeClr val="tx2"/>
                          </a:solidFill>
                        </a:rPr>
                        <a:t>August 1, 2025</a:t>
                      </a:r>
                      <a:r>
                        <a:rPr lang="en-US" sz="1800" baseline="0" dirty="0">
                          <a:solidFill>
                            <a:schemeClr val="tx2"/>
                          </a:solidFill>
                        </a:rPr>
                        <a:t> – July 31, 2026</a:t>
                      </a:r>
                      <a:endParaRPr lang="en-US" sz="1800" dirty="0">
                        <a:solidFill>
                          <a:srgbClr val="FF0000"/>
                        </a:solidFill>
                      </a:endParaRPr>
                    </a:p>
                  </a:txBody>
                  <a:tcPr marT="45626" marB="45626"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solidFill>
                            <a:schemeClr val="tx2"/>
                          </a:solidFill>
                        </a:rPr>
                        <a:t>Employee is eligible for insurance for 12 months regardless of number</a:t>
                      </a:r>
                      <a:r>
                        <a:rPr lang="en-US" sz="1800" baseline="0" dirty="0">
                          <a:solidFill>
                            <a:schemeClr val="tx2"/>
                          </a:solidFill>
                        </a:rPr>
                        <a:t> of hours worked.</a:t>
                      </a:r>
                      <a:endParaRPr lang="en-US" sz="1800" dirty="0">
                        <a:solidFill>
                          <a:schemeClr val="tx2"/>
                        </a:solidFill>
                      </a:endParaRPr>
                    </a:p>
                  </a:txBody>
                  <a:tcPr marT="45626" marB="45626"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924817344"/>
                  </a:ext>
                </a:extLst>
              </a:tr>
            </a:tbl>
          </a:graphicData>
        </a:graphic>
      </p:graphicFrame>
      <p:sp>
        <p:nvSpPr>
          <p:cNvPr id="2" name="Title 1"/>
          <p:cNvSpPr>
            <a:spLocks noGrp="1"/>
          </p:cNvSpPr>
          <p:nvPr>
            <p:ph type="title"/>
            <p:custDataLst>
              <p:tags r:id="rId3"/>
            </p:custDataLst>
          </p:nvPr>
        </p:nvSpPr>
        <p:spPr/>
        <p:txBody>
          <a:bodyPr/>
          <a:lstStyle/>
          <a:p>
            <a:r>
              <a:rPr lang="en-US" altLang="en-US" dirty="0"/>
              <a:t>Example: date of hire is June 6, 2024</a:t>
            </a:r>
            <a:endParaRPr lang="en-US" dirty="0">
              <a:solidFill>
                <a:srgbClr val="FF0000"/>
              </a:solidFill>
            </a:endParaRPr>
          </a:p>
        </p:txBody>
      </p:sp>
    </p:spTree>
    <p:extLst>
      <p:ext uri="{BB962C8B-B14F-4D97-AF65-F5344CB8AC3E}">
        <p14:creationId xmlns:p14="http://schemas.microsoft.com/office/powerpoint/2010/main" val="3895336116"/>
      </p:ext>
    </p:extLst>
  </p:cSld>
  <p:clrMapOvr>
    <a:masterClrMapping/>
  </p:clrMapOvr>
  <mc:AlternateContent xmlns:mc="http://schemas.openxmlformats.org/markup-compatibility/2006" xmlns:p14="http://schemas.microsoft.com/office/powerpoint/2010/main">
    <mc:Choice Requires="p14">
      <p:transition spd="slow" p14:dur="2000" advTm="90966"/>
    </mc:Choice>
    <mc:Fallback xmlns="">
      <p:transition spd="slow" advTm="90966"/>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20BE43E1-7D6F-489D-9B89-9CD665B6044A}&quot;/&gt;&lt;isInvalidForFieldText val=&quot;0&quot;/&gt;&lt;Image&gt;&lt;filename val=&quot;C:\Users\rscald\AppData\Local\Temp\CP17684170892406Session\CPTrustFolder17684170892421\PPTImport17684171035750\data\asimages\{20BE43E1-7D6F-489D-9B89-9CD665B6044A}_20.png&quot;/&gt;&lt;left val=&quot;864&quot;/&gt;&lt;top val=&quot;674&quot;/&gt;&lt;width val=&quot;47&quot;/&gt;&lt;height val=&quot;39&quot;/&gt;&lt;hasText val=&quot;1&quot;/&gt;&lt;/Image&gt;&lt;/ThreeDShape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50&quot;/&gt;&lt;lineCharCount val=&quot;23&quot;/&gt;&lt;lineCharCount val=&quot;39&quot;/&gt;&lt;lineCharCount val=&quot;19&quot;/&gt;&lt;lineCharCount val=&quot;31&quot;/&gt;&lt;lineCharCount val=&quot;52&quot;/&gt;&lt;lineCharCount val=&quot;5&quot;/&gt;&lt;/TableIndex&gt;&lt;/ShapeTextInfo&gt;"/>
  <p:tag name="HTML_SHAPEINFO" val="&lt;ThreeDShapeInfo&gt;&lt;uuid val=&quot;{9CCCFDAE-E3E5-4C4E-BFDF-E82F0C93B546}&quot;/&gt;&lt;isInvalidForFieldText val=&quot;0&quot;/&gt;&lt;Image&gt;&lt;filename val=&quot;C:\Users\rscald\AppData\Local\Temp\CP17684170892406Session\CPTrustFolder17684170892421\PPTImport17684171035750\data\asimages\{9CCCFDAE-E3E5-4C4E-BFDF-E82F0C93B546}_20.png&quot;/&gt;&lt;left val=&quot;36&quot;/&gt;&lt;top val=&quot;192&quot;/&gt;&lt;width val=&quot;876&quot;/&gt;&lt;height val=&quot;444&quot;/&gt;&lt;hasText val=&quot;1&quot;/&gt;&lt;/Image&gt;&lt;/ThreeDShape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9&quot;/&gt;&lt;lineCharCount val=&quot;21&quot;/&gt;&lt;/TableIndex&gt;&lt;/ShapeTextInfo&gt;"/>
  <p:tag name="HTML_SHAPEINFO" val="&lt;ThreeDShapeInfo&gt;&lt;uuid val=&quot;{D95FB2E9-E529-422A-B19B-D8BAEBA0DD36}&quot;/&gt;&lt;isInvalidForFieldText val=&quot;0&quot;/&gt;&lt;Image&gt;&lt;filename val=&quot;C:\Users\rscald\AppData\Local\Temp\CP17684170892406Session\CPTrustFolder17684170892421\PPTImport17684171035750\data\asimages\{D95FB2E9-E529-422A-B19B-D8BAEBA0DD36}_22.png&quot;/&gt;&lt;left val=&quot;28&quot;/&gt;&lt;top val=&quot;35&quot;/&gt;&lt;width val=&quot;747&quot;/&gt;&lt;height val=&quot;157&quot;/&gt;&lt;hasText val=&quot;1&quot;/&gt;&lt;/Image&gt;&lt;/ThreeDShape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50&quot;/&gt;&lt;lineCharCount val=&quot;40&quot;/&gt;&lt;lineCharCount val=&quot;48&quot;/&gt;&lt;lineCharCount val=&quot;27&quot;/&gt;&lt;lineCharCount val=&quot;55&quot;/&gt;&lt;lineCharCount val=&quot;43&quot;/&gt;&lt;lineCharCount val=&quot;1&quot;/&gt;&lt;lineCharCount val=&quot;58&quot;/&gt;&lt;lineCharCount val=&quot;59&quot;/&gt;&lt;/TableIndex&gt;&lt;/ShapeTextInfo&gt;"/>
  <p:tag name="HTML_SHAPEINFO" val="&lt;ThreeDShapeInfo&gt;&lt;uuid val=&quot;{B3AC6085-5E62-4DB8-9E86-1416C338D343}&quot;/&gt;&lt;isInvalidForFieldText val=&quot;0&quot;/&gt;&lt;Image&gt;&lt;filename val=&quot;C:\Users\rscald\AppData\Local\Temp\CP17684170892406Session\CPTrustFolder17684170892421\PPTImport17684171035750\data\asimages\{B3AC6085-5E62-4DB8-9E86-1416C338D343}_22.png&quot;/&gt;&lt;left val=&quot;36&quot;/&gt;&lt;top val=&quot;192&quot;/&gt;&lt;width val=&quot;887&quot;/&gt;&lt;height val=&quot;444&quot;/&gt;&lt;hasText val=&quot;1&quot;/&gt;&lt;/Image&gt;&lt;/ThreeDShape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187240E3-B7CE-4C8E-9BD8-6B883AD3DD04}&quot;/&gt;&lt;isInvalidForFieldText val=&quot;0&quot;/&gt;&lt;Image&gt;&lt;filename val=&quot;C:\Users\rscald\AppData\Local\Temp\CP17684170892406Session\CPTrustFolder17684170892421\PPTImport17684171035750\data\asimages\{187240E3-B7CE-4C8E-9BD8-6B883AD3DD04}_22.png&quot;/&gt;&lt;left val=&quot;864&quot;/&gt;&lt;top val=&quot;674&quot;/&gt;&lt;width val=&quot;47&quot;/&gt;&lt;height val=&quot;39&quot;/&gt;&lt;hasText val=&quot;1&quot;/&gt;&lt;/Image&gt;&lt;/ThreeDShape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F1057770-7492-4A15-B8B9-E9B4FA0CFC4C}&quot;/&gt;&lt;isInvalidForFieldText val=&quot;0&quot;/&gt;&lt;Image&gt;&lt;filename val=&quot;C:\Users\rscald\AppData\Local\Temp\CP17684170892406Session\CPTrustFolder17684170892421\PPTImport17684171035750\data\asimages\{F1057770-7492-4A15-B8B9-E9B4FA0CFC4C}_23.png&quot;/&gt;&lt;left val=&quot;864&quot;/&gt;&lt;top val=&quot;674&quot;/&gt;&lt;width val=&quot;47&quot;/&gt;&lt;height val=&quot;39&quot;/&gt;&lt;hasText val=&quot;1&quot;/&gt;&lt;/Image&gt;&lt;/ThreeDShape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5&quot;/&gt;&lt;lineCharCount val=&quot;28&quot;/&gt;&lt;lineCharCount val=&quot;80&quot;/&gt;&lt;lineCharCount val=&quot;78&quot;/&gt;&lt;lineCharCount val=&quot;33&quot;/&gt;&lt;lineCharCount val=&quot;31&quot;/&gt;&lt;lineCharCount val=&quot;82&quot;/&gt;&lt;lineCharCount val=&quot;16&quot;/&gt;&lt;lineCharCount val=&quot;74&quot;/&gt;&lt;lineCharCount val=&quot;78&quot;/&gt;&lt;lineCharCount val=&quot;70&quot;/&gt;&lt;lineCharCount val=&quot;26&quot;/&gt;&lt;lineCharCount val=&quot;77&quot;/&gt;&lt;lineCharCount val=&quot;8&quot;/&gt;&lt;lineCharCount val=&quot;83&quot;/&gt;&lt;lineCharCount val=&quot;27&quot;/&gt;&lt;/TableIndex&gt;&lt;/ShapeTextInfo&gt;"/>
  <p:tag name="HTML_SHAPEINFO" val="&lt;ThreeDShapeInfo&gt;&lt;uuid val=&quot;{4B41BE52-72B3-4EE3-9E33-C78122F2AC22}&quot;/&gt;&lt;isInvalidForFieldText val=&quot;0&quot;/&gt;&lt;Image&gt;&lt;filename val=&quot;C:\Users\rscald\AppData\Local\Temp\CP17684170892406Session\CPTrustFolder17684170892421\PPTImport17684171035750\data\asimages\{4B41BE52-72B3-4EE3-9E33-C78122F2AC22}_23.png&quot;/&gt;&lt;left val=&quot;36&quot;/&gt;&lt;top val=&quot;181&quot;/&gt;&lt;width val=&quot;883&quot;/&gt;&lt;height val=&quot;486&quot;/&gt;&lt;hasText val=&quot;1&quot;/&gt;&lt;/Image&gt;&lt;/ThreeDShape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9&quot;/&gt;&lt;lineCharCount val=&quot;21&quot;/&gt;&lt;/TableIndex&gt;&lt;/ShapeTextInfo&gt;"/>
  <p:tag name="HTML_SHAPEINFO" val="&lt;ThreeDShapeInfo&gt;&lt;uuid val=&quot;{B252E7DD-A244-4DD0-86CD-DB2A56F06B38}&quot;/&gt;&lt;isInvalidForFieldText val=&quot;0&quot;/&gt;&lt;Image&gt;&lt;filename val=&quot;C:\Users\rscald\AppData\Local\Temp\CP17684170892406Session\CPTrustFolder17684170892421\PPTImport17684171035750\data\asimages\{B252E7DD-A244-4DD0-86CD-DB2A56F06B38}_23.png&quot;/&gt;&lt;left val=&quot;28&quot;/&gt;&lt;top val=&quot;35&quot;/&gt;&lt;width val=&quot;747&quot;/&gt;&lt;height val=&quot;157&quot;/&gt;&lt;hasText val=&quot;1&quot;/&gt;&lt;/Image&gt;&lt;/ThreeDShape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16080E15-26F1-4D3A-ABA4-854084B5DA1A}&quot;/&gt;&lt;isInvalidForFieldText val=&quot;0&quot;/&gt;&lt;Image&gt;&lt;filename val=&quot;C:\Users\rscald\AppData\Local\Temp\CP17684170892406Session\CPTrustFolder17684170892421\PPTImport17684171035750\data\asimages\{16080E15-26F1-4D3A-ABA4-854084B5DA1A}_24.png&quot;/&gt;&lt;left val=&quot;864&quot;/&gt;&lt;top val=&quot;674&quot;/&gt;&lt;width val=&quot;47&quot;/&gt;&lt;height val=&quot;39&quot;/&gt;&lt;hasText val=&quot;1&quot;/&gt;&lt;/Image&gt;&lt;/ThreeDShape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9&quot;/&gt;&lt;/TableIndex&gt;&lt;TableIndex row=&quot;1&quot; col=&quot;2&quot;&gt;&lt;linesCount val=&quot;1&quot;/&gt;&lt;lineCharCount val=&quot;49&quot;/&gt;&lt;/TableIndex&gt;&lt;TableIndex row=&quot;2&quot; col=&quot;1&quot;&gt;&lt;linesCount val=&quot;1&quot;/&gt;&lt;lineCharCount val=&quot;28&quot;/&gt;&lt;/TableIndex&gt;&lt;TableIndex row=&quot;2&quot; col=&quot;2&quot;&gt;&lt;linesCount val=&quot;3&quot;/&gt;&lt;lineCharCount val=&quot;29&quot;/&gt;&lt;lineCharCount val=&quot;32&quot;/&gt;&lt;lineCharCount val=&quot;25&quot;/&gt;&lt;/TableIndex&gt;&lt;/ShapeTextInfo&gt;"/>
  <p:tag name="PRESENTER_SHAPEINFO" val="&lt;ThreeDShapeInfo&gt;&lt;uuid val=&quot;{2F2181CF-7F6B-45C1-BEC7-F824E442F599}&quot;/&gt;&lt;isInvalidForFieldText val=&quot;0&quot;/&gt;&lt;Image&gt;&lt;filename val=&quot;C:\Users\rscald\AppData\Local\Temp\CP17684170892406Session\CPTrustFolder17684170892421\PPTImport17684171035750\data\asimages\{2F2181CF-7F6B-45C1-BEC7-F824E442F599}_24.png&quot;/&gt;&lt;left val=&quot;46&quot;/&gt;&lt;top val=&quot;188&quot;/&gt;&lt;width val=&quot;868&quot;/&gt;&lt;height val=&quot;148&quot;/&gt;&lt;hasText val=&quot;1&quot;/&gt;&lt;/Image&gt;&lt;/ThreeDShapeInfo&gt;"/>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8&quot;/&gt;&lt;lineCharCount val=&quot;27&quot;/&gt;&lt;/TableIndex&gt;&lt;/ShapeTextInfo&gt;"/>
  <p:tag name="HTML_SHAPEINFO" val="&lt;ThreeDShapeInfo&gt;&lt;uuid val=&quot;{AFB80E51-F9A3-4826-A3BA-A83C7FD3810B}&quot;/&gt;&lt;isInvalidForFieldText val=&quot;0&quot;/&gt;&lt;Image&gt;&lt;filename val=&quot;C:\Users\rscald\AppData\Local\Temp\CP17684170892406Session\CPTrustFolder17684170892421\PPTImport17684171035750\data\asimages\{AFB80E51-F9A3-4826-A3BA-A83C7FD3810B}_24.png&quot;/&gt;&lt;left val=&quot;24&quot;/&gt;&lt;top val=&quot;24&quot;/&gt;&lt;width val=&quot;743&quot;/&gt;&lt;height val=&quot;170&quot;/&gt;&lt;hasText val=&quot;1&quot;/&gt;&lt;/Image&gt;&lt;/ThreeDShape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55&quot;/&gt;&lt;lineCharCount val=&quot;43&quot;/&gt;&lt;lineCharCount val=&quot;49&quot;/&gt;&lt;lineCharCount val=&quot;45&quot;/&gt;&lt;lineCharCount val=&quot;12&quot;/&gt;&lt;lineCharCount val=&quot;45&quot;/&gt;&lt;lineCharCount val=&quot;45&quot;/&gt;&lt;lineCharCount val=&quot;68&quot;/&gt;&lt;lineCharCount val=&quot;60&quot;/&gt;&lt;lineCharCount val=&quot;43&quot;/&gt;&lt;/TableIndex&gt;&lt;/ShapeTextInfo&gt;"/>
  <p:tag name="HTML_SHAPEINFO" val="&lt;ThreeDShapeInfo&gt;&lt;uuid val=&quot;{03737C6E-952F-433D-AE88-915ED7E8D467}&quot;/&gt;&lt;isInvalidForFieldText val=&quot;0&quot;/&gt;&lt;Image&gt;&lt;filename val=&quot;C:\Users\rscald\AppData\Local\Temp\CP17684170892406Session\CPTrustFolder17684170892421\PPTImport17684171035750\data\asimages\{03737C6E-952F-433D-AE88-915ED7E8D467}_25.png&quot;/&gt;&lt;left val=&quot;36&quot;/&gt;&lt;top val=&quot;192&quot;/&gt;&lt;width val=&quot;887&quot;/&gt;&lt;height val=&quot;444&quot;/&gt;&lt;hasText val=&quot;1&quot;/&gt;&lt;/Image&gt;&lt;/ThreeDShape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2E5FC5DF-088B-45A2-9C73-349231C0AE5A}&quot;/&gt;&lt;isInvalidForFieldText val=&quot;0&quot;/&gt;&lt;Image&gt;&lt;filename val=&quot;C:\Users\rscald\AppData\Local\Temp\CP17684170892406Session\CPTrustFolder17684170892421\PPTImport17684171035750\data\asimages\{2E5FC5DF-088B-45A2-9C73-349231C0AE5A}_25.png&quot;/&gt;&lt;left val=&quot;864&quot;/&gt;&lt;top val=&quot;674&quot;/&gt;&lt;width val=&quot;47&quot;/&gt;&lt;height val=&quot;39&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044B6390-9F78-44E6-8EB7-764DDF9DD6E7}&quot;/&gt;&lt;isInvalidForFieldText val=&quot;0&quot;/&gt;&lt;Image&gt;&lt;filename val=&quot;C:\Users\rscald\AppData\Local\Temp\CP17684170892406Session\CPTrustFolder17684170892421\PPTImport17684171035750\data\asimages\{044B6390-9F78-44E6-8EB7-764DDF9DD6E7}_25.png&quot;/&gt;&lt;left val=&quot;24&quot;/&gt;&lt;top val=&quot;35&quot;/&gt;&lt;width val=&quot;762&quot;/&gt;&lt;height val=&quot;160&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37D2C18E-FBA0-4564-A4A7-5DDCA2C48479}&quot;/&gt;&lt;isInvalidForFieldText val=&quot;0&quot;/&gt;&lt;Image&gt;&lt;filename val=&quot;C:\Users\rscald\AppData\Local\Temp\CP17684170892406Session\CPTrustFolder17684170892421\PPTImport17684171035750\data\asimages\{37D2C18E-FBA0-4564-A4A7-5DDCA2C48479}_27.png&quot;/&gt;&lt;left val=&quot;24&quot;/&gt;&lt;top val=&quot;35&quot;/&gt;&lt;width val=&quot;743&quot;/&gt;&lt;height val=&quot;160&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48&quot;/&gt;&lt;lineCharCount val=&quot;46&quot;/&gt;&lt;lineCharCount val=&quot;50&quot;/&gt;&lt;lineCharCount val=&quot;58&quot;/&gt;&lt;lineCharCount val=&quot;44&quot;/&gt;&lt;lineCharCount val=&quot;60&quot;/&gt;&lt;lineCharCount val=&quot;49&quot;/&gt;&lt;lineCharCount val=&quot;61&quot;/&gt;&lt;lineCharCount val=&quot;52&quot;/&gt;&lt;lineCharCount val=&quot;42&quot;/&gt;&lt;/TableIndex&gt;&lt;/ShapeTextInfo&gt;"/>
  <p:tag name="HTML_SHAPEINFO" val="&lt;ThreeDShapeInfo&gt;&lt;uuid val=&quot;{87834AEA-564E-4254-8FE0-846A6B3C7A7F}&quot;/&gt;&lt;isInvalidForFieldText val=&quot;0&quot;/&gt;&lt;Image&gt;&lt;filename val=&quot;C:\Users\rscald\AppData\Local\Temp\CP17684170892406Session\CPTrustFolder17684170892421\PPTImport17684171035750\data\asimages\{87834AEA-564E-4254-8FE0-846A6B3C7A7F}_27.png&quot;/&gt;&lt;left val=&quot;38&quot;/&gt;&lt;top val=&quot;192&quot;/&gt;&lt;width val=&quot;874&quot;/&gt;&lt;height val=&quot;444&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7ECE72CE-C15A-4CDB-A2EC-ADDCA40F3158}&quot;/&gt;&lt;isInvalidForFieldText val=&quot;0&quot;/&gt;&lt;Image&gt;&lt;filename val=&quot;C:\Users\rscald\AppData\Local\Temp\CP17684170892406Session\CPTrustFolder17684170892421\PPTImport17684171035750\data\asimages\{7ECE72CE-C15A-4CDB-A2EC-ADDCA40F3158}_27.png&quot;/&gt;&lt;left val=&quot;864&quot;/&gt;&lt;top val=&quot;674&quot;/&gt;&lt;width val=&quot;47&quot;/&gt;&lt;height val=&quot;39&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A768E82D-7E55-42AE-96AC-0DB7AC589652}&quot;/&gt;&lt;isInvalidForFieldText val=&quot;0&quot;/&gt;&lt;Image&gt;&lt;filename val=&quot;C:\Users\rscald\AppData\Local\Temp\CP17684170892406Session\CPTrustFolder17684170892421\PPTImport17684171035750\data\asimages\{A768E82D-7E55-42AE-96AC-0DB7AC589652}_28.png&quot;/&gt;&lt;left val=&quot;864&quot;/&gt;&lt;top val=&quot;674&quot;/&gt;&lt;width val=&quot;47&quot;/&gt;&lt;height val=&quot;39&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9&quot;/&gt;&lt;/TableIndex&gt;&lt;TableIndex row=&quot;1&quot; col=&quot;2&quot;&gt;&lt;linesCount val=&quot;1&quot;/&gt;&lt;lineCharCount val=&quot;49&quot;/&gt;&lt;/TableIndex&gt;&lt;TableIndex row=&quot;2&quot; col=&quot;1&quot;&gt;&lt;linesCount val=&quot;1&quot;/&gt;&lt;lineCharCount val=&quot;28&quot;/&gt;&lt;/TableIndex&gt;&lt;TableIndex row=&quot;2&quot; col=&quot;2&quot;&gt;&lt;linesCount val=&quot;3&quot;/&gt;&lt;lineCharCount val=&quot;29&quot;/&gt;&lt;lineCharCount val=&quot;32&quot;/&gt;&lt;lineCharCount val=&quot;25&quot;/&gt;&lt;/TableIndex&gt;&lt;/ShapeTextInfo&gt;"/>
  <p:tag name="PRESENTER_SHAPEINFO" val="&lt;ThreeDShapeInfo&gt;&lt;uuid val=&quot;{2F2181CF-7F6B-45C1-BEC7-F824E442F599}&quot;/&gt;&lt;isInvalidForFieldText val=&quot;0&quot;/&gt;&lt;Image&gt;&lt;filename val=&quot;C:\Users\rscald\AppData\Local\Temp\CP17684170892406Session\CPTrustFolder17684170892421\PPTImport17684171035750\data\asimages\{2F2181CF-7F6B-45C1-BEC7-F824E442F599}_24.png&quot;/&gt;&lt;left val=&quot;46&quot;/&gt;&lt;top val=&quot;188&quot;/&gt;&lt;width val=&quot;868&quot;/&gt;&lt;height val=&quot;148&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8&quot;/&gt;&lt;lineCharCount val=&quot;27&quot;/&gt;&lt;/TableIndex&gt;&lt;/ShapeTextInfo&gt;"/>
  <p:tag name="HTML_SHAPEINFO" val="&lt;ThreeDShapeInfo&gt;&lt;uuid val=&quot;{F8FF3898-3231-46ED-81F1-EBD760EA8C0B}&quot;/&gt;&lt;isInvalidForFieldText val=&quot;0&quot;/&gt;&lt;Image&gt;&lt;filename val=&quot;C:\Users\rscald\AppData\Local\Temp\CP17684170892406Session\CPTrustFolder17684170892421\PPTImport17684171035750\data\asimages\{F8FF3898-3231-46ED-81F1-EBD760EA8C0B}_28.png&quot;/&gt;&lt;left val=&quot;24&quot;/&gt;&lt;top val=&quot;24&quot;/&gt;&lt;width val=&quot;743&quot;/&gt;&lt;height val=&quot;170&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8&quot;/&gt;&lt;lineCharCount val=&quot;27&quot;/&gt;&lt;/TableIndex&gt;&lt;/ShapeTextInfo&gt;"/>
  <p:tag name="HTML_SHAPEINFO" val="&lt;ThreeDShapeInfo&gt;&lt;uuid val=&quot;{D781C2F3-D3BF-4280-86B3-BE9FBCB5CC5D}&quot;/&gt;&lt;isInvalidForFieldText val=&quot;0&quot;/&gt;&lt;Image&gt;&lt;filename val=&quot;C:\Users\rscald\AppData\Local\Temp\CP17684170892406Session\CPTrustFolder17684170892421\PPTImport17684171035750\data\asimages\{D781C2F3-D3BF-4280-86B3-BE9FBCB5CC5D}_29.png&quot;/&gt;&lt;left val=&quot;24&quot;/&gt;&lt;top val=&quot;24&quot;/&gt;&lt;width val=&quot;743&quot;/&gt;&lt;height val=&quot;170&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48&quot;/&gt;&lt;lineCharCount val=&quot;47&quot;/&gt;&lt;lineCharCount val=&quot;50&quot;/&gt;&lt;lineCharCount val=&quot;8&quot;/&gt;&lt;lineCharCount val=&quot;37&quot;/&gt;&lt;lineCharCount val=&quot;50&quot;/&gt;&lt;lineCharCount val=&quot;44&quot;/&gt;&lt;lineCharCount val=&quot;53&quot;/&gt;&lt;lineCharCount val=&quot;27&quot;/&gt;&lt;/TableIndex&gt;&lt;/ShapeTextInfo&gt;"/>
  <p:tag name="HTML_SHAPEINFO" val="&lt;ThreeDShapeInfo&gt;&lt;uuid val=&quot;{5CCAE10C-D087-4DF5-813D-19A0EE57F7E8}&quot;/&gt;&lt;isInvalidForFieldText val=&quot;0&quot;/&gt;&lt;Image&gt;&lt;filename val=&quot;C:\Users\rscald\AppData\Local\Temp\CP17684170892406Session\CPTrustFolder17684170892421\PPTImport17684171035750\data\asimages\{5CCAE10C-D087-4DF5-813D-19A0EE57F7E8}_29.png&quot;/&gt;&lt;left val=&quot;38&quot;/&gt;&lt;top val=&quot;192&quot;/&gt;&lt;width val=&quot;880&quot;/&gt;&lt;height val=&quot;444&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92FAD227-5F0E-4F77-807E-4C12EE489B0A}&quot;/&gt;&lt;isInvalidForFieldText val=&quot;0&quot;/&gt;&lt;Image&gt;&lt;filename val=&quot;C:\Users\rscald\AppData\Local\Temp\CP17684170892406Session\CPTrustFolder17684170892421\PPTImport17684171035750\data\asimages\{92FAD227-5F0E-4F77-807E-4C12EE489B0A}_29.png&quot;/&gt;&lt;left val=&quot;864&quot;/&gt;&lt;top val=&quot;674&quot;/&gt;&lt;width val=&quot;47&quot;/&gt;&lt;height val=&quot;39&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53&quot;/&gt;&lt;lineCharCount val=&quot;20&quot;/&gt;&lt;lineCharCount val=&quot;49&quot;/&gt;&lt;lineCharCount val=&quot;42&quot;/&gt;&lt;lineCharCount val=&quot;52&quot;/&gt;&lt;lineCharCount val=&quot;45&quot;/&gt;&lt;lineCharCount val=&quot;54&quot;/&gt;&lt;lineCharCount val=&quot;60&quot;/&gt;&lt;lineCharCount val=&quot;61&quot;/&gt;&lt;lineCharCount val=&quot;11&quot;/&gt;&lt;/TableIndex&gt;&lt;/ShapeTextInfo&gt;"/>
  <p:tag name="HTML_SHAPEINFO" val="&lt;ThreeDShapeInfo&gt;&lt;uuid val=&quot;{DB474FD7-1F18-4B27-B1D4-D7CDA4D2F576}&quot;/&gt;&lt;isInvalidForFieldText val=&quot;0&quot;/&gt;&lt;Image&gt;&lt;filename val=&quot;C:\Users\rscald\AppData\Local\Temp\CP17684170892406Session\CPTrustFolder17684170892421\PPTImport17684171035750\data\asimages\{DB474FD7-1F18-4B27-B1D4-D7CDA4D2F576}_30.png&quot;/&gt;&lt;left val=&quot;36&quot;/&gt;&lt;top val=&quot;192&quot;/&gt;&lt;width val=&quot;887&quot;/&gt;&lt;height val=&quot;444&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5&quot;/&gt;&lt;lineCharCount val=&quot;6&quot;/&gt;&lt;/TableIndex&gt;&lt;/ShapeTextInfo&gt;"/>
  <p:tag name="HTML_SHAPEINFO" val="&lt;ThreeDShapeInfo&gt;&lt;uuid val=&quot;{8BD2C3CF-3CC5-4629-89B4-0E7E9CB9F288}&quot;/&gt;&lt;isInvalidForFieldText val=&quot;0&quot;/&gt;&lt;Image&gt;&lt;filename val=&quot;C:\Users\rscald\AppData\Local\Temp\CP17684170892406Session\CPTrustFolder17684170892421\PPTImport17684171035750\data\asimages\{8BD2C3CF-3CC5-4629-89B4-0E7E9CB9F288}_30.png&quot;/&gt;&lt;left val=&quot;24&quot;/&gt;&lt;top val=&quot;24&quot;/&gt;&lt;width val=&quot;743&quot;/&gt;&lt;height val=&quot;170&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05BE66B9-7760-4030-823B-B43008B91CB5}&quot;/&gt;&lt;isInvalidForFieldText val=&quot;0&quot;/&gt;&lt;Image&gt;&lt;filename val=&quot;C:\Users\rscald\AppData\Local\Temp\CP17684170892406Session\CPTrustFolder17684170892421\PPTImport17684171035750\data\asimages\{05BE66B9-7760-4030-823B-B43008B91CB5}_30.png&quot;/&gt;&lt;left val=&quot;864&quot;/&gt;&lt;top val=&quot;674&quot;/&gt;&lt;width val=&quot;47&quot;/&gt;&lt;height val=&quot;39&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47&quot;/&gt;&lt;lineCharCount val=&quot;47&quot;/&gt;&lt;lineCharCount val=&quot;18&quot;/&gt;&lt;lineCharCount val=&quot;58&quot;/&gt;&lt;lineCharCount val=&quot;25&quot;/&gt;&lt;lineCharCount val=&quot;52&quot;/&gt;&lt;lineCharCount val=&quot;59&quot;/&gt;&lt;lineCharCount val=&quot;57&quot;/&gt;&lt;lineCharCount val=&quot;6&quot;/&gt;&lt;/TableIndex&gt;&lt;/ShapeTextInfo&gt;"/>
  <p:tag name="HTML_SHAPEINFO" val="&lt;ThreeDShapeInfo&gt;&lt;uuid val=&quot;{1FE0FBF0-80A5-4087-A6E8-62B353A01430}&quot;/&gt;&lt;isInvalidForFieldText val=&quot;0&quot;/&gt;&lt;Image&gt;&lt;filename val=&quot;C:\Users\rscald\AppData\Local\Temp\CP17684170892406Session\CPTrustFolder17684170892421\PPTImport17684171035750\data\asimages\{1FE0FBF0-80A5-4087-A6E8-62B353A01430}_31.png&quot;/&gt;&lt;left val=&quot;36&quot;/&gt;&lt;top val=&quot;192&quot;/&gt;&lt;width val=&quot;876&quot;/&gt;&lt;height val=&quot;444&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E474813C-7733-4668-9945-61D6BC6E0225}&quot;/&gt;&lt;isInvalidForFieldText val=&quot;0&quot;/&gt;&lt;Image&gt;&lt;filename val=&quot;C:\Users\rscald\AppData\Local\Temp\CP17684170892406Session\CPTrustFolder17684170892421\PPTImport17684171035750\data\asimages\{E474813C-7733-4668-9945-61D6BC6E0225}_31.png&quot;/&gt;&lt;left val=&quot;864&quot;/&gt;&lt;top val=&quot;674&quot;/&gt;&lt;width val=&quot;47&quot;/&gt;&lt;height val=&quot;39&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5&quot;/&gt;&lt;lineCharCount val=&quot;16&quot;/&gt;&lt;/TableIndex&gt;&lt;/ShapeTextInfo&gt;"/>
  <p:tag name="HTML_SHAPEINFO" val="&lt;ThreeDShapeInfo&gt;&lt;uuid val=&quot;{2E86A2E6-E395-4638-B694-1974707BB944}&quot;/&gt;&lt;isInvalidForFieldText val=&quot;0&quot;/&gt;&lt;Image&gt;&lt;filename val=&quot;C:\Users\rscald\AppData\Local\Temp\CP17684170892406Session\CPTrustFolder17684170892421\PPTImport17684171035750\data\asimages\{2E86A2E6-E395-4638-B694-1974707BB944}_31.png&quot;/&gt;&lt;left val=&quot;24&quot;/&gt;&lt;top val=&quot;24&quot;/&gt;&lt;width val=&quot;743&quot;/&gt;&lt;height val=&quot;170&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BAFDCC7C-805C-4579-BCD2-D1BE2F81718D}&quot;/&gt;&lt;isInvalidForFieldText val=&quot;0&quot;/&gt;&lt;Image&gt;&lt;filename val=&quot;C:\Users\rscald\AppData\Local\Temp\CP17684170892406Session\CPTrustFolder17684170892421\PPTImport17684171035750\data\asimages\{BAFDCC7C-805C-4579-BCD2-D1BE2F81718D}_18.png&quot;/&gt;&lt;left val=&quot;864&quot;/&gt;&lt;top val=&quot;674&quot;/&gt;&lt;width val=&quot;47&quot;/&gt;&lt;height val=&quot;3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8&quot;/&gt;&lt;/TableIndex&gt;&lt;/ShapeTextInfo&gt;"/>
  <p:tag name="HTML_SHAPEINFO" val="&lt;ThreeDShapeInfo&gt;&lt;uuid val=&quot;{326C64D7-39D6-4B12-A979-DF16389EBD27}&quot;/&gt;&lt;isInvalidForFieldText val=&quot;0&quot;/&gt;&lt;Image&gt;&lt;filename val=&quot;C:\Users\rscald\AppData\Local\Temp\CP17684170892406Session\CPTrustFolder17684170892421\PPTImport17684171035750\data\asimages\{326C64D7-39D6-4B12-A979-DF16389EBD27}_18.png&quot;/&gt;&lt;left val=&quot;24&quot;/&gt;&lt;top val=&quot;35&quot;/&gt;&lt;width val=&quot;743&quot;/&gt;&lt;height val=&quot;160&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4&quot;/&gt;&lt;/TableIndex&gt;&lt;/ShapeTextInfo&gt;"/>
  <p:tag name="HTML_SHAPEINFO" val="&lt;ThreeDShapeInfo&gt;&lt;uuid val=&quot;{887599F1-884E-4876-82A1-BB22EA353656}&quot;/&gt;&lt;isInvalidForFieldText val=&quot;0&quot;/&gt;&lt;Image&gt;&lt;filename val=&quot;C:\Users\rscald\AppData\Local\Temp\CP17684170892406Session\CPTrustFolder17684170892421\PPTImport17684171035750\data\asimages\{887599F1-884E-4876-82A1-BB22EA353656}_19.png&quot;/&gt;&lt;left val=&quot;24&quot;/&gt;&lt;top val=&quot;35&quot;/&gt;&lt;width val=&quot;743&quot;/&gt;&lt;height val=&quot;160&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38&quot;/&gt;&lt;lineCharCount val=&quot;46&quot;/&gt;&lt;lineCharCount val=&quot;44&quot;/&gt;&lt;lineCharCount val=&quot;38&quot;/&gt;&lt;lineCharCount val=&quot;24&quot;/&gt;&lt;lineCharCount val=&quot;50&quot;/&gt;&lt;lineCharCount val=&quot;52&quot;/&gt;&lt;lineCharCount val=&quot;21&quot;/&gt;&lt;lineCharCount val=&quot;50&quot;/&gt;&lt;/TableIndex&gt;&lt;/ShapeTextInfo&gt;"/>
  <p:tag name="HTML_SHAPEINFO" val="&lt;ThreeDShapeInfo&gt;&lt;uuid val=&quot;{E56260E1-2CC4-4109-8CA9-1D02EBF4FE42}&quot;/&gt;&lt;isInvalidForFieldText val=&quot;0&quot;/&gt;&lt;Image&gt;&lt;filename val=&quot;C:\Users\rscald\AppData\Local\Temp\CP17684170892406Session\CPTrustFolder17684170892421\PPTImport17684171035750\data\asimages\{E56260E1-2CC4-4109-8CA9-1D02EBF4FE42}_19.png&quot;/&gt;&lt;left val=&quot;38&quot;/&gt;&lt;top val=&quot;192&quot;/&gt;&lt;width val=&quot;874&quot;/&gt;&lt;height val=&quot;444&quot;/&gt;&lt;hasText val=&quot;1&quot;/&gt;&lt;/Image&gt;&lt;/ThreeDShape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DC9B241A-0A96-48D7-85C0-23F4E635FCA9}&quot;/&gt;&lt;isInvalidForFieldText val=&quot;0&quot;/&gt;&lt;Image&gt;&lt;filename val=&quot;C:\Users\rscald\AppData\Local\Temp\CP17684170892406Session\CPTrustFolder17684170892421\PPTImport17684171035750\data\asimages\{DC9B241A-0A96-48D7-85C0-23F4E635FCA9}_19.png&quot;/&gt;&lt;left val=&quot;864&quot;/&gt;&lt;top val=&quot;674&quot;/&gt;&lt;width val=&quot;47&quot;/&gt;&lt;height val=&quot;39&quot;/&gt;&lt;hasText val=&quot;1&quot;/&gt;&lt;/Image&gt;&lt;/ThreeDShape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 name="HTML_SHAPEINFO" val="&lt;ThreeDShapeInfo&gt;&lt;uuid val=&quot;{A82215C2-9E0F-44A8-82EE-4EBBC70A41A2}&quot;/&gt;&lt;isInvalidForFieldText val=&quot;0&quot;/&gt;&lt;Image&gt;&lt;filename val=&quot;C:\Users\rscald\AppData\Local\Temp\CP17684170892406Session\CPTrustFolder17684170892421\PPTImport17684171035750\data\asimages\{A82215C2-9E0F-44A8-82EE-4EBBC70A41A2}_20.png&quot;/&gt;&lt;left val=&quot;24&quot;/&gt;&lt;top val=&quot;35&quot;/&gt;&lt;width val=&quot;743&quot;/&gt;&lt;height val=&quot;160&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23451</TotalTime>
  <Words>1468</Words>
  <Application>Microsoft Office PowerPoint</Application>
  <PresentationFormat>Widescreen</PresentationFormat>
  <Paragraphs>136</Paragraphs>
  <Slides>16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Times New Roman</vt:lpstr>
      <vt:lpstr>Tw Cen MT Condensed</vt:lpstr>
      <vt:lpstr>2_Office Theme</vt:lpstr>
      <vt:lpstr>Determining eligibility and enrollment</vt:lpstr>
      <vt:lpstr>Important information</vt:lpstr>
      <vt:lpstr>Affordable Care Act (ACA)</vt:lpstr>
      <vt:lpstr>Types of employees</vt:lpstr>
      <vt:lpstr>When to enroll</vt:lpstr>
      <vt:lpstr>New full-time employees</vt:lpstr>
      <vt:lpstr>New variable-hour, part-time or seasonal employees</vt:lpstr>
      <vt:lpstr>New variable-hour, part-time or seasonal employees</vt:lpstr>
      <vt:lpstr>Example: date of hire is June 6, 2024</vt:lpstr>
      <vt:lpstr>Ongoing employees</vt:lpstr>
      <vt:lpstr>Ongoing employees</vt:lpstr>
      <vt:lpstr>Example: date of hire is June 6, 2024</vt:lpstr>
      <vt:lpstr>Example: date of hire is June 6, 2024</vt:lpstr>
      <vt:lpstr>End of Initial Stability Period</vt:lpstr>
      <vt:lpstr>Examples: end of Initial Stability Period</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524</cp:revision>
  <cp:lastPrinted>2024-12-09T14:57:37Z</cp:lastPrinted>
  <dcterms:created xsi:type="dcterms:W3CDTF">2019-11-01T12:34:11Z</dcterms:created>
  <dcterms:modified xsi:type="dcterms:W3CDTF">2024-12-09T15:08:19Z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