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56" r:id="rId2"/>
    <p:sldId id="265" r:id="rId3"/>
    <p:sldId id="500" r:id="rId4"/>
    <p:sldId id="508" r:id="rId5"/>
    <p:sldId id="509" r:id="rId6"/>
    <p:sldId id="263" r:id="rId7"/>
    <p:sldId id="264" r:id="rId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7E5F28-656C-8C20-6516-2A2596813B2D}" name="Jennifer S. Dolder" initials="JSD" userId="S::rdoldj@peba.sc.gov::adc8f237-6518-4fda-a594-f6aaccffabfd" providerId="AD"/>
  <p188:author id="{211EDD33-86DB-4CFD-A41B-7B88B073EF7A}" name="Jessica Moak" initials="JM" userId="S::rmoakj@peba.sc.gov::00fb72e6-3ecd-44d5-a8cb-95d2c3bab7d4" providerId="AD"/>
  <p188:author id="{2662FCED-3CB1-522E-15EA-062129AC35EB}" name="Jacalin C. Shealy" initials="JCS" userId="S::rsheaj@peba.sc.gov::f84f2503-b769-474a-82a5-577d5644449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15" clrIdx="0">
    <p:extLst>
      <p:ext uri="{19B8F6BF-5375-455C-9EA6-DF929625EA0E}">
        <p15:presenceInfo xmlns:p15="http://schemas.microsoft.com/office/powerpoint/2012/main" userId="S::ryounh@peba.sc.gov::9a85b619-8fd1-4dec-b439-2514df7fe89a" providerId="AD"/>
      </p:ext>
    </p:extLst>
  </p:cmAuthor>
  <p:cmAuthor id="2" name="Jennifer S. Dolder" initials="JSD" lastIdx="7" clrIdx="1">
    <p:extLst>
      <p:ext uri="{19B8F6BF-5375-455C-9EA6-DF929625EA0E}">
        <p15:presenceInfo xmlns:p15="http://schemas.microsoft.com/office/powerpoint/2012/main" userId="S::rdoldj@peba.sc.gov::adc8f237-6518-4fda-a594-f6aaccffabfd" providerId="AD"/>
      </p:ext>
    </p:extLst>
  </p:cmAuthor>
  <p:cmAuthor id="3" name="Timothy Diamond" initials="TD" lastIdx="24" clrIdx="2">
    <p:extLst>
      <p:ext uri="{19B8F6BF-5375-455C-9EA6-DF929625EA0E}">
        <p15:presenceInfo xmlns:p15="http://schemas.microsoft.com/office/powerpoint/2012/main" userId="S::rdiamt@peba.sc.gov::baf4c6ec-7996-4d54-b3a5-3175a43b8b0c" providerId="AD"/>
      </p:ext>
    </p:extLst>
  </p:cmAuthor>
  <p:cmAuthor id="4" name="Jessica Moak" initials="JM" lastIdx="4" clrIdx="3">
    <p:extLst>
      <p:ext uri="{19B8F6BF-5375-455C-9EA6-DF929625EA0E}">
        <p15:presenceInfo xmlns:p15="http://schemas.microsoft.com/office/powerpoint/2012/main" userId="S::rmoakj@peba.sc.gov::aefcb452-2607-4fbc-8c60-dfa075c160a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12049"/>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150" autoAdjust="0"/>
    <p:restoredTop sz="95652" autoAdjust="0"/>
  </p:normalViewPr>
  <p:slideViewPr>
    <p:cSldViewPr snapToGrid="0">
      <p:cViewPr varScale="1">
        <p:scale>
          <a:sx n="86" d="100"/>
          <a:sy n="86" d="100"/>
        </p:scale>
        <p:origin x="1056" y="58"/>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C20F16F-8811-4B51-BB31-320552CC85AF}" type="datetimeFigureOut">
              <a:rPr lang="en-US" smtClean="0"/>
              <a:t>12/11/2023</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B005CDC-F66A-4EA3-93A4-41602AB21081}" type="datetimeFigureOut">
              <a:rPr lang="en-US" smtClean="0"/>
              <a:t>12/11/2023</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1.png"/><Relationship Id="rId5" Type="http://schemas.openxmlformats.org/officeDocument/2006/relationships/slideMaster" Target="../slideMasters/slideMaster1.xml"/><Relationship Id="rId4" Type="http://schemas.openxmlformats.org/officeDocument/2006/relationships/tags" Target="../tags/tag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www.peba.sc.gov/contactus.html"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13" Type="http://schemas.openxmlformats.org/officeDocument/2006/relationships/image" Target="../media/image10.png"/><Relationship Id="rId3" Type="http://schemas.openxmlformats.org/officeDocument/2006/relationships/image" Target="../media/image6.png"/><Relationship Id="rId7" Type="http://schemas.openxmlformats.org/officeDocument/2006/relationships/image" Target="../media/image3.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7"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accent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custDataLst>
              <p:tags r:id="rId1"/>
            </p:custDataLst>
          </p:nvPr>
        </p:nvSpPr>
        <p:spPr>
          <a:xfrm>
            <a:off x="3992336" y="3143252"/>
            <a:ext cx="4684940" cy="1600200"/>
          </a:xfrm>
        </p:spPr>
        <p:txBody>
          <a:bodyPr anchor="b">
            <a:normAutofit/>
          </a:bodyPr>
          <a:lstStyle>
            <a:lvl1pPr>
              <a:defRPr sz="4500" b="1" baseline="0">
                <a:solidFill>
                  <a:schemeClr val="accent3"/>
                </a:solidFill>
                <a:latin typeface="Century Gothic" panose="020B0502020202020204" pitchFamily="34" charset="0"/>
              </a:defRPr>
            </a:lvl1pPr>
          </a:lstStyle>
          <a:p>
            <a:r>
              <a:rPr lang="en-US" dirty="0"/>
              <a:t>Click to section title</a:t>
            </a:r>
          </a:p>
        </p:txBody>
      </p:sp>
      <p:sp>
        <p:nvSpPr>
          <p:cNvPr id="3" name="Text Placeholder 2"/>
          <p:cNvSpPr>
            <a:spLocks noGrp="1"/>
          </p:cNvSpPr>
          <p:nvPr>
            <p:ph type="body" idx="1" hasCustomPrompt="1"/>
            <p:custDataLst>
              <p:tags r:id="rId2"/>
            </p:custDataLst>
          </p:nvPr>
        </p:nvSpPr>
        <p:spPr>
          <a:xfrm>
            <a:off x="3992336" y="4743452"/>
            <a:ext cx="4694464" cy="914400"/>
          </a:xfrm>
        </p:spPr>
        <p:txBody>
          <a:bodyPr>
            <a:normAutofit/>
          </a:bodyPr>
          <a:lstStyle>
            <a:lvl1pPr marL="0" indent="0">
              <a:buNone/>
              <a:defRPr sz="2500">
                <a:solidFill>
                  <a:schemeClr val="bg2">
                    <a:lumMod val="10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section subtitle</a:t>
            </a:r>
          </a:p>
        </p:txBody>
      </p:sp>
      <p:sp>
        <p:nvSpPr>
          <p:cNvPr id="9" name="Oval 8"/>
          <p:cNvSpPr/>
          <p:nvPr userDrawn="1">
            <p:custDataLst>
              <p:tags r:id="rId3"/>
            </p:custDataLst>
          </p:nvPr>
        </p:nvSpPr>
        <p:spPr>
          <a:xfrm>
            <a:off x="8229600" y="6381792"/>
            <a:ext cx="457200" cy="457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0" name="Slide Number Placeholder 5"/>
          <p:cNvSpPr>
            <a:spLocks noGrp="1"/>
          </p:cNvSpPr>
          <p:nvPr>
            <p:ph type="sldNum" sz="quarter" idx="12"/>
            <p:custDataLst>
              <p:tags r:id="rId4"/>
            </p:custDataLst>
          </p:nvPr>
        </p:nvSpPr>
        <p:spPr>
          <a:xfrm>
            <a:off x="8239125" y="6427829"/>
            <a:ext cx="438150" cy="365125"/>
          </a:xfrm>
        </p:spPr>
        <p:txBody>
          <a:bodyPr/>
          <a:lstStyle>
            <a:lvl1pPr algn="ctr">
              <a:defRPr>
                <a:solidFill>
                  <a:srgbClr val="412049"/>
                </a:solidFill>
                <a:latin typeface="Century Gothic" panose="020B0502020202020204" pitchFamily="34" charset="0"/>
              </a:defRPr>
            </a:lvl1pPr>
          </a:lstStyle>
          <a:p>
            <a:fld id="{83D9B1D2-31E5-4727-860E-1CCC1A3DB9CB}" type="slidenum">
              <a:rPr lang="en-US" smtClean="0"/>
              <a:pPr/>
              <a:t>‹#›</a:t>
            </a:fld>
            <a:endParaRPr lang="en-US" dirty="0"/>
          </a:p>
        </p:txBody>
      </p:sp>
    </p:spTree>
    <p:extLst>
      <p:ext uri="{BB962C8B-B14F-4D97-AF65-F5344CB8AC3E}">
        <p14:creationId xmlns:p14="http://schemas.microsoft.com/office/powerpoint/2010/main" val="1508993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accent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rPr>
              <a:t>www.peba.sc.gov/contactus.html</a:t>
            </a:r>
            <a:r>
              <a:rPr kumimoji="0" lang="en-US" sz="2000" b="0" i="0" u="none" strike="noStrike" kern="1200" cap="none" spc="0" normalizeH="0" baseline="0" noProof="0" dirty="0">
                <a:ln>
                  <a:noFill/>
                </a:ln>
                <a:solidFill>
                  <a:schemeClr val="tx2"/>
                </a:solidFill>
                <a:effectLst/>
                <a:uLnTx/>
                <a:uFillTx/>
                <a:latin typeface="+mn-lt"/>
                <a:ea typeface="+mn-ea"/>
                <a:cs typeface="+mn-cs"/>
              </a:rPr>
              <a: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E64BB3D-0633-454E-AE94-E7592A06CC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3" name="Picture 22">
            <a:extLst>
              <a:ext uri="{FF2B5EF4-FFF2-40B4-BE49-F238E27FC236}">
                <a16:creationId xmlns:a16="http://schemas.microsoft.com/office/drawing/2014/main" id="{79B78537-09EC-4D54-939C-22B9CE8CF17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1" name="Picture 20">
            <a:extLst>
              <a:ext uri="{FF2B5EF4-FFF2-40B4-BE49-F238E27FC236}">
                <a16:creationId xmlns:a16="http://schemas.microsoft.com/office/drawing/2014/main" id="{A56D338D-10BB-47FE-BB41-B27D672C196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13" name="Picture 12">
            <a:extLst>
              <a:ext uri="{FF2B5EF4-FFF2-40B4-BE49-F238E27FC236}">
                <a16:creationId xmlns:a16="http://schemas.microsoft.com/office/drawing/2014/main" id="{B9216F0E-1C07-4004-BB8F-759178270C3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18" name="Picture 17">
            <a:extLst>
              <a:ext uri="{FF2B5EF4-FFF2-40B4-BE49-F238E27FC236}">
                <a16:creationId xmlns:a16="http://schemas.microsoft.com/office/drawing/2014/main" id="{D692D7C3-28D1-4C6E-830C-427DE7E29354}"/>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grpSp>
        <p:nvGrpSpPr>
          <p:cNvPr id="12" name="Group 11">
            <a:extLst>
              <a:ext uri="{FF2B5EF4-FFF2-40B4-BE49-F238E27FC236}">
                <a16:creationId xmlns:a16="http://schemas.microsoft.com/office/drawing/2014/main" id="{49E69B81-F380-4DCC-A842-84DC1C0AD457}"/>
              </a:ext>
            </a:extLst>
          </p:cNvPr>
          <p:cNvGrpSpPr/>
          <p:nvPr userDrawn="1"/>
        </p:nvGrpSpPr>
        <p:grpSpPr>
          <a:xfrm>
            <a:off x="1085421" y="1305360"/>
            <a:ext cx="7253907" cy="2312807"/>
            <a:chOff x="1085421" y="957888"/>
            <a:chExt cx="7253907" cy="2312807"/>
          </a:xfrm>
        </p:grpSpPr>
        <p:sp>
          <p:nvSpPr>
            <p:cNvPr id="55" name="TextBox 54"/>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59" name="TextBox 58"/>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61" name="TextBox 60"/>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63" name="TextBox 62"/>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3" name="TextBox 32">
            <a:extLst>
              <a:ext uri="{FF2B5EF4-FFF2-40B4-BE49-F238E27FC236}">
                <a16:creationId xmlns:a16="http://schemas.microsoft.com/office/drawing/2014/main" id="{66857D2E-B04A-4DDB-B1CA-FBBA1CE5BA85}"/>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pic>
        <p:nvPicPr>
          <p:cNvPr id="3" name="Picture 2" descr="Icon&#10;&#10;Description automatically generated">
            <a:extLst>
              <a:ext uri="{FF2B5EF4-FFF2-40B4-BE49-F238E27FC236}">
                <a16:creationId xmlns:a16="http://schemas.microsoft.com/office/drawing/2014/main" id="{F9C83C27-6931-CE0C-D6EB-4613162DB286}"/>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43483" y="2160338"/>
            <a:ext cx="576072" cy="576072"/>
          </a:xfrm>
          <a:prstGeom prst="rect">
            <a:avLst/>
          </a:prstGeom>
        </p:spPr>
      </p:pic>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 id="2147483673"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hyperlink" Target="https://www.peba.sc.gov/sites/default/files/2024_ibg.pdf" TargetMode="External"/><Relationship Id="rId5" Type="http://schemas.openxmlformats.org/officeDocument/2006/relationships/hyperlink" Target="https://peba.sc.gov/sites/default/files/ba_manual.pdf" TargetMode="Externa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peba.sc.gov/insurance-training"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peba.sc.gov/publications" TargetMode="External"/><Relationship Id="rId2" Type="http://schemas.openxmlformats.org/officeDocument/2006/relationships/hyperlink" Target="https://www.peba.sc.gov/forms"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mailto:EmployerServices@peba.sc.gov" TargetMode="External"/><Relationship Id="rId2" Type="http://schemas.openxmlformats.org/officeDocument/2006/relationships/hyperlink" Target="https://peba.sc.gov/peba-update"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ags" Target="../tags/tag8.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0A76B-F8C9-407A-9DC5-396A93772CF0}"/>
              </a:ext>
            </a:extLst>
          </p:cNvPr>
          <p:cNvSpPr>
            <a:spLocks noGrp="1"/>
          </p:cNvSpPr>
          <p:nvPr>
            <p:ph type="ctrTitle"/>
          </p:nvPr>
        </p:nvSpPr>
        <p:spPr/>
        <p:txBody>
          <a:bodyPr/>
          <a:lstStyle/>
          <a:p>
            <a:r>
              <a:rPr lang="en-US" dirty="0"/>
              <a:t>EBS, MyBenefits and other tools</a:t>
            </a:r>
          </a:p>
        </p:txBody>
      </p:sp>
      <p:sp>
        <p:nvSpPr>
          <p:cNvPr id="3" name="Subtitle 2">
            <a:extLst>
              <a:ext uri="{FF2B5EF4-FFF2-40B4-BE49-F238E27FC236}">
                <a16:creationId xmlns:a16="http://schemas.microsoft.com/office/drawing/2014/main" id="{90ACF85E-64A5-4C68-AF44-F5E54E32A1E1}"/>
              </a:ext>
            </a:extLst>
          </p:cNvPr>
          <p:cNvSpPr>
            <a:spLocks noGrp="1"/>
          </p:cNvSpPr>
          <p:nvPr>
            <p:ph type="subTitle" idx="1"/>
          </p:nvPr>
        </p:nvSpPr>
        <p:spPr/>
        <p:txBody>
          <a:bodyPr/>
          <a:lstStyle/>
          <a:p>
            <a:r>
              <a:rPr lang="en-US" dirty="0"/>
              <a:t>Insurance Benefits Training</a:t>
            </a:r>
          </a:p>
          <a:p>
            <a:r>
              <a:rPr lang="en-US" dirty="0"/>
              <a:t>2024</a:t>
            </a:r>
            <a:endParaRPr lang="en-US" dirty="0">
              <a:solidFill>
                <a:srgbClr val="FF0000"/>
              </a:solidFill>
            </a:endParaRPr>
          </a:p>
        </p:txBody>
      </p:sp>
    </p:spTree>
    <p:extLst>
      <p:ext uri="{BB962C8B-B14F-4D97-AF65-F5344CB8AC3E}">
        <p14:creationId xmlns:p14="http://schemas.microsoft.com/office/powerpoint/2010/main" val="3567362697"/>
      </p:ext>
    </p:extLst>
  </p:cSld>
  <p:clrMapOvr>
    <a:masterClrMapping/>
  </p:clrMapOvr>
  <mc:AlternateContent xmlns:mc="http://schemas.openxmlformats.org/markup-compatibility/2006" xmlns:p14="http://schemas.microsoft.com/office/powerpoint/2010/main">
    <mc:Choice Requires="p14">
      <p:transition spd="slow" p14:dur="2000" advTm="9357"/>
    </mc:Choice>
    <mc:Fallback xmlns="">
      <p:transition spd="slow" advTm="9357"/>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Important information</a:t>
            </a:r>
            <a:endParaRPr lang="en-US" dirty="0"/>
          </a:p>
        </p:txBody>
      </p:sp>
      <p:sp>
        <p:nvSpPr>
          <p:cNvPr id="3" name="Content Placeholder 2"/>
          <p:cNvSpPr>
            <a:spLocks noGrp="1"/>
          </p:cNvSpPr>
          <p:nvPr>
            <p:ph idx="1"/>
            <p:custDataLst>
              <p:tags r:id="rId2"/>
            </p:custDataLst>
          </p:nvPr>
        </p:nvSpPr>
        <p:spPr/>
        <p:txBody>
          <a:bodyPr/>
          <a:lstStyle/>
          <a:p>
            <a:r>
              <a:rPr lang="en-US" altLang="en-US" dirty="0"/>
              <a:t>This overview is not meant to serve as a comprehensive description of the insurance benefits offered by PEBA.</a:t>
            </a:r>
          </a:p>
          <a:p>
            <a:r>
              <a:rPr lang="en-US" altLang="en-US" dirty="0"/>
              <a:t>More information can be found in the following:</a:t>
            </a:r>
          </a:p>
          <a:p>
            <a:pPr lvl="1"/>
            <a:r>
              <a:rPr lang="en-US" altLang="en-US" i="1" dirty="0">
                <a:hlinkClick r:id="rId5"/>
              </a:rPr>
              <a:t>Benefits Administrator Manual</a:t>
            </a:r>
            <a:r>
              <a:rPr lang="en-US" altLang="en-US" dirty="0"/>
              <a:t>; and</a:t>
            </a:r>
          </a:p>
          <a:p>
            <a:pPr lvl="1"/>
            <a:r>
              <a:rPr lang="en-US" altLang="en-US" i="1" dirty="0">
                <a:hlinkClick r:id="rId6"/>
              </a:rPr>
              <a:t>Insurance Benefits Guide</a:t>
            </a:r>
            <a:r>
              <a:rPr lang="en-US" altLang="en-US" dirty="0"/>
              <a:t>.</a:t>
            </a:r>
          </a:p>
          <a:p>
            <a:r>
              <a:rPr lang="en-US" dirty="0">
                <a:effectLst/>
              </a:rPr>
              <a:t>The plan of benefits documents, certificates of coverage and benefits contracts contain complete descriptions of the insurance benefits offered by or through PEBA. Their terms and conditions govern all of these benefits.</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2</a:t>
            </a:fld>
            <a:endParaRPr lang="en-US" dirty="0"/>
          </a:p>
        </p:txBody>
      </p:sp>
    </p:spTree>
    <p:extLst>
      <p:ext uri="{BB962C8B-B14F-4D97-AF65-F5344CB8AC3E}">
        <p14:creationId xmlns:p14="http://schemas.microsoft.com/office/powerpoint/2010/main" val="2211761758"/>
      </p:ext>
    </p:extLst>
  </p:cSld>
  <p:clrMapOvr>
    <a:masterClrMapping/>
  </p:clrMapOvr>
  <mc:AlternateContent xmlns:mc="http://schemas.openxmlformats.org/markup-compatibility/2006" xmlns:p14="http://schemas.microsoft.com/office/powerpoint/2010/main">
    <mc:Choice Requires="p14">
      <p:transition spd="slow" p14:dur="2000" advTm="35926"/>
    </mc:Choice>
    <mc:Fallback xmlns="">
      <p:transition spd="slow" advTm="35926"/>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AA6F6-FB12-4FA2-8F19-D8D668883D4F}"/>
              </a:ext>
            </a:extLst>
          </p:cNvPr>
          <p:cNvSpPr>
            <a:spLocks noGrp="1"/>
          </p:cNvSpPr>
          <p:nvPr>
            <p:ph type="title"/>
          </p:nvPr>
        </p:nvSpPr>
        <p:spPr/>
        <p:txBody>
          <a:bodyPr/>
          <a:lstStyle/>
          <a:p>
            <a:r>
              <a:rPr lang="en-US" dirty="0"/>
              <a:t>Additional training</a:t>
            </a:r>
          </a:p>
        </p:txBody>
      </p:sp>
      <p:sp>
        <p:nvSpPr>
          <p:cNvPr id="3" name="Content Placeholder 2">
            <a:extLst>
              <a:ext uri="{FF2B5EF4-FFF2-40B4-BE49-F238E27FC236}">
                <a16:creationId xmlns:a16="http://schemas.microsoft.com/office/drawing/2014/main" id="{AB7B9FA7-5369-4D79-B476-DF4A1CB2A8B9}"/>
              </a:ext>
            </a:extLst>
          </p:cNvPr>
          <p:cNvSpPr>
            <a:spLocks noGrp="1"/>
          </p:cNvSpPr>
          <p:nvPr>
            <p:ph idx="1"/>
          </p:nvPr>
        </p:nvSpPr>
        <p:spPr/>
        <p:txBody>
          <a:bodyPr>
            <a:normAutofit/>
          </a:bodyPr>
          <a:lstStyle/>
          <a:p>
            <a:r>
              <a:rPr lang="en-US" altLang="en-US" dirty="0"/>
              <a:t>For training resources, visit </a:t>
            </a:r>
            <a:r>
              <a:rPr lang="en-US" altLang="en-US" dirty="0">
                <a:hlinkClick r:id="rId2"/>
              </a:rPr>
              <a:t>peba.sc.gov/insurance-training</a:t>
            </a:r>
            <a:r>
              <a:rPr lang="en-US" altLang="en-US" dirty="0"/>
              <a:t>.</a:t>
            </a:r>
          </a:p>
          <a:p>
            <a:pPr lvl="1"/>
            <a:r>
              <a:rPr lang="en-US" altLang="en-US" dirty="0"/>
              <a:t>Insurance enrollments with EBS.</a:t>
            </a:r>
          </a:p>
          <a:p>
            <a:pPr lvl="2"/>
            <a:r>
              <a:rPr lang="en-US" altLang="en-US" dirty="0"/>
              <a:t>EBS Enrollment Transaction Guide.</a:t>
            </a:r>
          </a:p>
          <a:p>
            <a:pPr lvl="2"/>
            <a:r>
              <a:rPr lang="en-US" altLang="en-US" dirty="0"/>
              <a:t>EBS Enrollment File Upload Guide.</a:t>
            </a:r>
          </a:p>
          <a:p>
            <a:pPr lvl="1"/>
            <a:r>
              <a:rPr lang="en-US" altLang="en-US" dirty="0"/>
              <a:t>Request for Review (RFR) tutorial.</a:t>
            </a:r>
          </a:p>
          <a:p>
            <a:pPr lvl="1"/>
            <a:r>
              <a:rPr lang="en-US" altLang="en-US" dirty="0"/>
              <a:t>Updating salary information for SLTD.</a:t>
            </a:r>
            <a:endParaRPr lang="en-US" dirty="0"/>
          </a:p>
          <a:p>
            <a:pPr lvl="1"/>
            <a:r>
              <a:rPr lang="en-US" dirty="0"/>
              <a:t>Duo Security.</a:t>
            </a:r>
          </a:p>
          <a:p>
            <a:pPr lvl="1"/>
            <a:r>
              <a:rPr lang="en-US" dirty="0"/>
              <a:t>Long term disability (LTD) claims. </a:t>
            </a:r>
          </a:p>
          <a:p>
            <a:pPr lvl="1"/>
            <a:r>
              <a:rPr lang="en-US" dirty="0"/>
              <a:t>Electronic life insurance </a:t>
            </a:r>
            <a:r>
              <a:rPr lang="en-US" i="1" dirty="0"/>
              <a:t>Statement of Health </a:t>
            </a:r>
            <a:r>
              <a:rPr lang="en-US" dirty="0"/>
              <a:t>process. </a:t>
            </a:r>
          </a:p>
          <a:p>
            <a:pPr lvl="1"/>
            <a:r>
              <a:rPr lang="en-US" dirty="0"/>
              <a:t>National Medical Support Notice (NMSN).</a:t>
            </a:r>
          </a:p>
          <a:p>
            <a:r>
              <a:rPr lang="en-US" dirty="0"/>
              <a:t>Join the Employer Advisory Group for online informational or question-and-answer sessions, which are announced in </a:t>
            </a:r>
            <a:r>
              <a:rPr lang="en-US" i="1" dirty="0"/>
              <a:t>PEBA Update</a:t>
            </a:r>
            <a:r>
              <a:rPr lang="en-US" dirty="0"/>
              <a:t>.</a:t>
            </a:r>
          </a:p>
          <a:p>
            <a:r>
              <a:rPr lang="en-US" dirty="0"/>
              <a:t>Submit online form to request a one-on-one virtual meeting. </a:t>
            </a:r>
          </a:p>
          <a:p>
            <a:pPr marL="0" indent="0">
              <a:buNone/>
            </a:pPr>
            <a:endParaRPr lang="en-US" dirty="0"/>
          </a:p>
        </p:txBody>
      </p:sp>
      <p:sp>
        <p:nvSpPr>
          <p:cNvPr id="4" name="Slide Number Placeholder 3">
            <a:extLst>
              <a:ext uri="{FF2B5EF4-FFF2-40B4-BE49-F238E27FC236}">
                <a16:creationId xmlns:a16="http://schemas.microsoft.com/office/drawing/2014/main" id="{809BA53C-6931-4142-A9AD-3E25AD49FF5A}"/>
              </a:ext>
            </a:extLst>
          </p:cNvPr>
          <p:cNvSpPr>
            <a:spLocks noGrp="1"/>
          </p:cNvSpPr>
          <p:nvPr>
            <p:ph type="sldNum" sz="quarter" idx="12"/>
          </p:nvPr>
        </p:nvSpPr>
        <p:spPr/>
        <p:txBody>
          <a:bodyPr/>
          <a:lstStyle/>
          <a:p>
            <a:fld id="{28024367-D536-4F59-B2ED-0E7825EDA9AF}" type="slidenum">
              <a:rPr lang="en-US" smtClean="0"/>
              <a:pPr/>
              <a:t>3</a:t>
            </a:fld>
            <a:endParaRPr lang="en-US" dirty="0"/>
          </a:p>
        </p:txBody>
      </p:sp>
    </p:spTree>
    <p:extLst>
      <p:ext uri="{BB962C8B-B14F-4D97-AF65-F5344CB8AC3E}">
        <p14:creationId xmlns:p14="http://schemas.microsoft.com/office/powerpoint/2010/main" val="1460596610"/>
      </p:ext>
    </p:extLst>
  </p:cSld>
  <p:clrMapOvr>
    <a:masterClrMapping/>
  </p:clrMapOvr>
  <mc:AlternateContent xmlns:mc="http://schemas.openxmlformats.org/markup-compatibility/2006" xmlns:p14="http://schemas.microsoft.com/office/powerpoint/2010/main">
    <mc:Choice Requires="p14">
      <p:transition spd="slow" p14:dur="2000" advTm="36484"/>
    </mc:Choice>
    <mc:Fallback xmlns="">
      <p:transition spd="slow" advTm="36484"/>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AA6F6-FB12-4FA2-8F19-D8D668883D4F}"/>
              </a:ext>
            </a:extLst>
          </p:cNvPr>
          <p:cNvSpPr>
            <a:spLocks noGrp="1"/>
          </p:cNvSpPr>
          <p:nvPr>
            <p:ph type="title"/>
          </p:nvPr>
        </p:nvSpPr>
        <p:spPr/>
        <p:txBody>
          <a:bodyPr/>
          <a:lstStyle/>
          <a:p>
            <a:r>
              <a:rPr lang="en-US" dirty="0"/>
              <a:t>Other tools</a:t>
            </a:r>
          </a:p>
        </p:txBody>
      </p:sp>
      <p:sp>
        <p:nvSpPr>
          <p:cNvPr id="3" name="Content Placeholder 2">
            <a:extLst>
              <a:ext uri="{FF2B5EF4-FFF2-40B4-BE49-F238E27FC236}">
                <a16:creationId xmlns:a16="http://schemas.microsoft.com/office/drawing/2014/main" id="{AB7B9FA7-5369-4D79-B476-DF4A1CB2A8B9}"/>
              </a:ext>
            </a:extLst>
          </p:cNvPr>
          <p:cNvSpPr>
            <a:spLocks noGrp="1"/>
          </p:cNvSpPr>
          <p:nvPr>
            <p:ph idx="1"/>
          </p:nvPr>
        </p:nvSpPr>
        <p:spPr/>
        <p:txBody>
          <a:bodyPr/>
          <a:lstStyle/>
          <a:p>
            <a:pPr>
              <a:spcBef>
                <a:spcPts val="400"/>
              </a:spcBef>
              <a:defRPr/>
            </a:pPr>
            <a:r>
              <a:rPr lang="en-US" dirty="0"/>
              <a:t>Employee Benefits Services (EBS).</a:t>
            </a:r>
          </a:p>
          <a:p>
            <a:pPr lvl="1">
              <a:spcBef>
                <a:spcPts val="400"/>
              </a:spcBef>
              <a:defRPr/>
            </a:pPr>
            <a:r>
              <a:rPr lang="en-US" dirty="0"/>
              <a:t>BA console (homepage).</a:t>
            </a:r>
          </a:p>
          <a:p>
            <a:pPr lvl="1">
              <a:spcBef>
                <a:spcPts val="400"/>
              </a:spcBef>
              <a:defRPr/>
            </a:pPr>
            <a:r>
              <a:rPr lang="en-US" dirty="0"/>
              <a:t>Manage subscribers.</a:t>
            </a:r>
          </a:p>
          <a:p>
            <a:pPr lvl="1">
              <a:spcBef>
                <a:spcPts val="400"/>
              </a:spcBef>
              <a:defRPr/>
            </a:pPr>
            <a:r>
              <a:rPr lang="en-US" dirty="0"/>
              <a:t>Manage groups.</a:t>
            </a:r>
          </a:p>
          <a:p>
            <a:pPr>
              <a:spcBef>
                <a:spcPts val="400"/>
              </a:spcBef>
              <a:defRPr/>
            </a:pPr>
            <a:r>
              <a:rPr lang="en-US" dirty="0"/>
              <a:t>Forms available at </a:t>
            </a:r>
            <a:r>
              <a:rPr lang="en-US" dirty="0">
                <a:hlinkClick r:id="rId2"/>
              </a:rPr>
              <a:t>peba.sc.gov/forms</a:t>
            </a:r>
            <a:r>
              <a:rPr lang="en-US" dirty="0"/>
              <a:t>. </a:t>
            </a:r>
          </a:p>
          <a:p>
            <a:pPr>
              <a:spcBef>
                <a:spcPts val="400"/>
              </a:spcBef>
              <a:defRPr/>
            </a:pPr>
            <a:r>
              <a:rPr lang="en-US" dirty="0"/>
              <a:t>Employer checklists available at </a:t>
            </a:r>
            <a:r>
              <a:rPr lang="en-US" dirty="0">
                <a:hlinkClick r:id="rId3"/>
              </a:rPr>
              <a:t>peba.sc.gov/publications</a:t>
            </a:r>
            <a:r>
              <a:rPr lang="en-US" dirty="0"/>
              <a:t>.</a:t>
            </a:r>
          </a:p>
        </p:txBody>
      </p:sp>
      <p:sp>
        <p:nvSpPr>
          <p:cNvPr id="4" name="Slide Number Placeholder 3">
            <a:extLst>
              <a:ext uri="{FF2B5EF4-FFF2-40B4-BE49-F238E27FC236}">
                <a16:creationId xmlns:a16="http://schemas.microsoft.com/office/drawing/2014/main" id="{809BA53C-6931-4142-A9AD-3E25AD49FF5A}"/>
              </a:ext>
            </a:extLst>
          </p:cNvPr>
          <p:cNvSpPr>
            <a:spLocks noGrp="1"/>
          </p:cNvSpPr>
          <p:nvPr>
            <p:ph type="sldNum" sz="quarter" idx="12"/>
          </p:nvPr>
        </p:nvSpPr>
        <p:spPr/>
        <p:txBody>
          <a:bodyPr/>
          <a:lstStyle/>
          <a:p>
            <a:fld id="{28024367-D536-4F59-B2ED-0E7825EDA9AF}" type="slidenum">
              <a:rPr lang="en-US" smtClean="0"/>
              <a:pPr/>
              <a:t>4</a:t>
            </a:fld>
            <a:endParaRPr lang="en-US" dirty="0"/>
          </a:p>
        </p:txBody>
      </p:sp>
    </p:spTree>
    <p:extLst>
      <p:ext uri="{BB962C8B-B14F-4D97-AF65-F5344CB8AC3E}">
        <p14:creationId xmlns:p14="http://schemas.microsoft.com/office/powerpoint/2010/main" val="3850485675"/>
      </p:ext>
    </p:extLst>
  </p:cSld>
  <p:clrMapOvr>
    <a:masterClrMapping/>
  </p:clrMapOvr>
  <mc:AlternateContent xmlns:mc="http://schemas.openxmlformats.org/markup-compatibility/2006" xmlns:p14="http://schemas.microsoft.com/office/powerpoint/2010/main">
    <mc:Choice Requires="p14">
      <p:transition spd="slow" p14:dur="2000" advTm="25985"/>
    </mc:Choice>
    <mc:Fallback xmlns="">
      <p:transition spd="slow" advTm="25985"/>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063AAF7-BBB0-485D-ACC4-010632D4BF36}"/>
              </a:ext>
            </a:extLst>
          </p:cNvPr>
          <p:cNvSpPr>
            <a:spLocks noGrp="1"/>
          </p:cNvSpPr>
          <p:nvPr>
            <p:ph type="title"/>
          </p:nvPr>
        </p:nvSpPr>
        <p:spPr/>
        <p:txBody>
          <a:bodyPr/>
          <a:lstStyle/>
          <a:p>
            <a:r>
              <a:rPr lang="en-US"/>
              <a:t>Get in touch with PEBA</a:t>
            </a:r>
            <a:endParaRPr lang="en-US" dirty="0"/>
          </a:p>
        </p:txBody>
      </p:sp>
      <p:sp>
        <p:nvSpPr>
          <p:cNvPr id="6" name="Content Placeholder 5">
            <a:extLst>
              <a:ext uri="{FF2B5EF4-FFF2-40B4-BE49-F238E27FC236}">
                <a16:creationId xmlns:a16="http://schemas.microsoft.com/office/drawing/2014/main" id="{70AAE88F-9102-4E65-BF6E-586479F7CCAF}"/>
              </a:ext>
            </a:extLst>
          </p:cNvPr>
          <p:cNvSpPr>
            <a:spLocks noGrp="1"/>
          </p:cNvSpPr>
          <p:nvPr>
            <p:ph idx="1"/>
          </p:nvPr>
        </p:nvSpPr>
        <p:spPr/>
        <p:txBody>
          <a:bodyPr/>
          <a:lstStyle/>
          <a:p>
            <a:r>
              <a:rPr lang="en-US" dirty="0"/>
              <a:t>Employer Support line through Customer Service.</a:t>
            </a:r>
          </a:p>
          <a:p>
            <a:pPr lvl="1"/>
            <a:r>
              <a:rPr lang="en-US" dirty="0"/>
              <a:t>Select </a:t>
            </a:r>
            <a:r>
              <a:rPr lang="en-US" dirty="0">
                <a:effectLst/>
                <a:ea typeface="Calibri" panose="020F0502020204030204" pitchFamily="34" charset="0"/>
              </a:rPr>
              <a:t>Option 6, then select:</a:t>
            </a:r>
          </a:p>
          <a:p>
            <a:pPr lvl="2"/>
            <a:r>
              <a:rPr lang="en-US" dirty="0">
                <a:ea typeface="Calibri" panose="020F0502020204030204" pitchFamily="34" charset="0"/>
              </a:rPr>
              <a:t>Option 1 for insurance accounting;</a:t>
            </a:r>
          </a:p>
          <a:p>
            <a:pPr lvl="2"/>
            <a:r>
              <a:rPr lang="en-US" dirty="0">
                <a:effectLst/>
                <a:ea typeface="Calibri" panose="020F0502020204030204" pitchFamily="34" charset="0"/>
              </a:rPr>
              <a:t>Option 2 for insurance; or </a:t>
            </a:r>
          </a:p>
          <a:p>
            <a:pPr lvl="2"/>
            <a:r>
              <a:rPr lang="en-US" dirty="0">
                <a:ea typeface="Calibri" panose="020F0502020204030204" pitchFamily="34" charset="0"/>
              </a:rPr>
              <a:t>Option 3 for retirement.</a:t>
            </a:r>
            <a:endParaRPr lang="en-US" dirty="0"/>
          </a:p>
          <a:p>
            <a:r>
              <a:rPr lang="en-US" i="1" dirty="0">
                <a:hlinkClick r:id="rId2"/>
              </a:rPr>
              <a:t>PEBA Update</a:t>
            </a:r>
            <a:r>
              <a:rPr lang="en-US" dirty="0"/>
              <a:t> weekly e-newsletter archives.</a:t>
            </a:r>
          </a:p>
          <a:p>
            <a:r>
              <a:rPr lang="en-US" dirty="0"/>
              <a:t>Email </a:t>
            </a:r>
            <a:r>
              <a:rPr lang="en-US" dirty="0">
                <a:hlinkClick r:id="rId3"/>
              </a:rPr>
              <a:t>EmployerServices@peba.sc.gov</a:t>
            </a:r>
            <a:r>
              <a:rPr lang="en-US" dirty="0"/>
              <a:t> to request training and share your feedback. </a:t>
            </a:r>
          </a:p>
          <a:p>
            <a:pPr lvl="1"/>
            <a:endParaRPr lang="en-US" dirty="0"/>
          </a:p>
        </p:txBody>
      </p:sp>
      <p:sp>
        <p:nvSpPr>
          <p:cNvPr id="3" name="Slide Number Placeholder 2">
            <a:extLst>
              <a:ext uri="{FF2B5EF4-FFF2-40B4-BE49-F238E27FC236}">
                <a16:creationId xmlns:a16="http://schemas.microsoft.com/office/drawing/2014/main" id="{AC082DA0-8AE1-4166-B009-543588221430}"/>
              </a:ext>
            </a:extLst>
          </p:cNvPr>
          <p:cNvSpPr>
            <a:spLocks noGrp="1"/>
          </p:cNvSpPr>
          <p:nvPr>
            <p:ph type="sldNum" sz="quarter" idx="12"/>
          </p:nvPr>
        </p:nvSpPr>
        <p:spPr/>
        <p:txBody>
          <a:bodyPr/>
          <a:lstStyle/>
          <a:p>
            <a:fld id="{28024367-D536-4F59-B2ED-0E7825EDA9AF}" type="slidenum">
              <a:rPr lang="en-US" smtClean="0"/>
              <a:pPr/>
              <a:t>5</a:t>
            </a:fld>
            <a:endParaRPr lang="en-US" dirty="0"/>
          </a:p>
        </p:txBody>
      </p:sp>
    </p:spTree>
    <p:extLst>
      <p:ext uri="{BB962C8B-B14F-4D97-AF65-F5344CB8AC3E}">
        <p14:creationId xmlns:p14="http://schemas.microsoft.com/office/powerpoint/2010/main" val="2330619477"/>
      </p:ext>
    </p:extLst>
  </p:cSld>
  <p:clrMapOvr>
    <a:masterClrMapping/>
  </p:clrMapOvr>
  <mc:AlternateContent xmlns:mc="http://schemas.openxmlformats.org/markup-compatibility/2006" xmlns:p14="http://schemas.microsoft.com/office/powerpoint/2010/main">
    <mc:Choice Requires="p14">
      <p:transition spd="slow" p14:dur="2000" advTm="23303"/>
    </mc:Choice>
    <mc:Fallback xmlns="">
      <p:transition spd="slow" advTm="23303"/>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83D9B1D2-31E5-4727-860E-1CCC1A3DB9CB}" type="slidenum">
              <a:rPr lang="en-US" smtClean="0"/>
              <a:pPr/>
              <a:t>6</a:t>
            </a:fld>
            <a:endParaRPr lang="en-US" dirty="0"/>
          </a:p>
        </p:txBody>
      </p:sp>
    </p:spTree>
    <p:extLst>
      <p:ext uri="{BB962C8B-B14F-4D97-AF65-F5344CB8AC3E}">
        <p14:creationId xmlns:p14="http://schemas.microsoft.com/office/powerpoint/2010/main" val="4152807568"/>
      </p:ext>
    </p:extLst>
  </p:cSld>
  <p:clrMapOvr>
    <a:masterClrMapping/>
  </p:clrMapOvr>
  <mc:AlternateContent xmlns:mc="http://schemas.openxmlformats.org/markup-compatibility/2006" xmlns:p14="http://schemas.microsoft.com/office/powerpoint/2010/main">
    <mc:Choice Requires="p14">
      <p:transition spd="slow" p14:dur="2000" advTm="13320"/>
    </mc:Choice>
    <mc:Fallback xmlns="">
      <p:transition spd="slow" advTm="1332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83D9B1D2-31E5-4727-860E-1CCC1A3DB9CB}" type="slidenum">
              <a:rPr lang="en-US" smtClean="0"/>
              <a:pPr/>
              <a:t>7</a:t>
            </a:fld>
            <a:endParaRPr lang="en-US" dirty="0"/>
          </a:p>
        </p:txBody>
      </p:sp>
    </p:spTree>
    <p:extLst>
      <p:ext uri="{BB962C8B-B14F-4D97-AF65-F5344CB8AC3E}">
        <p14:creationId xmlns:p14="http://schemas.microsoft.com/office/powerpoint/2010/main" val="146133714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7&quot;/&gt;&lt;lineCharCount val=&quot;5&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908A4A27-A37E-4A10-B4A7-DF348D187488}&quot;/&gt;&lt;isInvalidForFieldText val=&quot;0&quot;/&gt;&lt;Image&gt;&lt;filename val=&quot;C:\Users\rscald\AppData\Local\Temp\CP17684170892406Session\CPTrustFolder17684170892421\PPTImport17684171035750\data\asimages\{908A4A27-A37E-4A10-B4A7-DF348D187488}_3.png&quot;/&gt;&lt;left val=&quot;24&quot;/&gt;&lt;top val=&quot;35&quot;/&gt;&lt;width val=&quot;743&quot;/&gt;&lt;height val=&quot;160&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41&quot;/&gt;&lt;lineCharCount val=&quot;52&quot;/&gt;&lt;lineCharCount val=&quot;17&quot;/&gt;&lt;lineCharCount val=&quot;48&quot;/&gt;&lt;lineCharCount val=&quot;35&quot;/&gt;&lt;lineCharCount val=&quot;25&quot;/&gt;&lt;/TableIndex&gt;&lt;/ShapeTextInfo&gt;"/>
  <p:tag name="HTML_SHAPEINFO" val="&lt;ThreeDShapeInfo&gt;&lt;uuid val=&quot;{EA0F86D2-68F9-4427-8668-A28D022B6660}&quot;/&gt;&lt;isInvalidForFieldText val=&quot;0&quot;/&gt;&lt;Image&gt;&lt;filename val=&quot;C:\Users\rscald\AppData\Local\Temp\CP17684170892406Session\CPTrustFolder17684170892421\PPTImport17684171035750\data\asimages\{EA0F86D2-68F9-4427-8668-A28D022B6660}_3.png&quot;/&gt;&lt;left val=&quot;36&quot;/&gt;&lt;top val=&quot;192&quot;/&gt;&lt;width val=&quot;876&quot;/&gt;&lt;height val=&quot;444&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F4BD6C72-53AD-40A4-834C-DC6F4DAF7D3B}&quot;/&gt;&lt;isInvalidForFieldText val=&quot;0&quot;/&gt;&lt;Image&gt;&lt;filename val=&quot;C:\Users\rscald\AppData\Local\Temp\CP17684170892406Session\CPTrustFolder17684170892421\PPTImport17684171035750\data\asimages\{F4BD6C72-53AD-40A4-834C-DC6F4DAF7D3B}_3.png&quot;/&gt;&lt;left val=&quot;864&quot;/&gt;&lt;top val=&quot;674&quot;/&gt;&lt;width val=&quot;47&quot;/&gt;&lt;height val=&quot;39&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 name="HTML_SHAPEINFO" val="&lt;ThreeDShapeInfo&gt;&lt;uuid val=&quot;{818A89D4-8AA3-44A0-A544-D98FCDA90FFB}&quot;/&gt;&lt;isInvalidForFieldText val=&quot;0&quot;/&gt;&lt;Image&gt;&lt;filename val=&quot;C:\Users\rscald\AppData\Local\Temp\CP17684170892406Session\CPTrustFolder17684170892421\PPTImport17684171035750\data\asimages\{818A89D4-8AA3-44A0-A544-D98FCDA90FFB}_148.png&quot;/&gt;&lt;left val=&quot;864&quot;/&gt;&lt;top val=&quot;674&quot;/&gt;&lt;width val=&quot;47&quot;/&gt;&lt;height val=&quot;39&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 name="HTML_SHAPEINFO" val="&lt;ThreeDShapeInfo&gt;&lt;uuid val=&quot;{55980011-999D-415D-9866-F1E6440FBE84}&quot;/&gt;&lt;isInvalidForFieldText val=&quot;0&quot;/&gt;&lt;Image&gt;&lt;filename val=&quot;C:\Users\rscald\AppData\Local\Temp\CP17684170892406Session\CPTrustFolder17684170892421\PPTImport17684171035750\data\asimages\{55980011-999D-415D-9866-F1E6440FBE84}_149.png&quot;/&gt;&lt;left val=&quot;864&quot;/&gt;&lt;top val=&quot;674&quot;/&gt;&lt;width val=&quot;47&quot;/&gt;&lt;height val=&quot;39&quot;/&gt;&lt;hasText val=&quot;1&quot;/&gt;&lt;/Image&gt;&lt;/ThreeDShapeInfo&gt;"/>
</p:tagLst>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D9960687-C75A-420D-8DDD-D4595019A51F}" vid="{44207126-CA13-42C3-9B79-86376552E6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PEBA Academy Presentation Template</Template>
  <TotalTime>2500</TotalTime>
  <Words>290</Words>
  <Application>Microsoft Office PowerPoint</Application>
  <PresentationFormat>On-screen Show (4:3)</PresentationFormat>
  <Paragraphs>43</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Century Gothic</vt:lpstr>
      <vt:lpstr>Times New Roman</vt:lpstr>
      <vt:lpstr>Tw Cen MT Condensed</vt:lpstr>
      <vt:lpstr>Office Theme</vt:lpstr>
      <vt:lpstr>EBS, MyBenefits and other tools</vt:lpstr>
      <vt:lpstr>Important information</vt:lpstr>
      <vt:lpstr>Additional training</vt:lpstr>
      <vt:lpstr>Other tools</vt:lpstr>
      <vt:lpstr>Get in touch with PEBA</vt:lpstr>
      <vt:lpstr>PowerPoint Presentation</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COBRA</dc:title>
  <dc:creator>Jessica Moak</dc:creator>
  <cp:lastModifiedBy>Jessica Moak</cp:lastModifiedBy>
  <cp:revision>158</cp:revision>
  <cp:lastPrinted>2019-12-11T18:59:44Z</cp:lastPrinted>
  <dcterms:created xsi:type="dcterms:W3CDTF">2020-07-07T16:41:29Z</dcterms:created>
  <dcterms:modified xsi:type="dcterms:W3CDTF">2023-12-11T20:45:17Z</dcterms:modified>
</cp:coreProperties>
</file>