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5"/>
  </p:notesMasterIdLst>
  <p:handoutMasterIdLst>
    <p:handoutMasterId r:id="rId16"/>
  </p:handoutMasterIdLst>
  <p:sldIdLst>
    <p:sldId id="455" r:id="rId2"/>
    <p:sldId id="463" r:id="rId3"/>
    <p:sldId id="259" r:id="rId4"/>
    <p:sldId id="267" r:id="rId5"/>
    <p:sldId id="316" r:id="rId6"/>
    <p:sldId id="422" r:id="rId7"/>
    <p:sldId id="320" r:id="rId8"/>
    <p:sldId id="443" r:id="rId9"/>
    <p:sldId id="450" r:id="rId10"/>
    <p:sldId id="321" r:id="rId11"/>
    <p:sldId id="323" r:id="rId12"/>
    <p:sldId id="423" r:id="rId13"/>
    <p:sldId id="263" r:id="rId14"/>
  </p:sldIdLst>
  <p:sldSz cx="12192000" cy="6858000"/>
  <p:notesSz cx="7315200" cy="96012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13</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hyperlink" Target="https://peba.sc.gov/monthly-premiums" TargetMode="External"/><Relationship Id="rId5" Type="http://schemas.openxmlformats.org/officeDocument/2006/relationships/slideLayout" Target="../slideLayouts/slideLayout4.xml"/><Relationship Id="rId4" Type="http://schemas.openxmlformats.org/officeDocument/2006/relationships/tags" Target="../tags/tag19.xml"/></Relationships>
</file>

<file path=ppt/slides/_rels/slide11.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hyperlink" Target="https://peba.sc.gov/insurance-training" TargetMode="External"/><Relationship Id="rId4"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peba.sc.gov/sites/default/files/former_spouse_noe.pdf" TargetMode="External"/><Relationship Id="rId2" Type="http://schemas.openxmlformats.org/officeDocument/2006/relationships/hyperlink" Target="https://peba.sc.gov/sites/default/files/2025_former_spouse.pdf"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23.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hyperlink" Target="https://peba.sc.gov/sites/default/files/retiree_noe.pdf" TargetMode="Externa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hyperlink" Target="https://peba.sc.gov/sites/default/files/employment_verification.pdf" TargetMode="External"/><Relationship Id="rId5" Type="http://schemas.openxmlformats.org/officeDocument/2006/relationships/hyperlink" Target="https://peba.sc.gov/sites/default/files/retiree_packet.pdf" TargetMode="Externa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incapacitated_child_certification.pdf"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hyperlink" Target="https://www.peba.sc.gov/sites/default/files/supporting_docs_2024.pdf" TargetMode="External"/><Relationship Id="rId4"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hyperlink" Target="mailto:medicalsupportnotices@peba.sc.gov"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Eligibility</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Dependents covered at time of employee’s death may continue health, dental and vision coverage.</a:t>
            </a:r>
          </a:p>
          <a:p>
            <a:r>
              <a:rPr lang="en-US" dirty="0"/>
              <a:t>Spouse eligible until remarrying.</a:t>
            </a:r>
          </a:p>
          <a:p>
            <a:r>
              <a:rPr lang="en-US" dirty="0"/>
              <a:t>Children remain eligible until age 26 unless approved for incapacitation and unmarried.</a:t>
            </a:r>
          </a:p>
          <a:p>
            <a:r>
              <a:rPr lang="en-US" dirty="0"/>
              <a:t>If all coverage is canceled, spouse/child cannot reenroll as survivor.</a:t>
            </a:r>
          </a:p>
        </p:txBody>
      </p:sp>
      <p:sp>
        <p:nvSpPr>
          <p:cNvPr id="5" name="Content Placeholder 4">
            <a:extLst>
              <a:ext uri="{FF2B5EF4-FFF2-40B4-BE49-F238E27FC236}">
                <a16:creationId xmlns:a16="http://schemas.microsoft.com/office/drawing/2014/main" id="{0C8C2783-4F3C-3800-3911-6607DC0398E7}"/>
              </a:ext>
            </a:extLst>
          </p:cNvPr>
          <p:cNvSpPr>
            <a:spLocks noGrp="1"/>
          </p:cNvSpPr>
          <p:nvPr>
            <p:ph sz="half" idx="2"/>
          </p:nvPr>
        </p:nvSpPr>
        <p:spPr/>
        <p:txBody>
          <a:bodyPr>
            <a:normAutofit lnSpcReduction="10000"/>
          </a:bodyPr>
          <a:lstStyle/>
          <a:p>
            <a:r>
              <a:rPr lang="en-US" altLang="en-US" dirty="0"/>
              <a:t>Survivors of active employees, funded and partially funded</a:t>
            </a:r>
            <a:r>
              <a:rPr lang="en-US" altLang="en-US" baseline="30000" dirty="0"/>
              <a:t>1</a:t>
            </a:r>
            <a:r>
              <a:rPr lang="en-US" altLang="en-US" dirty="0"/>
              <a:t> retirees receive a 12-month waiver of health premiums.</a:t>
            </a:r>
          </a:p>
          <a:p>
            <a:pPr lvl="1"/>
            <a:r>
              <a:rPr lang="en-US" altLang="en-US" dirty="0"/>
              <a:t>After the waiver, survivors pay the full non-funded survivor premium.</a:t>
            </a:r>
            <a:r>
              <a:rPr lang="en-US" altLang="en-US" baseline="30000" dirty="0"/>
              <a:t>2</a:t>
            </a:r>
          </a:p>
          <a:p>
            <a:r>
              <a:rPr lang="en-US" altLang="en-US" dirty="0"/>
              <a:t>Survivors of non-funded retirees pay full cost of premiums from date of retiree’s death.</a:t>
            </a:r>
          </a:p>
          <a:p>
            <a:r>
              <a:rPr lang="en-US" altLang="en-US" dirty="0"/>
              <a:t>Survivors pay full cost of dental and vision premiums from date of employee’s or retiree’s death.</a:t>
            </a:r>
          </a:p>
          <a:p>
            <a:r>
              <a:rPr lang="en-US" altLang="en-US" dirty="0"/>
              <a:t>Survivors of optional employer active employees and retirees must contact employer for premiums. </a:t>
            </a:r>
          </a:p>
          <a:p>
            <a:r>
              <a:rPr lang="en-US" altLang="en-US" dirty="0"/>
              <a:t>View monthly premiums at </a:t>
            </a:r>
            <a:r>
              <a:rPr lang="en-US" altLang="en-US" dirty="0">
                <a:hlinkClick r:id="rId6"/>
              </a:rPr>
              <a:t>peba.sc.gov/monthly-premiums</a:t>
            </a:r>
            <a:r>
              <a:rPr lang="en-US" altLang="en-US" dirty="0"/>
              <a:t>.</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10</a:t>
            </a:fld>
            <a:endParaRPr lang="en-US" dirty="0"/>
          </a:p>
        </p:txBody>
      </p:sp>
      <p:sp>
        <p:nvSpPr>
          <p:cNvPr id="2" name="Title 1"/>
          <p:cNvSpPr>
            <a:spLocks noGrp="1"/>
          </p:cNvSpPr>
          <p:nvPr>
            <p:ph type="title"/>
            <p:custDataLst>
              <p:tags r:id="rId3"/>
            </p:custDataLst>
          </p:nvPr>
        </p:nvSpPr>
        <p:spPr/>
        <p:txBody>
          <a:bodyPr/>
          <a:lstStyle/>
          <a:p>
            <a:r>
              <a:rPr lang="en-US" altLang="en-US" dirty="0"/>
              <a:t>Survivors</a:t>
            </a:r>
            <a:endParaRPr lang="en-US" dirty="0"/>
          </a:p>
        </p:txBody>
      </p:sp>
      <p:sp>
        <p:nvSpPr>
          <p:cNvPr id="6" name="Text Box 4"/>
          <p:cNvSpPr txBox="1">
            <a:spLocks noChangeArrowheads="1"/>
          </p:cNvSpPr>
          <p:nvPr>
            <p:custDataLst>
              <p:tags r:id="rId4"/>
            </p:custDataLst>
          </p:nvPr>
        </p:nvSpPr>
        <p:spPr bwMode="auto">
          <a:xfrm>
            <a:off x="609600" y="5747046"/>
            <a:ext cx="5181600" cy="553998"/>
          </a:xfrm>
          <a:prstGeom prst="rect">
            <a:avLst/>
          </a:prstGeom>
          <a:noFill/>
          <a:ln w="9525">
            <a:noFill/>
            <a:miter lim="800000"/>
            <a:headEnd/>
            <a:tailEnd/>
          </a:ln>
        </p:spPr>
        <p:txBody>
          <a:bodyPr wrap="square">
            <a:spAutoFit/>
          </a:bodyPr>
          <a:lstStyle/>
          <a:p>
            <a:pPr>
              <a:defRPr/>
            </a:pPr>
            <a:r>
              <a:rPr lang="en-US" altLang="en-US" sz="1000" kern="0" baseline="30000" dirty="0">
                <a:solidFill>
                  <a:schemeClr val="tx2"/>
                </a:solidFill>
              </a:rPr>
              <a:t>1</a:t>
            </a:r>
            <a:r>
              <a:rPr lang="en-US" sz="1000" dirty="0">
                <a:solidFill>
                  <a:schemeClr val="tx2"/>
                </a:solidFill>
              </a:rPr>
              <a:t>Survivors of partially funded retirees pay half the employer share during the waiver year. </a:t>
            </a:r>
          </a:p>
          <a:p>
            <a:pPr>
              <a:defRPr/>
            </a:pPr>
            <a:r>
              <a:rPr lang="en-US" altLang="en-US" sz="1000" kern="0" baseline="30000" dirty="0">
                <a:solidFill>
                  <a:schemeClr val="tx2"/>
                </a:solidFill>
              </a:rPr>
              <a:t>2</a:t>
            </a:r>
            <a:r>
              <a:rPr lang="en-US" sz="1000" dirty="0">
                <a:solidFill>
                  <a:schemeClr val="tx2"/>
                </a:solidFill>
              </a:rPr>
              <a:t>Survivors of an active employee who was killed in the line of duty pay the funded survivor premium after the waiver ends.</a:t>
            </a:r>
            <a:endParaRPr lang="en-US" altLang="en-US" sz="1000" kern="0" dirty="0">
              <a:solidFill>
                <a:schemeClr val="tx2"/>
              </a:solidFill>
            </a:endParaRPr>
          </a:p>
        </p:txBody>
      </p:sp>
    </p:spTree>
    <p:extLst>
      <p:ext uri="{BB962C8B-B14F-4D97-AF65-F5344CB8AC3E}">
        <p14:creationId xmlns:p14="http://schemas.microsoft.com/office/powerpoint/2010/main" val="1234001608"/>
      </p:ext>
    </p:extLst>
  </p:cSld>
  <p:clrMapOvr>
    <a:masterClrMapping/>
  </p:clrMapOvr>
  <mc:AlternateContent xmlns:mc="http://schemas.openxmlformats.org/markup-compatibility/2006" xmlns:p14="http://schemas.microsoft.com/office/powerpoint/2010/main">
    <mc:Choice Requires="p14">
      <p:transition spd="slow" p14:dur="2000" advTm="44901"/>
    </mc:Choice>
    <mc:Fallback xmlns="">
      <p:transition spd="slow" advTm="4490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83D9B1D2-31E5-4727-860E-1CCC1A3DB9CB}" type="slidenum">
              <a:rPr lang="en-US" smtClean="0"/>
              <a:pPr/>
              <a:t>11</a:t>
            </a:fld>
            <a:endParaRPr lang="en-US" dirty="0"/>
          </a:p>
        </p:txBody>
      </p:sp>
      <p:sp>
        <p:nvSpPr>
          <p:cNvPr id="3" name="Content Placeholder 2"/>
          <p:cNvSpPr>
            <a:spLocks noGrp="1"/>
          </p:cNvSpPr>
          <p:nvPr>
            <p:ph sz="half" idx="1"/>
            <p:custDataLst>
              <p:tags r:id="rId2"/>
            </p:custDataLst>
          </p:nvPr>
        </p:nvSpPr>
        <p:spPr>
          <a:xfrm>
            <a:off x="609600" y="1601044"/>
            <a:ext cx="3338945" cy="4690027"/>
          </a:xfrm>
        </p:spPr>
        <p:txBody>
          <a:bodyPr/>
          <a:lstStyle/>
          <a:p>
            <a:r>
              <a:rPr lang="en-US" altLang="en-US" dirty="0"/>
              <a:t>COBRA requires continuation of health, dental, vision and/or Medical Spending Account coverage to be offered if no longer eligible. </a:t>
            </a:r>
          </a:p>
          <a:p>
            <a:r>
              <a:rPr lang="en-US" altLang="en-US" dirty="0"/>
              <a:t>Individuals must be covered at the time of termination to be eligible. </a:t>
            </a:r>
          </a:p>
          <a:p>
            <a:r>
              <a:rPr lang="en-US" altLang="en-US" dirty="0"/>
              <a:t>For more information about COBRA, view the employer training on COBRA at </a:t>
            </a:r>
            <a:r>
              <a:rPr lang="en-US" altLang="en-US" dirty="0">
                <a:hlinkClick r:id="rId5"/>
              </a:rPr>
              <a:t>peba.sc.gov/insurance-training</a:t>
            </a:r>
            <a:r>
              <a:rPr lang="en-US" altLang="en-US" dirty="0"/>
              <a:t>. </a:t>
            </a:r>
          </a:p>
        </p:txBody>
      </p:sp>
      <p:sp>
        <p:nvSpPr>
          <p:cNvPr id="2" name="Title 1"/>
          <p:cNvSpPr>
            <a:spLocks noGrp="1"/>
          </p:cNvSpPr>
          <p:nvPr>
            <p:ph type="title"/>
            <p:custDataLst>
              <p:tags r:id="rId3"/>
            </p:custDataLst>
          </p:nvPr>
        </p:nvSpPr>
        <p:spPr>
          <a:xfrm>
            <a:off x="609599" y="228600"/>
            <a:ext cx="5181601" cy="1049898"/>
          </a:xfrm>
        </p:spPr>
        <p:txBody>
          <a:bodyPr/>
          <a:lstStyle/>
          <a:p>
            <a:r>
              <a:rPr lang="en-US" altLang="en-US" dirty="0"/>
              <a:t>COBRA subscribers</a:t>
            </a:r>
            <a:endParaRPr lang="en-US" dirty="0"/>
          </a:p>
        </p:txBody>
      </p:sp>
    </p:spTree>
    <p:extLst>
      <p:ext uri="{BB962C8B-B14F-4D97-AF65-F5344CB8AC3E}">
        <p14:creationId xmlns:p14="http://schemas.microsoft.com/office/powerpoint/2010/main" val="408648234"/>
      </p:ext>
    </p:extLst>
  </p:cSld>
  <p:clrMapOvr>
    <a:masterClrMapping/>
  </p:clrMapOvr>
  <mc:AlternateContent xmlns:mc="http://schemas.openxmlformats.org/markup-compatibility/2006" xmlns:p14="http://schemas.microsoft.com/office/powerpoint/2010/main">
    <mc:Choice Requires="p14">
      <p:transition spd="slow" p14:dur="2000" advTm="20405"/>
    </mc:Choice>
    <mc:Fallback xmlns="">
      <p:transition spd="slow" advTm="2040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47CCC-E03E-426A-A7C7-3CEBD2EA2E1D}"/>
              </a:ext>
            </a:extLst>
          </p:cNvPr>
          <p:cNvSpPr>
            <a:spLocks noGrp="1"/>
          </p:cNvSpPr>
          <p:nvPr>
            <p:ph type="title"/>
          </p:nvPr>
        </p:nvSpPr>
        <p:spPr>
          <a:xfrm>
            <a:off x="609600" y="228599"/>
            <a:ext cx="9598430" cy="1724899"/>
          </a:xfrm>
        </p:spPr>
        <p:txBody>
          <a:bodyPr/>
          <a:lstStyle/>
          <a:p>
            <a:r>
              <a:rPr lang="en-US" dirty="0"/>
              <a:t>Former spouses</a:t>
            </a:r>
          </a:p>
        </p:txBody>
      </p:sp>
      <p:sp>
        <p:nvSpPr>
          <p:cNvPr id="3" name="Content Placeholder 2">
            <a:extLst>
              <a:ext uri="{FF2B5EF4-FFF2-40B4-BE49-F238E27FC236}">
                <a16:creationId xmlns:a16="http://schemas.microsoft.com/office/drawing/2014/main" id="{FD9B6C42-E57E-4080-A5C8-3C568222D500}"/>
              </a:ext>
            </a:extLst>
          </p:cNvPr>
          <p:cNvSpPr>
            <a:spLocks noGrp="1"/>
          </p:cNvSpPr>
          <p:nvPr>
            <p:ph idx="1"/>
          </p:nvPr>
        </p:nvSpPr>
        <p:spPr>
          <a:xfrm>
            <a:off x="609600" y="2510455"/>
            <a:ext cx="10972800" cy="3790590"/>
          </a:xfrm>
        </p:spPr>
        <p:txBody>
          <a:bodyPr>
            <a:normAutofit/>
          </a:bodyPr>
          <a:lstStyle/>
          <a:p>
            <a:r>
              <a:rPr lang="en-US" dirty="0"/>
              <a:t>A former spouse may enroll in coverage under their own policy if an active employee or retiree is required by a court order to provide coverage.</a:t>
            </a:r>
          </a:p>
          <a:p>
            <a:pPr lvl="1"/>
            <a:r>
              <a:rPr lang="en-US" dirty="0"/>
              <a:t>Must enroll within 31 days of eligibility.</a:t>
            </a:r>
          </a:p>
          <a:p>
            <a:r>
              <a:rPr lang="en-US" dirty="0"/>
              <a:t>Coverage for a former spouse can include health, dental and vision coverage. </a:t>
            </a:r>
          </a:p>
          <a:p>
            <a:r>
              <a:rPr lang="en-US" dirty="0"/>
              <a:t>The cost of former spouse coverage is the full premium amount. See </a:t>
            </a:r>
            <a:r>
              <a:rPr lang="en-US" dirty="0">
                <a:hlinkClick r:id="rId2"/>
              </a:rPr>
              <a:t>former spouse monthly premiums</a:t>
            </a:r>
            <a:r>
              <a:rPr lang="en-US" dirty="0"/>
              <a:t>.</a:t>
            </a:r>
          </a:p>
          <a:p>
            <a:r>
              <a:rPr lang="en-US" i="1" dirty="0">
                <a:hlinkClick r:id="rId3"/>
              </a:rPr>
              <a:t>Former Spouse Notice of Election</a:t>
            </a:r>
            <a:r>
              <a:rPr lang="en-US" i="1" dirty="0"/>
              <a:t> </a:t>
            </a:r>
            <a:r>
              <a:rPr lang="en-US" dirty="0"/>
              <a:t>form required.</a:t>
            </a:r>
          </a:p>
          <a:p>
            <a:r>
              <a:rPr lang="en-US" dirty="0"/>
              <a:t>Can elect 36 months of COBRA continuation coverage.</a:t>
            </a:r>
          </a:p>
          <a:p>
            <a:pPr lvl="1"/>
            <a:r>
              <a:rPr lang="en-US" dirty="0"/>
              <a:t>If an eligible former spouse elects the former spouse coverage, they waive their 36-month COBRA continuation rights.</a:t>
            </a:r>
          </a:p>
        </p:txBody>
      </p:sp>
      <p:sp>
        <p:nvSpPr>
          <p:cNvPr id="4" name="Slide Number Placeholder 3">
            <a:extLst>
              <a:ext uri="{FF2B5EF4-FFF2-40B4-BE49-F238E27FC236}">
                <a16:creationId xmlns:a16="http://schemas.microsoft.com/office/drawing/2014/main" id="{EDCC84DE-05AC-4CB9-A082-4B76924D03C6}"/>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12</a:t>
            </a:fld>
            <a:endParaRPr lang="en-US" dirty="0"/>
          </a:p>
        </p:txBody>
      </p:sp>
    </p:spTree>
    <p:extLst>
      <p:ext uri="{BB962C8B-B14F-4D97-AF65-F5344CB8AC3E}">
        <p14:creationId xmlns:p14="http://schemas.microsoft.com/office/powerpoint/2010/main" val="3923470198"/>
      </p:ext>
    </p:extLst>
  </p:cSld>
  <p:clrMapOvr>
    <a:masterClrMapping/>
  </p:clrMapOvr>
  <mc:AlternateContent xmlns:mc="http://schemas.openxmlformats.org/markup-compatibility/2006" xmlns:p14="http://schemas.microsoft.com/office/powerpoint/2010/main">
    <mc:Choice Requires="p14">
      <p:transition spd="slow" p14:dur="2000" advTm="37866"/>
    </mc:Choice>
    <mc:Fallback xmlns="">
      <p:transition spd="slow" advTm="3786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13</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a:xfrm>
            <a:off x="609599" y="2917779"/>
            <a:ext cx="5866015" cy="3373294"/>
          </a:xfrm>
        </p:spPr>
        <p:txBody>
          <a:bodyPr/>
          <a:lstStyle/>
          <a:p>
            <a:r>
              <a:rPr lang="en-US" altLang="en-US" dirty="0"/>
              <a:t>Active full-time equivalent employees.</a:t>
            </a:r>
          </a:p>
          <a:p>
            <a:pPr lvl="1"/>
            <a:r>
              <a:rPr lang="en-US" altLang="en-US" dirty="0"/>
              <a:t>Part-time teachers.</a:t>
            </a:r>
          </a:p>
          <a:p>
            <a:r>
              <a:rPr lang="en-US" altLang="en-US" dirty="0"/>
              <a:t>Retirees.</a:t>
            </a:r>
          </a:p>
          <a:p>
            <a:r>
              <a:rPr lang="en-US" altLang="en-US" dirty="0"/>
              <a:t>Dependents.</a:t>
            </a:r>
          </a:p>
          <a:p>
            <a:pPr lvl="1"/>
            <a:r>
              <a:rPr lang="en-US" altLang="en-US" dirty="0"/>
              <a:t>Spouses.</a:t>
            </a:r>
          </a:p>
          <a:p>
            <a:pPr lvl="1"/>
            <a:r>
              <a:rPr lang="en-US" altLang="en-US" dirty="0"/>
              <a:t>Children.</a:t>
            </a:r>
          </a:p>
          <a:p>
            <a:r>
              <a:rPr lang="en-US" altLang="en-US" dirty="0"/>
              <a:t>Survivors.</a:t>
            </a:r>
          </a:p>
          <a:p>
            <a:r>
              <a:rPr lang="en-US" altLang="en-US" dirty="0"/>
              <a:t>COBRA subscribers.</a:t>
            </a:r>
          </a:p>
          <a:p>
            <a:r>
              <a:rPr lang="en-US" altLang="en-US" dirty="0"/>
              <a:t>Former spouses. </a:t>
            </a:r>
          </a:p>
        </p:txBody>
      </p:sp>
      <p:sp>
        <p:nvSpPr>
          <p:cNvPr id="2" name="Title 1"/>
          <p:cNvSpPr>
            <a:spLocks noGrp="1"/>
          </p:cNvSpPr>
          <p:nvPr>
            <p:ph type="title"/>
            <p:custDataLst>
              <p:tags r:id="rId2"/>
            </p:custDataLst>
          </p:nvPr>
        </p:nvSpPr>
        <p:spPr>
          <a:xfrm>
            <a:off x="609600" y="228599"/>
            <a:ext cx="4702234" cy="2223655"/>
          </a:xfrm>
        </p:spPr>
        <p:txBody>
          <a:bodyPr/>
          <a:lstStyle/>
          <a:p>
            <a:r>
              <a:rPr lang="en-US" dirty="0"/>
              <a:t>Eligible participants</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3450948819"/>
      </p:ext>
    </p:extLst>
  </p:cSld>
  <p:clrMapOvr>
    <a:masterClrMapping/>
  </p:clrMapOvr>
  <mc:AlternateContent xmlns:mc="http://schemas.openxmlformats.org/markup-compatibility/2006" xmlns:p14="http://schemas.microsoft.com/office/powerpoint/2010/main">
    <mc:Choice Requires="p14">
      <p:transition spd="slow" p14:dur="2000" advTm="15846"/>
    </mc:Choice>
    <mc:Fallback xmlns="">
      <p:transition spd="slow" advTm="1584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Active, full-time equivalent employees</a:t>
            </a:r>
          </a:p>
          <a:p>
            <a:r>
              <a:rPr lang="en-US" dirty="0"/>
              <a:t>Average at least 30 hours a week unless they are:</a:t>
            </a:r>
          </a:p>
          <a:p>
            <a:pPr lvl="1"/>
            <a:r>
              <a:rPr lang="en-US" dirty="0"/>
              <a:t>Employed as a part-time teacher working at least 15 but fewer than 30 hours per week; or</a:t>
            </a:r>
          </a:p>
          <a:p>
            <a:pPr lvl="1"/>
            <a:r>
              <a:rPr lang="en-US" dirty="0"/>
              <a:t>Employed by an employer who allows coverage for 20-hour employees.</a:t>
            </a:r>
          </a:p>
          <a:p>
            <a:pPr lvl="1"/>
            <a:endParaRPr lang="en-US" dirty="0"/>
          </a:p>
        </p:txBody>
      </p:sp>
      <p:sp>
        <p:nvSpPr>
          <p:cNvPr id="5" name="Content Placeholder 4">
            <a:extLst>
              <a:ext uri="{FF2B5EF4-FFF2-40B4-BE49-F238E27FC236}">
                <a16:creationId xmlns:a16="http://schemas.microsoft.com/office/drawing/2014/main" id="{CF02E368-52B9-545B-09AE-22D83A92185C}"/>
              </a:ext>
            </a:extLst>
          </p:cNvPr>
          <p:cNvSpPr>
            <a:spLocks noGrp="1"/>
          </p:cNvSpPr>
          <p:nvPr>
            <p:ph sz="half" idx="2"/>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Retirees</a:t>
            </a:r>
          </a:p>
          <a:p>
            <a:r>
              <a:rPr lang="en-US" dirty="0"/>
              <a:t>Must meet certain eligibility requirements to continue insurance coverage in retirement.</a:t>
            </a:r>
          </a:p>
          <a:p>
            <a:pPr lvl="1"/>
            <a:r>
              <a:rPr lang="en-US" dirty="0"/>
              <a:t>Coverage does not automatically continue at retirement. </a:t>
            </a:r>
          </a:p>
          <a:p>
            <a:r>
              <a:rPr lang="en-US" dirty="0"/>
              <a:t>Permanent part-time teachers, temporary full-time and variable-hour employees generally</a:t>
            </a:r>
            <a:r>
              <a:rPr lang="en-US" dirty="0">
                <a:solidFill>
                  <a:srgbClr val="FF0000"/>
                </a:solidFill>
              </a:rPr>
              <a:t> </a:t>
            </a:r>
            <a:r>
              <a:rPr lang="en-US" dirty="0"/>
              <a:t>are not eligible.</a:t>
            </a:r>
          </a:p>
          <a:p>
            <a:r>
              <a:rPr lang="en-US" dirty="0"/>
              <a:t>Only PEBA can determine retiree insurance eligibility.</a:t>
            </a:r>
          </a:p>
          <a:p>
            <a:pPr lvl="1"/>
            <a:r>
              <a:rPr lang="en-US" i="1" dirty="0">
                <a:hlinkClick r:id="rId5"/>
              </a:rPr>
              <a:t>Retiree Packet</a:t>
            </a:r>
            <a:r>
              <a:rPr lang="en-US" dirty="0"/>
              <a:t> includes the eligibility flyers and the </a:t>
            </a:r>
            <a:r>
              <a:rPr lang="en-US" i="1" dirty="0">
                <a:hlinkClick r:id="rId6"/>
              </a:rPr>
              <a:t>Employment Verification Record</a:t>
            </a:r>
            <a:r>
              <a:rPr lang="en-US" i="1" dirty="0"/>
              <a:t> </a:t>
            </a:r>
            <a:r>
              <a:rPr lang="en-US" dirty="0"/>
              <a:t>form. </a:t>
            </a:r>
          </a:p>
          <a:p>
            <a:r>
              <a:rPr lang="en-US" dirty="0"/>
              <a:t>If eligible, must enroll using </a:t>
            </a:r>
            <a:r>
              <a:rPr lang="en-US" i="1" dirty="0">
                <a:hlinkClick r:id="rId7"/>
              </a:rPr>
              <a:t>Retiree Notice of Election</a:t>
            </a:r>
            <a:r>
              <a:rPr lang="en-US" i="1" dirty="0"/>
              <a:t> </a:t>
            </a:r>
            <a:r>
              <a:rPr lang="en-US" dirty="0"/>
              <a:t>within 31 days of retirement date. </a:t>
            </a:r>
          </a:p>
          <a:p>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4</a:t>
            </a:fld>
            <a:endParaRPr lang="en-US" dirty="0"/>
          </a:p>
        </p:txBody>
      </p:sp>
      <p:sp>
        <p:nvSpPr>
          <p:cNvPr id="2" name="Title 1"/>
          <p:cNvSpPr>
            <a:spLocks noGrp="1"/>
          </p:cNvSpPr>
          <p:nvPr>
            <p:ph type="title"/>
            <p:custDataLst>
              <p:tags r:id="rId3"/>
            </p:custDataLst>
          </p:nvPr>
        </p:nvSpPr>
        <p:spPr/>
        <p:txBody>
          <a:bodyPr/>
          <a:lstStyle/>
          <a:p>
            <a:r>
              <a:rPr lang="en-US" dirty="0"/>
              <a:t>Active employees and retirees</a:t>
            </a:r>
          </a:p>
        </p:txBody>
      </p:sp>
    </p:spTree>
    <p:extLst>
      <p:ext uri="{BB962C8B-B14F-4D97-AF65-F5344CB8AC3E}">
        <p14:creationId xmlns:p14="http://schemas.microsoft.com/office/powerpoint/2010/main" val="3417891924"/>
      </p:ext>
    </p:extLst>
  </p:cSld>
  <p:clrMapOvr>
    <a:masterClrMapping/>
  </p:clrMapOvr>
  <mc:AlternateContent xmlns:mc="http://schemas.openxmlformats.org/markup-compatibility/2006" xmlns:p14="http://schemas.microsoft.com/office/powerpoint/2010/main">
    <mc:Choice Requires="p14">
      <p:transition spd="slow" p14:dur="2000" advTm="21562"/>
    </mc:Choice>
    <mc:Fallback xmlns="">
      <p:transition spd="slow" advTm="2156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Dependents</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5</a:t>
            </a:fld>
            <a:endParaRPr lang="en-US" dirty="0"/>
          </a:p>
        </p:txBody>
      </p:sp>
      <p:sp>
        <p:nvSpPr>
          <p:cNvPr id="5" name="Content Placeholder 4">
            <a:extLst>
              <a:ext uri="{FF2B5EF4-FFF2-40B4-BE49-F238E27FC236}">
                <a16:creationId xmlns:a16="http://schemas.microsoft.com/office/drawing/2014/main" id="{E9834714-E39E-08D5-DECA-05DF4D27574C}"/>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Dependent spouse</a:t>
            </a:r>
          </a:p>
          <a:p>
            <a:r>
              <a:rPr lang="en-US" dirty="0"/>
              <a:t>Current spouse. </a:t>
            </a:r>
          </a:p>
          <a:p>
            <a:r>
              <a:rPr lang="en-US" dirty="0"/>
              <a:t>Cannot cover spouse who is employed in an insurance-eligible position by an employer that participates in PEBA-administered insurance programs.</a:t>
            </a:r>
          </a:p>
          <a:p>
            <a:endParaRPr lang="en-US" dirty="0"/>
          </a:p>
        </p:txBody>
      </p:sp>
      <p:sp>
        <p:nvSpPr>
          <p:cNvPr id="3" name="Content Placeholder 2"/>
          <p:cNvSpPr>
            <a:spLocks noGrp="1"/>
          </p:cNvSpPr>
          <p:nvPr>
            <p:ph sz="half" idx="2"/>
            <p:custDataLst>
              <p:tags r:id="rId3"/>
            </p:custDataLst>
          </p:nvPr>
        </p:nvSpPr>
        <p:spPr>
          <a:xfrm>
            <a:off x="6400800" y="2508541"/>
            <a:ext cx="5181600" cy="4120859"/>
          </a:xfrm>
        </p:spPr>
        <p:txBody>
          <a:bodyPr>
            <a:normAutofit fontScale="92500" lnSpcReduction="10000"/>
          </a:bodyPr>
          <a:lstStyle/>
          <a:p>
            <a:pPr marL="0" indent="0">
              <a:buNone/>
            </a:pPr>
            <a:r>
              <a:rPr lang="en-US" sz="2600" b="1" dirty="0">
                <a:latin typeface="Times New Roman" panose="02020603050405020304" pitchFamily="18" charset="0"/>
                <a:cs typeface="Times New Roman" panose="02020603050405020304" pitchFamily="18" charset="0"/>
              </a:rPr>
              <a:t>Dependent children</a:t>
            </a:r>
          </a:p>
          <a:p>
            <a:r>
              <a:rPr lang="en-US" dirty="0"/>
              <a:t>Natural child.</a:t>
            </a:r>
          </a:p>
          <a:p>
            <a:r>
              <a:rPr lang="en-US" dirty="0"/>
              <a:t>Stepchild.</a:t>
            </a:r>
          </a:p>
          <a:p>
            <a:r>
              <a:rPr lang="en-US" dirty="0"/>
              <a:t>Adopted child.</a:t>
            </a:r>
          </a:p>
          <a:p>
            <a:r>
              <a:rPr lang="en-US" dirty="0"/>
              <a:t>Child placed for adoption.</a:t>
            </a:r>
          </a:p>
          <a:p>
            <a:r>
              <a:rPr lang="en-US" dirty="0"/>
              <a:t>Foster child.</a:t>
            </a:r>
          </a:p>
          <a:p>
            <a:r>
              <a:rPr lang="en-US" dirty="0"/>
              <a:t>Child for whom employee has legal custody.</a:t>
            </a:r>
          </a:p>
          <a:p>
            <a:r>
              <a:rPr lang="en-US" dirty="0"/>
              <a:t>Must be younger than age 26.</a:t>
            </a:r>
          </a:p>
          <a:p>
            <a:r>
              <a:rPr lang="en-US" dirty="0"/>
              <a:t>To be eligible for Dependent Life-Child insurance, a dependent child ages 19-24 must be full-time student, unmarried and not employed on a full-time basis.</a:t>
            </a:r>
          </a:p>
          <a:p>
            <a:endParaRPr lang="en-US" dirty="0"/>
          </a:p>
        </p:txBody>
      </p:sp>
    </p:spTree>
    <p:extLst>
      <p:ext uri="{BB962C8B-B14F-4D97-AF65-F5344CB8AC3E}">
        <p14:creationId xmlns:p14="http://schemas.microsoft.com/office/powerpoint/2010/main" val="142461535"/>
      </p:ext>
    </p:extLst>
  </p:cSld>
  <p:clrMapOvr>
    <a:masterClrMapping/>
  </p:clrMapOvr>
  <mc:AlternateContent xmlns:mc="http://schemas.openxmlformats.org/markup-compatibility/2006" xmlns:p14="http://schemas.microsoft.com/office/powerpoint/2010/main">
    <mc:Choice Requires="p14">
      <p:transition spd="slow" p14:dur="2000" advTm="20487"/>
    </mc:Choice>
    <mc:Fallback xmlns="">
      <p:transition spd="slow" advTm="2048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9A0C74-AF64-44AD-AD57-0C224ECAC6DF}"/>
              </a:ext>
            </a:extLst>
          </p:cNvPr>
          <p:cNvSpPr>
            <a:spLocks noGrp="1"/>
          </p:cNvSpPr>
          <p:nvPr>
            <p:ph sz="half" idx="1"/>
          </p:nvPr>
        </p:nvSpPr>
        <p:spPr/>
        <p:txBody>
          <a:bodyPr>
            <a:normAutofit/>
          </a:bodyPr>
          <a:lstStyle/>
          <a:p>
            <a:r>
              <a:rPr lang="en-US" dirty="0"/>
              <a:t>Coverage for an incapacitated child may continue beyond age 26, when coverage would otherwise end, as long as the child remains eligible.</a:t>
            </a:r>
          </a:p>
          <a:p>
            <a:r>
              <a:rPr lang="en-US" dirty="0"/>
              <a:t>Subscriber must submit proof of incapacity and dependency by completing the </a:t>
            </a:r>
            <a:r>
              <a:rPr lang="en-US" i="1" dirty="0">
                <a:hlinkClick r:id="rId2"/>
              </a:rPr>
              <a:t>Incapacitated Child Certification</a:t>
            </a:r>
            <a:r>
              <a:rPr lang="en-US" i="1" dirty="0"/>
              <a:t> </a:t>
            </a:r>
            <a:r>
              <a:rPr lang="en-US" dirty="0"/>
              <a:t>form and providing supporting documentation. </a:t>
            </a:r>
          </a:p>
          <a:p>
            <a:r>
              <a:rPr lang="en-US" dirty="0"/>
              <a:t>Transactions involving incapacitated children must be completed with a </a:t>
            </a:r>
            <a:r>
              <a:rPr lang="en-US" i="1" dirty="0"/>
              <a:t>Notice of Election</a:t>
            </a:r>
            <a:r>
              <a:rPr lang="en-US" dirty="0"/>
              <a:t> form. </a:t>
            </a:r>
          </a:p>
          <a:p>
            <a:endParaRPr lang="en-US" dirty="0"/>
          </a:p>
        </p:txBody>
      </p:sp>
      <p:sp>
        <p:nvSpPr>
          <p:cNvPr id="5" name="Content Placeholder 4">
            <a:extLst>
              <a:ext uri="{FF2B5EF4-FFF2-40B4-BE49-F238E27FC236}">
                <a16:creationId xmlns:a16="http://schemas.microsoft.com/office/drawing/2014/main" id="{1A73694B-9B55-7B4F-3A14-8B719C0DEA77}"/>
              </a:ext>
            </a:extLst>
          </p:cNvPr>
          <p:cNvSpPr>
            <a:spLocks noGrp="1"/>
          </p:cNvSpPr>
          <p:nvPr>
            <p:ph sz="half" idx="2"/>
          </p:nvPr>
        </p:nvSpPr>
        <p:spPr/>
        <p:txBody>
          <a:bodyPr/>
          <a:lstStyle/>
          <a:p>
            <a:r>
              <a:rPr lang="en-US" dirty="0"/>
              <a:t>If child is employed with a participating employer, the child may choose to:</a:t>
            </a:r>
          </a:p>
          <a:p>
            <a:pPr lvl="1"/>
            <a:r>
              <a:rPr lang="en-US" dirty="0"/>
              <a:t>Enroll as an active employee with employer; or</a:t>
            </a:r>
          </a:p>
          <a:p>
            <a:pPr lvl="1"/>
            <a:r>
              <a:rPr lang="en-US" dirty="0"/>
              <a:t>Remain on parent’s coverage as dependent child.</a:t>
            </a:r>
          </a:p>
          <a:p>
            <a:r>
              <a:rPr lang="en-US" dirty="0"/>
              <a:t>If child</a:t>
            </a:r>
            <a:r>
              <a:rPr lang="en-US" dirty="0">
                <a:solidFill>
                  <a:srgbClr val="FF0000"/>
                </a:solidFill>
              </a:rPr>
              <a:t> </a:t>
            </a:r>
            <a:r>
              <a:rPr lang="en-US" dirty="0"/>
              <a:t>chooses to remain on parent’s coverage as a</a:t>
            </a:r>
            <a:r>
              <a:rPr lang="en-US" dirty="0">
                <a:solidFill>
                  <a:srgbClr val="FF0000"/>
                </a:solidFill>
              </a:rPr>
              <a:t> </a:t>
            </a:r>
            <a:r>
              <a:rPr lang="en-US" dirty="0"/>
              <a:t>dependent child:</a:t>
            </a:r>
          </a:p>
          <a:p>
            <a:pPr lvl="1"/>
            <a:r>
              <a:rPr lang="en-US" dirty="0"/>
              <a:t>Dependent child is not eligible for certain covered services.</a:t>
            </a:r>
          </a:p>
          <a:p>
            <a:pPr lvl="1"/>
            <a:r>
              <a:rPr lang="en-US" dirty="0"/>
              <a:t>Coverage ends at age 26. </a:t>
            </a:r>
          </a:p>
          <a:p>
            <a:pPr lvl="1"/>
            <a:r>
              <a:rPr lang="en-US" dirty="0"/>
              <a:t>When coverage ends, child may enroll as employee due to loss of state coverage in:</a:t>
            </a:r>
          </a:p>
          <a:p>
            <a:pPr lvl="2"/>
            <a:r>
              <a:rPr lang="en-US" dirty="0"/>
              <a:t>Health, dental, vision; and</a:t>
            </a:r>
          </a:p>
          <a:p>
            <a:pPr lvl="2"/>
            <a:r>
              <a:rPr lang="en-US" dirty="0"/>
              <a:t>Optional Life and Supplemental Long Term Disability with medical evidence.</a:t>
            </a:r>
          </a:p>
        </p:txBody>
      </p:sp>
      <p:sp>
        <p:nvSpPr>
          <p:cNvPr id="4" name="Slide Number Placeholder 3">
            <a:extLst>
              <a:ext uri="{FF2B5EF4-FFF2-40B4-BE49-F238E27FC236}">
                <a16:creationId xmlns:a16="http://schemas.microsoft.com/office/drawing/2014/main" id="{BD8A2DF1-8306-43A8-A132-1D8F481017C8}"/>
              </a:ext>
            </a:extLst>
          </p:cNvPr>
          <p:cNvSpPr>
            <a:spLocks noGrp="1"/>
          </p:cNvSpPr>
          <p:nvPr>
            <p:ph type="sldNum" sz="quarter" idx="12"/>
          </p:nvPr>
        </p:nvSpPr>
        <p:spPr/>
        <p:txBody>
          <a:bodyPr/>
          <a:lstStyle/>
          <a:p>
            <a:fld id="{83D9B1D2-31E5-4727-860E-1CCC1A3DB9CB}" type="slidenum">
              <a:rPr lang="en-US" smtClean="0"/>
              <a:pPr/>
              <a:t>6</a:t>
            </a:fld>
            <a:endParaRPr lang="en-US" dirty="0"/>
          </a:p>
        </p:txBody>
      </p:sp>
      <p:sp>
        <p:nvSpPr>
          <p:cNvPr id="2" name="Title 1">
            <a:extLst>
              <a:ext uri="{FF2B5EF4-FFF2-40B4-BE49-F238E27FC236}">
                <a16:creationId xmlns:a16="http://schemas.microsoft.com/office/drawing/2014/main" id="{8F81D5BD-6E7B-4B21-BE58-4763A2EA86BD}"/>
              </a:ext>
            </a:extLst>
          </p:cNvPr>
          <p:cNvSpPr>
            <a:spLocks noGrp="1"/>
          </p:cNvSpPr>
          <p:nvPr>
            <p:ph type="title"/>
          </p:nvPr>
        </p:nvSpPr>
        <p:spPr/>
        <p:txBody>
          <a:bodyPr/>
          <a:lstStyle/>
          <a:p>
            <a:r>
              <a:rPr lang="en-US" dirty="0"/>
              <a:t>Dependent children</a:t>
            </a:r>
          </a:p>
        </p:txBody>
      </p:sp>
    </p:spTree>
    <p:extLst>
      <p:ext uri="{BB962C8B-B14F-4D97-AF65-F5344CB8AC3E}">
        <p14:creationId xmlns:p14="http://schemas.microsoft.com/office/powerpoint/2010/main" val="91264673"/>
      </p:ext>
    </p:extLst>
  </p:cSld>
  <p:clrMapOvr>
    <a:masterClrMapping/>
  </p:clrMapOvr>
  <mc:AlternateContent xmlns:mc="http://schemas.openxmlformats.org/markup-compatibility/2006" xmlns:p14="http://schemas.microsoft.com/office/powerpoint/2010/main">
    <mc:Choice Requires="p14">
      <p:transition spd="slow" p14:dur="2000" advTm="28065"/>
    </mc:Choice>
    <mc:Fallback xmlns="">
      <p:transition spd="slow" advTm="2806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fontScale="92500" lnSpcReduction="10000"/>
          </a:bodyPr>
          <a:lstStyle/>
          <a:p>
            <a:r>
              <a:rPr lang="en-US" dirty="0"/>
              <a:t>Must be submitted to enroll a spouse or child.</a:t>
            </a:r>
          </a:p>
          <a:p>
            <a:pPr lvl="1"/>
            <a:r>
              <a:rPr lang="en-US" dirty="0"/>
              <a:t>Upload options in </a:t>
            </a:r>
            <a:r>
              <a:rPr lang="en-US" dirty="0" err="1"/>
              <a:t>MyBenefits</a:t>
            </a:r>
            <a:r>
              <a:rPr lang="en-US" dirty="0"/>
              <a:t> and EBS. </a:t>
            </a:r>
          </a:p>
          <a:p>
            <a:pPr lvl="1"/>
            <a:r>
              <a:rPr lang="en-US" dirty="0"/>
              <a:t>Must be submitted at time of enrollment.</a:t>
            </a:r>
          </a:p>
          <a:p>
            <a:r>
              <a:rPr lang="en-US" dirty="0"/>
              <a:t>Spouse:</a:t>
            </a:r>
          </a:p>
          <a:p>
            <a:pPr lvl="1"/>
            <a:r>
              <a:rPr lang="en-US" dirty="0"/>
              <a:t>Marriage license; or </a:t>
            </a:r>
          </a:p>
          <a:p>
            <a:pPr lvl="1"/>
            <a:r>
              <a:rPr lang="en-US" dirty="0"/>
              <a:t>First page of most recent federal tax return, if filing jointly.</a:t>
            </a:r>
          </a:p>
          <a:p>
            <a:r>
              <a:rPr lang="en-US" dirty="0"/>
              <a:t>Child: </a:t>
            </a:r>
          </a:p>
          <a:p>
            <a:pPr lvl="1"/>
            <a:r>
              <a:rPr lang="en-US" dirty="0"/>
              <a:t>Long-form birth certificate.</a:t>
            </a:r>
          </a:p>
          <a:p>
            <a:endParaRPr lang="en-US" dirty="0"/>
          </a:p>
          <a:p>
            <a:pPr marL="457200" lvl="1" indent="0">
              <a:buNone/>
            </a:pPr>
            <a:endParaRPr lang="en-US" dirty="0"/>
          </a:p>
        </p:txBody>
      </p:sp>
      <p:sp>
        <p:nvSpPr>
          <p:cNvPr id="5" name="Content Placeholder 4">
            <a:extLst>
              <a:ext uri="{FF2B5EF4-FFF2-40B4-BE49-F238E27FC236}">
                <a16:creationId xmlns:a16="http://schemas.microsoft.com/office/drawing/2014/main" id="{68CF426D-FEC9-565A-7661-CA8A575C59A6}"/>
              </a:ext>
            </a:extLst>
          </p:cNvPr>
          <p:cNvSpPr>
            <a:spLocks noGrp="1"/>
          </p:cNvSpPr>
          <p:nvPr>
            <p:ph sz="half" idx="2"/>
          </p:nvPr>
        </p:nvSpPr>
        <p:spPr/>
        <p:txBody>
          <a:bodyPr/>
          <a:lstStyle/>
          <a:p>
            <a:r>
              <a:rPr lang="en-US" i="1" dirty="0">
                <a:hlinkClick r:id="rId5"/>
              </a:rPr>
              <a:t>Supporting Documentation for Insurance Enrollments</a:t>
            </a:r>
            <a:r>
              <a:rPr lang="en-US" i="1" dirty="0">
                <a:solidFill>
                  <a:schemeClr val="accent1"/>
                </a:solidFill>
              </a:rPr>
              <a:t> </a:t>
            </a:r>
            <a:r>
              <a:rPr lang="en-US" dirty="0"/>
              <a:t>flyer provides complete listing of acceptable documentation to prove the relationship of dependents.</a:t>
            </a:r>
          </a:p>
          <a:p>
            <a:pPr lvl="1"/>
            <a:r>
              <a:rPr lang="en-US" dirty="0"/>
              <a:t>In some cases, a member might not have the appropriate documentation before the enrollment deadline. If the deadline to enroll is nearing, submit the election of benefits without the documentation before the deadline, and then submit the documentation as soon as it is available.</a:t>
            </a:r>
          </a:p>
          <a:p>
            <a:pPr marL="0" indent="0">
              <a:buNone/>
            </a:pPr>
            <a:endParaRPr lang="en-US" dirty="0"/>
          </a:p>
        </p:txBody>
      </p:sp>
      <p:sp>
        <p:nvSpPr>
          <p:cNvPr id="2" name="Title 1"/>
          <p:cNvSpPr>
            <a:spLocks noGrp="1"/>
          </p:cNvSpPr>
          <p:nvPr>
            <p:ph type="title"/>
            <p:custDataLst>
              <p:tags r:id="rId2"/>
            </p:custDataLst>
          </p:nvPr>
        </p:nvSpPr>
        <p:spPr/>
        <p:txBody>
          <a:bodyPr/>
          <a:lstStyle/>
          <a:p>
            <a:r>
              <a:rPr lang="en-US" altLang="en-US" dirty="0"/>
              <a:t>Dependent documentation</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773749886"/>
      </p:ext>
    </p:extLst>
  </p:cSld>
  <p:clrMapOvr>
    <a:masterClrMapping/>
  </p:clrMapOvr>
  <mc:AlternateContent xmlns:mc="http://schemas.openxmlformats.org/markup-compatibility/2006" xmlns:p14="http://schemas.microsoft.com/office/powerpoint/2010/main">
    <mc:Choice Requires="p14">
      <p:transition spd="slow" p14:dur="2000" advTm="24615"/>
    </mc:Choice>
    <mc:Fallback xmlns="">
      <p:transition spd="slow" advTm="2461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4F19C1-B5BB-4C6E-A8BD-8D06427CF744}"/>
              </a:ext>
            </a:extLst>
          </p:cNvPr>
          <p:cNvSpPr>
            <a:spLocks noGrp="1"/>
          </p:cNvSpPr>
          <p:nvPr>
            <p:ph sz="half" idx="1"/>
          </p:nvPr>
        </p:nvSpPr>
        <p:spPr>
          <a:xfrm>
            <a:off x="609599" y="2917779"/>
            <a:ext cx="5866015" cy="3373294"/>
          </a:xfrm>
        </p:spPr>
        <p:txBody>
          <a:bodyPr>
            <a:normAutofit lnSpcReduction="10000"/>
          </a:bodyPr>
          <a:lstStyle/>
          <a:p>
            <a:r>
              <a:rPr lang="en-US" dirty="0"/>
              <a:t>Sent by state child support agencies to employers and plan administrators when employee is obligated to provide employer-sponsored health coverage for child by court or administrative child support order. </a:t>
            </a:r>
          </a:p>
          <a:p>
            <a:r>
              <a:rPr lang="en-US" dirty="0"/>
              <a:t>Serves as documentation needed for enrollment. </a:t>
            </a:r>
          </a:p>
          <a:p>
            <a:r>
              <a:rPr lang="en-US" dirty="0"/>
              <a:t>By federal law, coverage-eligible employees cannot refuse to cover identified children. </a:t>
            </a:r>
          </a:p>
          <a:p>
            <a:r>
              <a:rPr lang="en-US" dirty="0"/>
              <a:t>Coverage continues until either: </a:t>
            </a:r>
          </a:p>
          <a:p>
            <a:pPr lvl="1"/>
            <a:r>
              <a:rPr lang="en-US" dirty="0"/>
              <a:t>PEBA receives notice from issuing agency to remove child; or </a:t>
            </a:r>
          </a:p>
          <a:p>
            <a:pPr lvl="1"/>
            <a:r>
              <a:rPr lang="en-US" dirty="0"/>
              <a:t>Employee loses insurance eligibility. </a:t>
            </a:r>
          </a:p>
        </p:txBody>
      </p:sp>
      <p:sp>
        <p:nvSpPr>
          <p:cNvPr id="2" name="Title 1">
            <a:extLst>
              <a:ext uri="{FF2B5EF4-FFF2-40B4-BE49-F238E27FC236}">
                <a16:creationId xmlns:a16="http://schemas.microsoft.com/office/drawing/2014/main" id="{5C0F2801-8757-49CA-AEE6-70E70ED3E38F}"/>
              </a:ext>
            </a:extLst>
          </p:cNvPr>
          <p:cNvSpPr>
            <a:spLocks noGrp="1"/>
          </p:cNvSpPr>
          <p:nvPr>
            <p:ph type="title"/>
          </p:nvPr>
        </p:nvSpPr>
        <p:spPr>
          <a:xfrm>
            <a:off x="609600" y="228599"/>
            <a:ext cx="4702234" cy="2223655"/>
          </a:xfrm>
        </p:spPr>
        <p:txBody>
          <a:bodyPr/>
          <a:lstStyle/>
          <a:p>
            <a:r>
              <a:rPr lang="en-US" dirty="0"/>
              <a:t>National Medical Support Notices (NMSN)</a:t>
            </a:r>
          </a:p>
        </p:txBody>
      </p:sp>
      <p:sp>
        <p:nvSpPr>
          <p:cNvPr id="4" name="Slide Number Placeholder 3">
            <a:extLst>
              <a:ext uri="{FF2B5EF4-FFF2-40B4-BE49-F238E27FC236}">
                <a16:creationId xmlns:a16="http://schemas.microsoft.com/office/drawing/2014/main" id="{D0D8552E-34AC-4579-92DA-0CB0AC52072F}"/>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199589884"/>
      </p:ext>
    </p:extLst>
  </p:cSld>
  <p:clrMapOvr>
    <a:masterClrMapping/>
  </p:clrMapOvr>
  <mc:AlternateContent xmlns:mc="http://schemas.openxmlformats.org/markup-compatibility/2006" xmlns:p14="http://schemas.microsoft.com/office/powerpoint/2010/main">
    <mc:Choice Requires="p14">
      <p:transition spd="slow" p14:dur="2000" advTm="41110"/>
    </mc:Choice>
    <mc:Fallback xmlns="">
      <p:transition spd="slow" advTm="4111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7B5DB-8C26-4B92-B0C9-27F7D3EBB02B}"/>
              </a:ext>
            </a:extLst>
          </p:cNvPr>
          <p:cNvSpPr>
            <a:spLocks noGrp="1"/>
          </p:cNvSpPr>
          <p:nvPr>
            <p:ph type="title"/>
          </p:nvPr>
        </p:nvSpPr>
        <p:spPr>
          <a:xfrm>
            <a:off x="609600" y="228599"/>
            <a:ext cx="9598430" cy="1724899"/>
          </a:xfrm>
        </p:spPr>
        <p:txBody>
          <a:bodyPr/>
          <a:lstStyle/>
          <a:p>
            <a:r>
              <a:rPr lang="en-US" dirty="0"/>
              <a:t>Employer responsibility for NMSNs</a:t>
            </a:r>
          </a:p>
        </p:txBody>
      </p:sp>
      <p:sp>
        <p:nvSpPr>
          <p:cNvPr id="3" name="Content Placeholder 2">
            <a:extLst>
              <a:ext uri="{FF2B5EF4-FFF2-40B4-BE49-F238E27FC236}">
                <a16:creationId xmlns:a16="http://schemas.microsoft.com/office/drawing/2014/main" id="{FAEE1440-3309-435F-851A-4118C27FEEDA}"/>
              </a:ext>
            </a:extLst>
          </p:cNvPr>
          <p:cNvSpPr>
            <a:spLocks noGrp="1"/>
          </p:cNvSpPr>
          <p:nvPr>
            <p:ph idx="1"/>
          </p:nvPr>
        </p:nvSpPr>
        <p:spPr>
          <a:xfrm>
            <a:off x="609600" y="2510455"/>
            <a:ext cx="10972800" cy="3790590"/>
          </a:xfrm>
        </p:spPr>
        <p:txBody>
          <a:bodyPr/>
          <a:lstStyle/>
          <a:p>
            <a:r>
              <a:rPr lang="en-US" dirty="0"/>
              <a:t>Complete Part A, then forward to PEBA or return to issuing agency. </a:t>
            </a:r>
          </a:p>
          <a:p>
            <a:r>
              <a:rPr lang="en-US" dirty="0"/>
              <a:t>Do not share information on child or custodial parent with employee, including:</a:t>
            </a:r>
          </a:p>
          <a:p>
            <a:pPr lvl="1"/>
            <a:r>
              <a:rPr lang="en-US" dirty="0"/>
              <a:t>Names; </a:t>
            </a:r>
          </a:p>
          <a:p>
            <a:pPr lvl="1"/>
            <a:r>
              <a:rPr lang="en-US" dirty="0"/>
              <a:t>Addresses; </a:t>
            </a:r>
          </a:p>
          <a:p>
            <a:pPr lvl="1"/>
            <a:r>
              <a:rPr lang="en-US" dirty="0"/>
              <a:t>Social Security numbers; and</a:t>
            </a:r>
          </a:p>
          <a:p>
            <a:pPr lvl="1"/>
            <a:r>
              <a:rPr lang="en-US" dirty="0"/>
              <a:t>Other contact information. </a:t>
            </a:r>
          </a:p>
          <a:p>
            <a:r>
              <a:rPr lang="en-US" dirty="0"/>
              <a:t>If requested by employee, share only name and contact information of issuing agency and case number.</a:t>
            </a:r>
          </a:p>
          <a:p>
            <a:r>
              <a:rPr lang="en-US" dirty="0"/>
              <a:t>PEBA NMSN Coordinator: </a:t>
            </a:r>
            <a:r>
              <a:rPr lang="en-US" dirty="0">
                <a:hlinkClick r:id="rId2"/>
              </a:rPr>
              <a:t>medicalsupportnotices@peba.sc.gov</a:t>
            </a:r>
            <a:r>
              <a:rPr lang="en-US" dirty="0"/>
              <a:t>. </a:t>
            </a:r>
          </a:p>
          <a:p>
            <a:pPr lvl="1"/>
            <a:endParaRPr lang="en-US" dirty="0"/>
          </a:p>
        </p:txBody>
      </p:sp>
      <p:sp>
        <p:nvSpPr>
          <p:cNvPr id="4" name="Slide Number Placeholder 3">
            <a:extLst>
              <a:ext uri="{FF2B5EF4-FFF2-40B4-BE49-F238E27FC236}">
                <a16:creationId xmlns:a16="http://schemas.microsoft.com/office/drawing/2014/main" id="{6B77B659-EA1E-4E0F-876D-7F448AD3AF28}"/>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9</a:t>
            </a:fld>
            <a:endParaRPr lang="en-US" dirty="0"/>
          </a:p>
        </p:txBody>
      </p:sp>
    </p:spTree>
    <p:extLst>
      <p:ext uri="{BB962C8B-B14F-4D97-AF65-F5344CB8AC3E}">
        <p14:creationId xmlns:p14="http://schemas.microsoft.com/office/powerpoint/2010/main" val="2774007632"/>
      </p:ext>
    </p:extLst>
  </p:cSld>
  <p:clrMapOvr>
    <a:masterClrMapping/>
  </p:clrMapOvr>
  <mc:AlternateContent xmlns:mc="http://schemas.openxmlformats.org/markup-compatibility/2006" xmlns:p14="http://schemas.microsoft.com/office/powerpoint/2010/main">
    <mc:Choice Requires="p14">
      <p:transition spd="slow" p14:dur="2000" advTm="44254"/>
    </mc:Choice>
    <mc:Fallback xmlns="">
      <p:transition spd="slow" advTm="44254"/>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1CC4CB5C-2814-43E5-B134-CA961860F2F9}&quot;/&gt;&lt;isInvalidForFieldText val=&quot;0&quot;/&gt;&lt;Image&gt;&lt;filename val=&quot;C:\Users\rscald\AppData\Local\Temp\CP17684170892406Session\CPTrustFolder17684170892421\PPTImport17684171035750\data\asimages\{1CC4CB5C-2814-43E5-B134-CA961860F2F9}_9.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5A725217-1003-4A0D-84BD-4D76A55702C1}&quot;/&gt;&lt;isInvalidForFieldText val=&quot;0&quot;/&gt;&lt;Image&gt;&lt;filename val=&quot;C:\Users\rscald\AppData\Local\Temp\CP17684170892406Session\CPTrustFolder17684170892421\PPTImport17684171035750\data\asimages\{5A725217-1003-4A0D-84BD-4D76A55702C1}_9.png&quot;/&gt;&lt;left val=&quot;864&quot;/&gt;&lt;top val=&quot;674&quot;/&gt;&lt;width val=&quot;47&quot;/&gt;&lt;height val=&quot;39&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7&quot;/&gt;&lt;lineCharCount val=&quot;43&quot;/&gt;&lt;lineCharCount val=&quot;55&quot;/&gt;&lt;lineCharCount val=&quot;53&quot;/&gt;&lt;lineCharCount val=&quot;26&quot;/&gt;&lt;/TableIndex&gt;&lt;/ShapeTextInfo&gt;"/>
  <p:tag name="HTML_SHAPEINFO" val="&lt;ThreeDShapeInfo&gt;&lt;uuid val=&quot;{6B7A9DC9-E917-4E63-8EF1-FC0CC07DB136}&quot;/&gt;&lt;isInvalidForFieldText val=&quot;0&quot;/&gt;&lt;Image&gt;&lt;filename val=&quot;C:\Users\rscald\AppData\Local\Temp\CP17684170892406Session\CPTrustFolder17684170892421\PPTImport17684171035750\data\asimages\{6B7A9DC9-E917-4E63-8EF1-FC0CC07DB136}_9.png&quot;/&gt;&lt;left val=&quot;38&quot;/&gt;&lt;top val=&quot;192&quot;/&gt;&lt;width val=&quot;895&quot;/&gt;&lt;height val=&quot;444&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5&quot;/&gt;&lt;lineCharCount val=&quot;52&quot;/&gt;&lt;lineCharCount val=&quot;49&quot;/&gt;&lt;lineCharCount val=&quot;19&quot;/&gt;&lt;/TableIndex&gt;&lt;/ShapeTextInfo&gt;"/>
  <p:tag name="HTML_SHAPEINFO" val="&lt;ThreeDShapeInfo&gt;&lt;uuid val=&quot;{CD5EDBFE-7C7E-45DF-9D4A-9A8163E0F4FA}&quot;/&gt;&lt;isInvalidForFieldText val=&quot;0&quot;/&gt;&lt;Image&gt;&lt;filename val=&quot;C:\Users\rscald\AppData\Local\Temp\CP17684170892406Session\CPTrustFolder17684170892421\PPTImport17684171035750\data\asimages\{CD5EDBFE-7C7E-45DF-9D4A-9A8163E0F4FA}_13.png&quot;/&gt;&lt;left val=&quot;38&quot;/&gt;&lt;top val=&quot;189&quot;/&gt;&lt;width val=&quot;874&quot;/&gt;&lt;height val=&quot;448&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0&quot;/&gt;&lt;lineCharCount val=&quot;13&quot;/&gt;&lt;/TableIndex&gt;&lt;/ShapeTextInfo&gt;"/>
  <p:tag name="HTML_SHAPEINFO" val="&lt;ThreeDShapeInfo&gt;&lt;uuid val=&quot;{0A7E8BB7-FAB5-45D1-95C8-A779D29374B1}&quot;/&gt;&lt;isInvalidForFieldText val=&quot;0&quot;/&gt;&lt;Image&gt;&lt;filename val=&quot;C:\Users\rscald\AppData\Local\Temp\CP17684170892406Session\CPTrustFolder17684170892421\PPTImport17684171035750\data\asimages\{0A7E8BB7-FAB5-45D1-95C8-A779D29374B1}_13.png&quot;/&gt;&lt;left val=&quot;24&quot;/&gt;&lt;top val=&quot;24&quot;/&gt;&lt;width val=&quot;743&quot;/&gt;&lt;height val=&quot;170&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5C9A1B7-1BEF-47BA-BE77-81CDE55182F9}&quot;/&gt;&lt;isInvalidForFieldText val=&quot;0&quot;/&gt;&lt;Image&gt;&lt;filename val=&quot;C:\Users\rscald\AppData\Local\Temp\CP17684170892406Session\CPTrustFolder17684170892421\PPTImport17684171035750\data\asimages\{25C9A1B7-1BEF-47BA-BE77-81CDE55182F9}_13.png&quot;/&gt;&lt;left val=&quot;864&quot;/&gt;&lt;top val=&quot;674&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53&quot;/&gt;&lt;lineCharCount val=&quot;48&quot;/&gt;&lt;lineCharCount val=&quot;35&quot;/&gt;&lt;lineCharCount val=&quot;32&quot;/&gt;&lt;lineCharCount val=&quot;49&quot;/&gt;&lt;lineCharCount val=&quot;9&quot;/&gt;&lt;/TableIndex&gt;&lt;/ShapeTextInfo&gt;"/>
  <p:tag name="HTML_SHAPEINFO" val="&lt;ThreeDShapeInfo&gt;&lt;uuid val=&quot;{23576F65-FDFE-4FA4-A3FC-1030549E56E7}&quot;/&gt;&lt;isInvalidForFieldText val=&quot;0&quot;/&gt;&lt;Image&gt;&lt;filename val=&quot;C:\Users\rscald\AppData\Local\Temp\CP17684170892406Session\CPTrustFolder17684170892421\PPTImport17684171035750\data\asimages\{23576F65-FDFE-4FA4-A3FC-1030549E56E7}_14.png&quot;/&gt;&lt;left val=&quot;36&quot;/&gt;&lt;top val=&quot;192&quot;/&gt;&lt;width val=&quot;886&quot;/&gt;&lt;height val=&quot;444&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9AAE4C78-D447-403D-A7C5-5C09FF0BBE33}&quot;/&gt;&lt;isInvalidForFieldText val=&quot;0&quot;/&gt;&lt;Image&gt;&lt;filename val=&quot;C:\Users\rscald\AppData\Local\Temp\CP17684170892406Session\CPTrustFolder17684170892421\PPTImport17684171035750\data\asimages\{9AAE4C78-D447-403D-A7C5-5C09FF0BBE33}_14.png&quot;/&gt;&lt;left val=&quot;864&quot;/&gt;&lt;top val=&quot;674&quot;/&gt;&lt;width val=&quot;47&quot;/&gt;&lt;height val=&quot;39&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5CD74CA5-1963-4A59-9917-31FD4A8F264C}&quot;/&gt;&lt;isInvalidForFieldText val=&quot;0&quot;/&gt;&lt;Image&gt;&lt;filename val=&quot;C:\Users\rscald\AppData\Local\Temp\CP17684170892406Session\CPTrustFolder17684170892421\PPTImport17684171035750\data\asimages\{5CD74CA5-1963-4A59-9917-31FD4A8F264C}_14.png&quot;/&gt;&lt;left val=&quot;24&quot;/&gt;&lt;top val=&quot;35&quot;/&gt;&lt;width val=&quot;743&quot;/&gt;&lt;height val=&quot;160&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2&quot;/&gt;&lt;/TableIndex&gt;&lt;/ShapeTextInfo&gt;"/>
  <p:tag name="HTML_SHAPEINFO" val="&lt;ThreeDShapeInfo&gt;&lt;uuid val=&quot;{72EBB6D6-F854-4296-B7DF-ED00EA43865F}&quot;/&gt;&lt;isInvalidForFieldText val=&quot;0&quot;/&gt;&lt;Image&gt;&lt;filename val=&quot;C:\Users\rscald\AppData\Local\Temp\CP17684170892406Session\CPTrustFolder17684170892421\PPTImport17684171035750\data\asimages\{72EBB6D6-F854-4296-B7DF-ED00EA43865F}_15.png&quot;/&gt;&lt;left val=&quot;44&quot;/&gt;&lt;top val=&quot;672&quot;/&gt;&lt;width val=&quot;876&quot;/&gt;&lt;height val=&quot;46&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5C2E60E5-9ACA-4C2C-A0F2-2DA99A5FE2F6}&quot;/&gt;&lt;isInvalidForFieldText val=&quot;0&quot;/&gt;&lt;Image&gt;&lt;filename val=&quot;C:\Users\rscald\AppData\Local\Temp\CP17684170892406Session\CPTrustFolder17684170892421\PPTImport17684171035750\data\asimages\{5C2E60E5-9ACA-4C2C-A0F2-2DA99A5FE2F6}_16.png&quot;/&gt;&lt;left val=&quot;864&quot;/&gt;&lt;top val=&quot;674&quot;/&gt;&lt;width val=&quot;47&quot;/&gt;&lt;height val=&quot;39&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5&quot;/&gt;&lt;lineCharCount val=&quot;45&quot;/&gt;&lt;lineCharCount val=&quot;32&quot;/&gt;&lt;lineCharCount val=&quot;43&quot;/&gt;&lt;lineCharCount val=&quot;28&quot;/&gt;&lt;/TableIndex&gt;&lt;/ShapeTextInfo&gt;"/>
  <p:tag name="HTML_SHAPEINFO" val="&lt;ThreeDShapeInfo&gt;&lt;uuid val=&quot;{1C8472B1-A623-43BC-90F5-A408DA07B2B5}&quot;/&gt;&lt;isInvalidForFieldText val=&quot;0&quot;/&gt;&lt;Image&gt;&lt;filename val=&quot;C:\Users\rscald\AppData\Local\Temp\CP17684170892406Session\CPTrustFolder17684170892421\PPTImport17684171035750\data\asimages\{1C8472B1-A623-43BC-90F5-A408DA07B2B5}_16.png&quot;/&gt;&lt;left val=&quot;36&quot;/&gt;&lt;top val=&quot;192&quot;/&gt;&lt;width val=&quot;891&quot;/&gt;&lt;height val=&quot;444&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DA6A6B74-0D4B-47CA-9B87-585832398B34}&quot;/&gt;&lt;isInvalidForFieldText val=&quot;0&quot;/&gt;&lt;Image&gt;&lt;filename val=&quot;C:\Users\rscald\AppData\Local\Temp\CP17684170892406Session\CPTrustFolder17684170892421\PPTImport17684171035750\data\asimages\{DA6A6B74-0D4B-47CA-9B87-585832398B34}_16.png&quot;/&gt;&lt;left val=&quot;24&quot;/&gt;&lt;top val=&quot;35&quot;/&gt;&lt;width val=&quot;743&quot;/&gt;&lt;height val=&quot;160&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4&quot;/&gt;&lt;lineCharCount val=&quot;10&quot;/&gt;&lt;lineCharCount val=&quot;12&quot;/&gt;&lt;lineCharCount val=&quot;9&quot;/&gt;&lt;lineCharCount val=&quot;10&quot;/&gt;&lt;lineCharCount val=&quot;11&quot;/&gt;&lt;lineCharCount val=&quot;18&quot;/&gt;&lt;/TableIndex&gt;&lt;/ShapeTextInfo&gt;"/>
  <p:tag name="HTML_SHAPEINFO" val="&lt;ThreeDShapeInfo&gt;&lt;uuid val=&quot;{39DC79C2-D4B3-4EB4-AE67-D470C9F70CCA}&quot;/&gt;&lt;isInvalidForFieldText val=&quot;0&quot;/&gt;&lt;Image&gt;&lt;filename val=&quot;C:\Users\rscald\AppData\Local\Temp\CP17684170892406Session\CPTrustFolder17684170892421\PPTImport17684171035750\data\asimages\{39DC79C2-D4B3-4EB4-AE67-D470C9F70CCA}_6.png&quot;/&gt;&lt;left val=&quot;36&quot;/&gt;&lt;top val=&quot;192&quot;/&gt;&lt;width val=&quot;876&quot;/&gt;&lt;height val=&quot;444&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700BA4C5-D141-4016-9A37-732012E52C0D}&quot;/&gt;&lt;isInvalidForFieldText val=&quot;0&quot;/&gt;&lt;Image&gt;&lt;filename val=&quot;C:\Users\rscald\AppData\Local\Temp\CP17684170892406Session\CPTrustFolder17684170892421\PPTImport17684171035750\data\asimages\{700BA4C5-D141-4016-9A37-732012E52C0D}_6.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4E0191F8-4447-4C03-8EAA-BA808568ED6D}&quot;/&gt;&lt;isInvalidForFieldText val=&quot;0&quot;/&gt;&lt;Image&gt;&lt;filename val=&quot;C:\Users\rscald\AppData\Local\Temp\CP17684170892406Session\CPTrustFolder17684170892421\PPTImport17684171035750\data\asimages\{4E0191F8-4447-4C03-8EAA-BA808568ED6D}_6.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51&quot;/&gt;&lt;lineCharCount val=&quot;36&quot;/&gt;&lt;lineCharCount val=&quot;53&quot;/&gt;&lt;lineCharCount val=&quot;11&quot;/&gt;&lt;/TableIndex&gt;&lt;/ShapeTextInfo&gt;"/>
  <p:tag name="HTML_SHAPEINFO" val="&lt;ThreeDShapeInfo&gt;&lt;uuid val=&quot;{66C5FA2C-E403-4803-B01B-61B7D1BB2BC5}&quot;/&gt;&lt;isInvalidForFieldText val=&quot;0&quot;/&gt;&lt;Image&gt;&lt;filename val=&quot;C:\Users\rscald\AppData\Local\Temp\CP17684170892406Session\CPTrustFolder17684170892421\PPTImport17684171035750\data\asimages\{66C5FA2C-E403-4803-B01B-61B7D1BB2BC5}_7.png&quot;/&gt;&lt;left val=&quot;38&quot;/&gt;&lt;top val=&quot;192&quot;/&gt;&lt;width val=&quot;874&quot;/&gt;&lt;height val=&quot;444&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2324614F-E223-4312-A78B-5FCEA7E91953}&quot;/&gt;&lt;isInvalidForFieldText val=&quot;0&quot;/&gt;&lt;Image&gt;&lt;filename val=&quot;C:\Users\rscald\AppData\Local\Temp\CP17684170892406Session\CPTrustFolder17684170892421\PPTImport17684171035750\data\asimages\{2324614F-E223-4312-A78B-5FCEA7E91953}_7.png&quot;/&gt;&lt;left val=&quot;864&quot;/&gt;&lt;top val=&quot;674&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40DDB627-3EA4-47A5-86AB-E0127ABDA342}&quot;/&gt;&lt;isInvalidForFieldText val=&quot;0&quot;/&gt;&lt;Image&gt;&lt;filename val=&quot;C:\Users\rscald\AppData\Local\Temp\CP17684170892406Session\CPTrustFolder17684170892421\PPTImport17684171035750\data\asimages\{40DDB627-3EA4-47A5-86AB-E0127ABDA342}_7.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23440</TotalTime>
  <Words>1098</Words>
  <Application>Microsoft Office PowerPoint</Application>
  <PresentationFormat>Widescreen</PresentationFormat>
  <Paragraphs>124</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Tw Cen MT Condensed</vt:lpstr>
      <vt:lpstr>2_Office Theme</vt:lpstr>
      <vt:lpstr>Eligibility</vt:lpstr>
      <vt:lpstr>Important information</vt:lpstr>
      <vt:lpstr>Eligible participants</vt:lpstr>
      <vt:lpstr>Active employees and retirees</vt:lpstr>
      <vt:lpstr>Dependents</vt:lpstr>
      <vt:lpstr>Dependent children</vt:lpstr>
      <vt:lpstr>Dependent documentation</vt:lpstr>
      <vt:lpstr>National Medical Support Notices (NMSN)</vt:lpstr>
      <vt:lpstr>Employer responsibility for NMSNs</vt:lpstr>
      <vt:lpstr>Survivors</vt:lpstr>
      <vt:lpstr>COBRA subscribers</vt:lpstr>
      <vt:lpstr>Former spouses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523</cp:revision>
  <cp:lastPrinted>2024-12-09T14:49:47Z</cp:lastPrinted>
  <dcterms:created xsi:type="dcterms:W3CDTF">2019-11-01T12:34:11Z</dcterms:created>
  <dcterms:modified xsi:type="dcterms:W3CDTF">2024-12-09T14:57:12Z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