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1.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2.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65" r:id="rId3"/>
    <p:sldId id="290" r:id="rId4"/>
    <p:sldId id="293" r:id="rId5"/>
    <p:sldId id="294" r:id="rId6"/>
    <p:sldId id="295" r:id="rId7"/>
    <p:sldId id="296" r:id="rId8"/>
    <p:sldId id="297" r:id="rId9"/>
    <p:sldId id="469" r:id="rId10"/>
    <p:sldId id="279" r:id="rId11"/>
    <p:sldId id="470" r:id="rId12"/>
    <p:sldId id="307" r:id="rId13"/>
    <p:sldId id="308" r:id="rId14"/>
    <p:sldId id="310" r:id="rId15"/>
    <p:sldId id="313" r:id="rId16"/>
    <p:sldId id="349" r:id="rId17"/>
    <p:sldId id="354" r:id="rId18"/>
    <p:sldId id="503" r:id="rId19"/>
    <p:sldId id="306" r:id="rId20"/>
    <p:sldId id="264" r:id="rId2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7E5F28-656C-8C20-6516-2A2596813B2D}" name="Jennifer S. Dolder" initials="JSD" userId="S::rdoldj@peba.sc.gov::adc8f237-6518-4fda-a594-f6aaccffabfd" providerId="AD"/>
  <p188:author id="{211EDD33-86DB-4CFD-A41B-7B88B073EF7A}" name="Jessica Moak" initials="JM" userId="S::rmoakj@peba.sc.gov::00fb72e6-3ecd-44d5-a8cb-95d2c3bab7d4" providerId="AD"/>
  <p188:author id="{D69F3596-F32A-6A11-B93C-60EEA29904A9}" name="Heather H. Young" initials="HHY" userId="S::ryounh@peba.sc.gov::9a85b619-8fd1-4dec-b439-2514df7fe89a" providerId="AD"/>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15" clrIdx="0">
    <p:extLst>
      <p:ext uri="{19B8F6BF-5375-455C-9EA6-DF929625EA0E}">
        <p15:presenceInfo xmlns:p15="http://schemas.microsoft.com/office/powerpoint/2012/main" userId="S::ryounh@peba.sc.gov::9a85b619-8fd1-4dec-b439-2514df7fe89a" providerId="AD"/>
      </p:ext>
    </p:extLst>
  </p:cmAuthor>
  <p:cmAuthor id="2" name="Jennifer S. Dolder" initials="JSD" lastIdx="2" clrIdx="1">
    <p:extLst>
      <p:ext uri="{19B8F6BF-5375-455C-9EA6-DF929625EA0E}">
        <p15:presenceInfo xmlns:p15="http://schemas.microsoft.com/office/powerpoint/2012/main" userId="S::rdoldj@peba.sc.gov::adc8f237-6518-4fda-a594-f6aaccffabfd" providerId="AD"/>
      </p:ext>
    </p:extLst>
  </p:cmAuthor>
  <p:cmAuthor id="3" name="Timothy Diamond" initials="TD" lastIdx="22" clrIdx="2">
    <p:extLst>
      <p:ext uri="{19B8F6BF-5375-455C-9EA6-DF929625EA0E}">
        <p15:presenceInfo xmlns:p15="http://schemas.microsoft.com/office/powerpoint/2012/main" userId="S::rdiamt@peba.sc.gov::baf4c6ec-7996-4d54-b3a5-3175a43b8b0c" providerId="AD"/>
      </p:ext>
    </p:extLst>
  </p:cmAuthor>
  <p:cmAuthor id="4" name="Jessica Moak" initials="JM" lastIdx="4" clrIdx="3">
    <p:extLst>
      <p:ext uri="{19B8F6BF-5375-455C-9EA6-DF929625EA0E}">
        <p15:presenceInfo xmlns:p15="http://schemas.microsoft.com/office/powerpoint/2012/main" userId="S::rmoakj@peba.sc.gov::aefcb452-2607-4fbc-8c60-dfa075c160aa" providerId="AD"/>
      </p:ext>
    </p:extLst>
  </p:cmAuthor>
  <p:cmAuthor id="5" name="Brittany Terry" initials="BT" lastIdx="1" clrIdx="4">
    <p:extLst>
      <p:ext uri="{19B8F6BF-5375-455C-9EA6-DF929625EA0E}">
        <p15:presenceInfo xmlns:p15="http://schemas.microsoft.com/office/powerpoint/2012/main" userId="S::rterrb@peba.sc.gov::15e29356-83d4-4e0d-ac9e-5fd40c3f683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412049"/>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150" autoAdjust="0"/>
    <p:restoredTop sz="95652" autoAdjust="0"/>
  </p:normalViewPr>
  <p:slideViewPr>
    <p:cSldViewPr snapToGrid="0">
      <p:cViewPr varScale="1">
        <p:scale>
          <a:sx n="114" d="100"/>
          <a:sy n="114" d="100"/>
        </p:scale>
        <p:origin x="1152" y="10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C20F16F-8811-4B51-BB31-320552CC85AF}" type="datetimeFigureOut">
              <a:rPr lang="en-US" smtClean="0"/>
              <a:t>4/15/2024</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4/15/2024</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6C5A97-FE1B-4EFC-9C73-B1258035E011}" type="slidenum">
              <a:rPr lang="en-US" smtClean="0"/>
              <a:t>9</a:t>
            </a:fld>
            <a:endParaRPr lang="en-US"/>
          </a:p>
        </p:txBody>
      </p:sp>
    </p:spTree>
    <p:extLst>
      <p:ext uri="{BB962C8B-B14F-4D97-AF65-F5344CB8AC3E}">
        <p14:creationId xmlns:p14="http://schemas.microsoft.com/office/powerpoint/2010/main" val="3050798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6C5A97-FE1B-4EFC-9C73-B1258035E011}" type="slidenum">
              <a:rPr lang="en-US" smtClean="0"/>
              <a:t>11</a:t>
            </a:fld>
            <a:endParaRPr lang="en-US"/>
          </a:p>
        </p:txBody>
      </p:sp>
    </p:spTree>
    <p:extLst>
      <p:ext uri="{BB962C8B-B14F-4D97-AF65-F5344CB8AC3E}">
        <p14:creationId xmlns:p14="http://schemas.microsoft.com/office/powerpoint/2010/main" val="18160364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0.png"/><Relationship Id="rId5" Type="http://schemas.openxmlformats.org/officeDocument/2006/relationships/slideMaster" Target="../slideMasters/slideMaster1.xml"/><Relationship Id="rId4" Type="http://schemas.openxmlformats.org/officeDocument/2006/relationships/tags" Target="../tags/tag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peba.sc.gov/contactus.html"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custDataLst>
              <p:tags r:id="rId1"/>
            </p:custDataLst>
          </p:nvPr>
        </p:nvSpPr>
        <p:spPr>
          <a:xfrm>
            <a:off x="3992336" y="3143252"/>
            <a:ext cx="4684940" cy="1600200"/>
          </a:xfrm>
        </p:spPr>
        <p:txBody>
          <a:bodyPr anchor="b">
            <a:normAutofit/>
          </a:bodyPr>
          <a:lstStyle>
            <a:lvl1pPr>
              <a:defRPr sz="4500" b="1" baseline="0">
                <a:solidFill>
                  <a:schemeClr val="accent3"/>
                </a:solidFill>
                <a:latin typeface="Century Gothic" panose="020B0502020202020204" pitchFamily="34" charset="0"/>
              </a:defRPr>
            </a:lvl1pPr>
          </a:lstStyle>
          <a:p>
            <a:r>
              <a:rPr lang="en-US" dirty="0"/>
              <a:t>Click to section title</a:t>
            </a:r>
          </a:p>
        </p:txBody>
      </p:sp>
      <p:sp>
        <p:nvSpPr>
          <p:cNvPr id="3" name="Text Placeholder 2"/>
          <p:cNvSpPr>
            <a:spLocks noGrp="1"/>
          </p:cNvSpPr>
          <p:nvPr>
            <p:ph type="body" idx="1" hasCustomPrompt="1"/>
            <p:custDataLst>
              <p:tags r:id="rId2"/>
            </p:custDataLst>
          </p:nvPr>
        </p:nvSpPr>
        <p:spPr>
          <a:xfrm>
            <a:off x="3992336" y="4743452"/>
            <a:ext cx="4694464" cy="914400"/>
          </a:xfrm>
        </p:spPr>
        <p:txBody>
          <a:bodyPr>
            <a:normAutofit/>
          </a:bodyPr>
          <a:lstStyle>
            <a:lvl1pPr marL="0" indent="0">
              <a:buNone/>
              <a:defRPr sz="2500">
                <a:solidFill>
                  <a:schemeClr val="bg2">
                    <a:lumMod val="1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subtitle</a:t>
            </a:r>
          </a:p>
        </p:txBody>
      </p:sp>
      <p:sp>
        <p:nvSpPr>
          <p:cNvPr id="9" name="Oval 8"/>
          <p:cNvSpPr/>
          <p:nvPr userDrawn="1">
            <p:custDataLst>
              <p:tags r:id="rId3"/>
            </p:custDataLst>
          </p:nvPr>
        </p:nvSpPr>
        <p:spPr>
          <a:xfrm>
            <a:off x="8229600" y="6381792"/>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Slide Number Placeholder 5"/>
          <p:cNvSpPr>
            <a:spLocks noGrp="1"/>
          </p:cNvSpPr>
          <p:nvPr>
            <p:ph type="sldNum" sz="quarter" idx="12"/>
            <p:custDataLst>
              <p:tags r:id="rId4"/>
            </p:custDataLst>
          </p:nvPr>
        </p:nvSpPr>
        <p:spPr>
          <a:xfrm>
            <a:off x="8239125" y="6427829"/>
            <a:ext cx="438150" cy="365125"/>
          </a:xfrm>
        </p:spPr>
        <p:txBody>
          <a:bodyPr/>
          <a:lstStyle>
            <a:lvl1pPr algn="ctr">
              <a:defRPr>
                <a:solidFill>
                  <a:srgbClr val="412049"/>
                </a:solidFill>
                <a:latin typeface="Century Gothic" panose="020B0502020202020204" pitchFamily="34" charset="0"/>
              </a:defRPr>
            </a:lvl1pPr>
          </a:lstStyle>
          <a:p>
            <a:fld id="{83D9B1D2-31E5-4727-860E-1CCC1A3DB9CB}" type="slidenum">
              <a:rPr lang="en-US" smtClean="0"/>
              <a:pPr/>
              <a:t>‹#›</a:t>
            </a:fld>
            <a:endParaRPr lang="en-US" dirty="0"/>
          </a:p>
        </p:txBody>
      </p:sp>
    </p:spTree>
    <p:extLst>
      <p:ext uri="{BB962C8B-B14F-4D97-AF65-F5344CB8AC3E}">
        <p14:creationId xmlns:p14="http://schemas.microsoft.com/office/powerpoint/2010/main" val="1508993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www.peba.sc.gov/contactus.html</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5" Type="http://schemas.openxmlformats.org/officeDocument/2006/relationships/slideLayout" Target="../slideLayouts/slideLayout3.xml"/><Relationship Id="rId4" Type="http://schemas.openxmlformats.org/officeDocument/2006/relationships/tags" Target="../tags/tag33.xml"/></Relationships>
</file>

<file path=ppt/slides/_rels/slide11.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notesSlide" Target="../notesSlides/notesSlide2.xml"/><Relationship Id="rId5" Type="http://schemas.openxmlformats.org/officeDocument/2006/relationships/slideLayout" Target="../slideLayouts/slideLayout3.xml"/><Relationship Id="rId4" Type="http://schemas.openxmlformats.org/officeDocument/2006/relationships/tags" Target="../tags/tag37.xml"/></Relationships>
</file>

<file path=ppt/slides/_rels/slide12.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5" Type="http://schemas.openxmlformats.org/officeDocument/2006/relationships/hyperlink" Target="https://www.uspreventiveservicestaskforce.org/uspstf/recommendation-topics/uspstf-a-and-b-recommendations" TargetMode="External"/><Relationship Id="rId4"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hyperlink" Target="https://www.tricare.mil/DEERS" TargetMode="External"/><Relationship Id="rId5" Type="http://schemas.openxmlformats.org/officeDocument/2006/relationships/hyperlink" Target="https://info.selmanco.com/peba" TargetMode="External"/><Relationship Id="rId4"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4"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hyperlink" Target="https://peba.sc.gov/sites/default/files/2024_opt_er_premium_worksheet.pdf" TargetMode="External"/><Relationship Id="rId5" Type="http://schemas.openxmlformats.org/officeDocument/2006/relationships/slideLayout" Target="../slideLayouts/slideLayout3.xml"/><Relationship Id="rId4" Type="http://schemas.openxmlformats.org/officeDocument/2006/relationships/tags" Target="../tags/tag59.xml"/></Relationships>
</file>

<file path=ppt/slides/_rels/slide19.xml.rels><?xml version="1.0" encoding="UTF-8" standalone="yes"?>
<Relationships xmlns="http://schemas.openxmlformats.org/package/2006/relationships"><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tags" Target="../tags/tag60.xml"/><Relationship Id="rId5" Type="http://schemas.openxmlformats.org/officeDocument/2006/relationships/hyperlink" Target="https://www.quitnow.net/SCStateHealthPlan" TargetMode="External"/><Relationship Id="rId4"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hyperlink" Target="https://www.peba.sc.gov/sites/default/files/2024_ibg.pdf" TargetMode="External"/><Relationship Id="rId5" Type="http://schemas.openxmlformats.org/officeDocument/2006/relationships/hyperlink" Target="https://peba.sc.gov/sites/default/files/ba_manual.pdf" TargetMode="External"/><Relationship Id="rId4"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63.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hyperlink" Target="https://peba.sc.gov/facts" TargetMode="Externa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hyperlink" Target="https://statesc.southcarolinablues.com/web/public/statesc/" TargetMode="Externa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hyperlink" Target="https://statesc.southcarolinablues.com/web/public/statesc/" TargetMode="External"/><Relationship Id="rId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hyperlink" Target="https://statesc.southcarolinablues.com/web/public/statesc/" TargetMode="External"/><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hyperlink" Target="http://www.express-scripts.com/" TargetMode="External"/><Relationship Id="rId4"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notesSlide" Target="../notesSlides/notesSlide1.xml"/><Relationship Id="rId5" Type="http://schemas.openxmlformats.org/officeDocument/2006/relationships/slideLayout" Target="../slideLayouts/slideLayout3.xml"/><Relationship Id="rId4" Type="http://schemas.openxmlformats.org/officeDocument/2006/relationships/tags" Target="../tags/tag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A76B-F8C9-407A-9DC5-396A93772CF0}"/>
              </a:ext>
            </a:extLst>
          </p:cNvPr>
          <p:cNvSpPr>
            <a:spLocks noGrp="1"/>
          </p:cNvSpPr>
          <p:nvPr>
            <p:ph type="ctrTitle"/>
          </p:nvPr>
        </p:nvSpPr>
        <p:spPr/>
        <p:txBody>
          <a:bodyPr/>
          <a:lstStyle/>
          <a:p>
            <a:r>
              <a:rPr lang="en-US" dirty="0"/>
              <a:t>Health plans</a:t>
            </a:r>
          </a:p>
        </p:txBody>
      </p:sp>
      <p:sp>
        <p:nvSpPr>
          <p:cNvPr id="3" name="Subtitle 2">
            <a:extLst>
              <a:ext uri="{FF2B5EF4-FFF2-40B4-BE49-F238E27FC236}">
                <a16:creationId xmlns:a16="http://schemas.microsoft.com/office/drawing/2014/main" id="{90ACF85E-64A5-4C68-AF44-F5E54E32A1E1}"/>
              </a:ext>
            </a:extLst>
          </p:cNvPr>
          <p:cNvSpPr>
            <a:spLocks noGrp="1"/>
          </p:cNvSpPr>
          <p:nvPr>
            <p:ph type="subTitle" idx="1"/>
          </p:nvPr>
        </p:nvSpPr>
        <p:spPr/>
        <p:txBody>
          <a:bodyPr/>
          <a:lstStyle/>
          <a:p>
            <a:r>
              <a:rPr lang="en-US" dirty="0"/>
              <a:t>Insurance Benefits Training</a:t>
            </a:r>
          </a:p>
          <a:p>
            <a:r>
              <a:rPr lang="en-US" dirty="0"/>
              <a:t>2024</a:t>
            </a:r>
            <a:endParaRPr lang="en-US" dirty="0">
              <a:solidFill>
                <a:srgbClr val="FF0000"/>
              </a:solidFill>
            </a:endParaRP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7755"/>
    </mc:Choice>
    <mc:Fallback xmlns="">
      <p:transition spd="slow" advTm="775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Prescription drugs for Standard Plan</a:t>
            </a:r>
            <a:r>
              <a:rPr lang="en-US" baseline="30000" dirty="0"/>
              <a:t>1,2</a:t>
            </a:r>
          </a:p>
        </p:txBody>
      </p:sp>
      <p:sp>
        <p:nvSpPr>
          <p:cNvPr id="4" name="Slide Number Placeholder 3"/>
          <p:cNvSpPr>
            <a:spLocks noGrp="1"/>
          </p:cNvSpPr>
          <p:nvPr>
            <p:ph type="sldNum" sz="quarter" idx="12"/>
            <p:custDataLst>
              <p:tags r:id="rId2"/>
            </p:custDataLst>
          </p:nvPr>
        </p:nvSpPr>
        <p:spPr/>
        <p:txBody>
          <a:bodyPr/>
          <a:lstStyle/>
          <a:p>
            <a:fld id="{28024367-D536-4F59-B2ED-0E7825EDA9AF}" type="slidenum">
              <a:rPr lang="en-US" smtClean="0"/>
              <a:pPr/>
              <a:t>10</a:t>
            </a:fld>
            <a:endParaRPr lang="en-US" dirty="0"/>
          </a:p>
        </p:txBody>
      </p:sp>
      <p:sp>
        <p:nvSpPr>
          <p:cNvPr id="5" name="Rectangle 4"/>
          <p:cNvSpPr/>
          <p:nvPr>
            <p:custDataLst>
              <p:tags r:id="rId3"/>
            </p:custDataLst>
          </p:nvPr>
        </p:nvSpPr>
        <p:spPr>
          <a:xfrm>
            <a:off x="457200" y="5386626"/>
            <a:ext cx="8229596" cy="553998"/>
          </a:xfrm>
          <a:prstGeom prst="rect">
            <a:avLst/>
          </a:prstGeom>
        </p:spPr>
        <p:txBody>
          <a:bodyPr wrap="square">
            <a:spAutoFit/>
          </a:bodyPr>
          <a:lstStyle/>
          <a:p>
            <a:r>
              <a:rPr lang="en-US" sz="1000" baseline="30000" dirty="0">
                <a:solidFill>
                  <a:schemeClr val="tx2"/>
                </a:solidFill>
                <a:latin typeface="Calibri" panose="020F0502020204030204" pitchFamily="34" charset="0"/>
                <a:ea typeface="Calibri" panose="020F0502020204030204" pitchFamily="34" charset="0"/>
                <a:cs typeface="Times New Roman" panose="02020603050405020304" pitchFamily="18" charset="0"/>
              </a:rPr>
              <a:t>1</a:t>
            </a:r>
            <a:r>
              <a:rPr lang="en-US" sz="1000" dirty="0">
                <a:solidFill>
                  <a:schemeClr val="tx2"/>
                </a:solidFill>
                <a:latin typeface="Calibri" panose="020F0502020204030204" pitchFamily="34" charset="0"/>
                <a:ea typeface="Calibri" panose="020F0502020204030204" pitchFamily="34" charset="0"/>
                <a:cs typeface="Times New Roman" panose="02020603050405020304" pitchFamily="18" charset="0"/>
              </a:rPr>
              <a:t>Prescription drugs are not covered at out-of-network pharmacies.</a:t>
            </a:r>
            <a:r>
              <a:rPr lang="en-US" sz="1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en-US" sz="1000" dirty="0">
                <a:solidFill>
                  <a:schemeClr val="tx2"/>
                </a:solidFill>
                <a:latin typeface="Calibri" panose="020F0502020204030204" pitchFamily="34" charset="0"/>
                <a:ea typeface="Calibri" panose="020F0502020204030204" pitchFamily="34" charset="0"/>
                <a:cs typeface="Times New Roman" panose="02020603050405020304" pitchFamily="18" charset="0"/>
              </a:rPr>
              <a:t>Specialty medications are limited to a 30-day supply per fill.</a:t>
            </a:r>
          </a:p>
          <a:p>
            <a:r>
              <a:rPr lang="en-US" sz="1000" baseline="30000" dirty="0">
                <a:solidFill>
                  <a:schemeClr val="tx2"/>
                </a:solidFill>
                <a:latin typeface="Calibri" panose="020F0502020204030204" pitchFamily="34" charset="0"/>
                <a:cs typeface="Times New Roman" panose="02020603050405020304" pitchFamily="18" charset="0"/>
              </a:rPr>
              <a:t>2</a:t>
            </a:r>
            <a:r>
              <a:rPr lang="en-US" sz="1000" dirty="0">
                <a:solidFill>
                  <a:schemeClr val="tx2"/>
                </a:solidFill>
                <a:latin typeface="Calibri" panose="020F0502020204030204" pitchFamily="34" charset="0"/>
                <a:ea typeface="Calibri" panose="020F0502020204030204" pitchFamily="34" charset="0"/>
                <a:cs typeface="Times New Roman" panose="02020603050405020304" pitchFamily="18" charset="0"/>
              </a:rPr>
              <a:t>You will pay a lower copayment for a 90-day supply of prescription drugs at your local network pharmacy that participates in the Smart90 Network than if you purchased the medication one month at a time.</a:t>
            </a:r>
            <a:endParaRPr lang="en-US" sz="1000" strike="sngStrike" dirty="0">
              <a:solidFill>
                <a:srgbClr val="FF0000"/>
              </a:solidFill>
            </a:endParaRPr>
          </a:p>
        </p:txBody>
      </p:sp>
      <p:graphicFrame>
        <p:nvGraphicFramePr>
          <p:cNvPr id="7" name="Content Placeholder 10">
            <a:extLst>
              <a:ext uri="{FF2B5EF4-FFF2-40B4-BE49-F238E27FC236}">
                <a16:creationId xmlns:a16="http://schemas.microsoft.com/office/drawing/2014/main" id="{5F8B35D1-D15C-47B0-942D-BB4181B2A666}"/>
              </a:ext>
            </a:extLst>
          </p:cNvPr>
          <p:cNvGraphicFramePr>
            <a:graphicFrameLocks noGrp="1"/>
          </p:cNvGraphicFramePr>
          <p:nvPr>
            <p:ph idx="1"/>
            <p:custDataLst>
              <p:tags r:id="rId4"/>
            </p:custDataLst>
            <p:extLst>
              <p:ext uri="{D42A27DB-BD31-4B8C-83A1-F6EECF244321}">
                <p14:modId xmlns:p14="http://schemas.microsoft.com/office/powerpoint/2010/main" val="3198265018"/>
              </p:ext>
            </p:extLst>
          </p:nvPr>
        </p:nvGraphicFramePr>
        <p:xfrm>
          <a:off x="457200" y="1262063"/>
          <a:ext cx="8229600" cy="1280160"/>
        </p:xfrm>
        <a:graphic>
          <a:graphicData uri="http://schemas.openxmlformats.org/drawingml/2006/table">
            <a:tbl>
              <a:tblPr firstRow="1" bandRow="1">
                <a:tableStyleId>{2D5ABB26-0587-4C30-8999-92F81FD0307C}</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3247524132"/>
                    </a:ext>
                  </a:extLst>
                </a:gridCol>
                <a:gridCol w="2743200">
                  <a:extLst>
                    <a:ext uri="{9D8B030D-6E8A-4147-A177-3AD203B41FA5}">
                      <a16:colId xmlns:a16="http://schemas.microsoft.com/office/drawing/2014/main" val="20001"/>
                    </a:ext>
                  </a:extLst>
                </a:gridCol>
              </a:tblGrid>
              <a:tr h="370840">
                <a:tc>
                  <a:txBody>
                    <a:bodyPr/>
                    <a:lstStyle/>
                    <a:p>
                      <a:pPr algn="ctr"/>
                      <a:r>
                        <a:rPr lang="en-US" sz="1800" b="1" dirty="0">
                          <a:solidFill>
                            <a:schemeClr val="bg1"/>
                          </a:solidFill>
                          <a:latin typeface="+mn-lt"/>
                        </a:rPr>
                        <a:t>Tier 1</a:t>
                      </a:r>
                      <a:br>
                        <a:rPr lang="en-US" sz="1800" b="1" dirty="0">
                          <a:solidFill>
                            <a:schemeClr val="bg1"/>
                          </a:solidFill>
                          <a:latin typeface="+mn-lt"/>
                        </a:rPr>
                      </a:br>
                      <a:r>
                        <a:rPr lang="en-US" sz="1800" b="1" dirty="0">
                          <a:solidFill>
                            <a:schemeClr val="bg1"/>
                          </a:solidFill>
                          <a:latin typeface="+mn-lt"/>
                        </a:rPr>
                        <a:t>(generic)</a:t>
                      </a: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lang="en-US" sz="1800" b="1" dirty="0">
                          <a:solidFill>
                            <a:schemeClr val="bg1"/>
                          </a:solidFill>
                          <a:latin typeface="+mn-lt"/>
                        </a:rPr>
                        <a:t>Tier 2</a:t>
                      </a:r>
                      <a:br>
                        <a:rPr lang="en-US" sz="1800" b="1" dirty="0">
                          <a:solidFill>
                            <a:schemeClr val="bg1"/>
                          </a:solidFill>
                          <a:latin typeface="+mn-lt"/>
                        </a:rPr>
                      </a:br>
                      <a:r>
                        <a:rPr lang="en-US" sz="1800" b="1" dirty="0">
                          <a:solidFill>
                            <a:schemeClr val="bg1"/>
                          </a:solidFill>
                          <a:latin typeface="+mn-lt"/>
                        </a:rPr>
                        <a:t>(preferred brand)</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lang="en-US" sz="1800" b="1" dirty="0">
                          <a:solidFill>
                            <a:schemeClr val="bg1"/>
                          </a:solidFill>
                          <a:latin typeface="+mn-lt"/>
                        </a:rPr>
                        <a:t>Tier 3</a:t>
                      </a:r>
                      <a:br>
                        <a:rPr lang="en-US" sz="1800" b="1" dirty="0">
                          <a:solidFill>
                            <a:schemeClr val="bg1"/>
                          </a:solidFill>
                          <a:latin typeface="+mn-lt"/>
                        </a:rPr>
                      </a:br>
                      <a:r>
                        <a:rPr lang="en-US" sz="1800" b="1" dirty="0">
                          <a:solidFill>
                            <a:schemeClr val="bg1"/>
                          </a:solidFill>
                          <a:latin typeface="+mn-lt"/>
                        </a:rPr>
                        <a:t>(non-preferred brand)</a:t>
                      </a:r>
                    </a:p>
                  </a:txBody>
                  <a:tcPr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370840">
                <a:tc>
                  <a:txBody>
                    <a:bodyPr/>
                    <a:lstStyle/>
                    <a:p>
                      <a:pPr marL="0" lvl="0" indent="0">
                        <a:buFont typeface="Arial" panose="020B0604020202020204" pitchFamily="34" charset="0"/>
                        <a:buNone/>
                      </a:pPr>
                      <a:r>
                        <a:rPr lang="en-US" sz="1800" b="0" kern="1200" dirty="0">
                          <a:solidFill>
                            <a:schemeClr val="tx2"/>
                          </a:solidFill>
                          <a:effectLst/>
                          <a:latin typeface="+mn-lt"/>
                          <a:ea typeface="+mn-ea"/>
                          <a:cs typeface="+mn-cs"/>
                        </a:rPr>
                        <a:t>30-day supply: $13</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0" kern="1200" dirty="0">
                          <a:solidFill>
                            <a:schemeClr val="tx2"/>
                          </a:solidFill>
                          <a:effectLst/>
                          <a:latin typeface="+mn-lt"/>
                          <a:ea typeface="+mn-ea"/>
                          <a:cs typeface="+mn-cs"/>
                        </a:rPr>
                        <a:t>90-day supply: $32 </a:t>
                      </a:r>
                    </a:p>
                  </a:txBody>
                  <a:tcP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lvl="0" indent="0">
                        <a:buFont typeface="Arial" panose="020B0604020202020204" pitchFamily="34" charset="0"/>
                        <a:buNone/>
                      </a:pPr>
                      <a:r>
                        <a:rPr lang="en-US" sz="1800" b="0" kern="1200" dirty="0">
                          <a:solidFill>
                            <a:schemeClr val="tx2"/>
                          </a:solidFill>
                          <a:effectLst/>
                          <a:latin typeface="+mn-lt"/>
                          <a:ea typeface="+mn-ea"/>
                          <a:cs typeface="+mn-cs"/>
                        </a:rPr>
                        <a:t>30-day supply: $46</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0" kern="1200" dirty="0">
                          <a:solidFill>
                            <a:schemeClr val="tx2"/>
                          </a:solidFill>
                          <a:effectLst/>
                          <a:latin typeface="+mn-lt"/>
                          <a:ea typeface="+mn-ea"/>
                          <a:cs typeface="+mn-cs"/>
                        </a:rPr>
                        <a:t>90-day supply: $115</a:t>
                      </a:r>
                    </a:p>
                  </a:txBody>
                  <a:tcP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lvl="0" indent="0">
                        <a:buFont typeface="Arial" panose="020B0604020202020204" pitchFamily="34" charset="0"/>
                        <a:buNone/>
                      </a:pPr>
                      <a:r>
                        <a:rPr lang="en-US" sz="1800" b="0" kern="1200" dirty="0">
                          <a:solidFill>
                            <a:schemeClr val="tx2"/>
                          </a:solidFill>
                          <a:effectLst/>
                          <a:latin typeface="+mn-lt"/>
                          <a:ea typeface="+mn-ea"/>
                          <a:cs typeface="+mn-cs"/>
                        </a:rPr>
                        <a:t>30-day supply: $77</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0" kern="1200" dirty="0">
                          <a:solidFill>
                            <a:schemeClr val="tx2"/>
                          </a:solidFill>
                          <a:effectLst/>
                          <a:latin typeface="+mn-lt"/>
                          <a:ea typeface="+mn-ea"/>
                          <a:cs typeface="+mn-cs"/>
                        </a:rPr>
                        <a:t>90-day supply: $192</a:t>
                      </a:r>
                    </a:p>
                  </a:txBody>
                  <a:tcPr marL="68580" marR="68580" marT="0" marB="0">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6" name="Rectangle 5">
            <a:extLst>
              <a:ext uri="{FF2B5EF4-FFF2-40B4-BE49-F238E27FC236}">
                <a16:creationId xmlns:a16="http://schemas.microsoft.com/office/drawing/2014/main" id="{A488BC9E-4409-4113-B6BF-330C705F0302}"/>
              </a:ext>
            </a:extLst>
          </p:cNvPr>
          <p:cNvSpPr/>
          <p:nvPr/>
        </p:nvSpPr>
        <p:spPr>
          <a:xfrm>
            <a:off x="457197" y="2542223"/>
            <a:ext cx="8229599" cy="646331"/>
          </a:xfrm>
          <a:prstGeom prst="rect">
            <a:avLst/>
          </a:prstGeom>
        </p:spPr>
        <p:txBody>
          <a:bodyPr wrap="square">
            <a:spAutoFit/>
          </a:bodyPr>
          <a:lstStyle/>
          <a:p>
            <a:pPr lvl="0">
              <a:defRPr/>
            </a:pPr>
            <a:endParaRPr lang="en-US" dirty="0">
              <a:solidFill>
                <a:schemeClr val="tx2"/>
              </a:solidFill>
            </a:endParaRPr>
          </a:p>
          <a:p>
            <a:pPr lvl="0">
              <a:defRPr/>
            </a:pPr>
            <a:r>
              <a:rPr lang="en-US" dirty="0">
                <a:solidFill>
                  <a:schemeClr val="tx2"/>
                </a:solidFill>
              </a:rPr>
              <a:t>Pay up to $3,000 in prescription drug copayments.</a:t>
            </a:r>
          </a:p>
        </p:txBody>
      </p:sp>
    </p:spTree>
    <p:extLst>
      <p:ext uri="{BB962C8B-B14F-4D97-AF65-F5344CB8AC3E}">
        <p14:creationId xmlns:p14="http://schemas.microsoft.com/office/powerpoint/2010/main" val="3214581939"/>
      </p:ext>
    </p:extLst>
  </p:cSld>
  <p:clrMapOvr>
    <a:masterClrMapping/>
  </p:clrMapOvr>
  <mc:AlternateContent xmlns:mc="http://schemas.openxmlformats.org/markup-compatibility/2006" xmlns:p14="http://schemas.microsoft.com/office/powerpoint/2010/main">
    <mc:Choice Requires="p14">
      <p:transition spd="slow" p14:dur="2000" advTm="14490"/>
    </mc:Choice>
    <mc:Fallback xmlns="">
      <p:transition spd="slow" advTm="1449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Savings Plan</a:t>
            </a:r>
          </a:p>
        </p:txBody>
      </p:sp>
      <p:sp>
        <p:nvSpPr>
          <p:cNvPr id="4" name="Slide Number Placeholder 3"/>
          <p:cNvSpPr>
            <a:spLocks noGrp="1"/>
          </p:cNvSpPr>
          <p:nvPr>
            <p:ph type="sldNum" sz="quarter" idx="12"/>
            <p:custDataLst>
              <p:tags r:id="rId2"/>
            </p:custDataLst>
          </p:nvPr>
        </p:nvSpPr>
        <p:spPr/>
        <p:txBody>
          <a:bodyPr/>
          <a:lstStyle/>
          <a:p>
            <a:fld id="{28024367-D536-4F59-B2ED-0E7825EDA9AF}" type="slidenum">
              <a:rPr lang="en-US" smtClean="0"/>
              <a:pPr/>
              <a:t>11</a:t>
            </a:fld>
            <a:endParaRPr lang="en-US" dirty="0"/>
          </a:p>
        </p:txBody>
      </p:sp>
      <p:sp>
        <p:nvSpPr>
          <p:cNvPr id="9" name="Rectangle 8">
            <a:extLst>
              <a:ext uri="{FF2B5EF4-FFF2-40B4-BE49-F238E27FC236}">
                <a16:creationId xmlns:a16="http://schemas.microsoft.com/office/drawing/2014/main" id="{44B62861-6C79-453A-9019-7463C3DBE99F}"/>
              </a:ext>
            </a:extLst>
          </p:cNvPr>
          <p:cNvSpPr/>
          <p:nvPr>
            <p:custDataLst>
              <p:tags r:id="rId3"/>
            </p:custDataLst>
          </p:nvPr>
        </p:nvSpPr>
        <p:spPr>
          <a:xfrm>
            <a:off x="457200" y="5012465"/>
            <a:ext cx="8229597" cy="1015663"/>
          </a:xfrm>
          <a:prstGeom prst="rect">
            <a:avLst/>
          </a:prstGeom>
        </p:spPr>
        <p:txBody>
          <a:bodyPr wrap="square">
            <a:spAutoFit/>
          </a:bodyPr>
          <a:lstStyle/>
          <a:p>
            <a:r>
              <a:rPr lang="en-US" sz="1000" baseline="30000" dirty="0">
                <a:solidFill>
                  <a:schemeClr val="tx2"/>
                </a:solidFill>
                <a:latin typeface="Calibri" panose="020F0502020204030204" pitchFamily="34" charset="0"/>
                <a:ea typeface="Calibri" panose="020F0502020204030204" pitchFamily="34" charset="0"/>
                <a:cs typeface="Times New Roman" panose="02020603050405020304" pitchFamily="18" charset="0"/>
              </a:rPr>
              <a:t>1</a:t>
            </a:r>
            <a:r>
              <a:rPr lang="en-US" sz="1000" dirty="0">
                <a:solidFill>
                  <a:schemeClr val="tx2"/>
                </a:solidFill>
                <a:latin typeface="Calibri" panose="020F0502020204030204" pitchFamily="34" charset="0"/>
                <a:ea typeface="Calibri" panose="020F0502020204030204" pitchFamily="34" charset="0"/>
                <a:cs typeface="Times New Roman" panose="02020603050405020304" pitchFamily="18" charset="0"/>
              </a:rPr>
              <a:t>If more than one family member is covered, no family member will receive benefits, other than preventive benefits, until the $8,000 annual family deductible is met.</a:t>
            </a:r>
          </a:p>
          <a:p>
            <a:r>
              <a:rPr lang="en-US" sz="1000" baseline="30000" dirty="0">
                <a:solidFill>
                  <a:schemeClr val="tx2"/>
                </a:solidFill>
                <a:latin typeface="Calibri" panose="020F0502020204030204" pitchFamily="34" charset="0"/>
                <a:ea typeface="Calibri" panose="020F0502020204030204" pitchFamily="34" charset="0"/>
                <a:cs typeface="Times New Roman" panose="02020603050405020304" pitchFamily="18" charset="0"/>
              </a:rPr>
              <a:t>2</a:t>
            </a:r>
            <a:r>
              <a:rPr lang="en-US" sz="1000" dirty="0">
                <a:solidFill>
                  <a:schemeClr val="tx2"/>
                </a:solidFill>
              </a:rPr>
              <a:t>Out of network, subscribers will pay 40% coinsurance, and the coinsurance maximum is different.</a:t>
            </a:r>
          </a:p>
          <a:p>
            <a:r>
              <a:rPr lang="en-US" sz="1000" baseline="30000" dirty="0">
                <a:solidFill>
                  <a:schemeClr val="tx2"/>
                </a:solidFill>
                <a:latin typeface="Calibri" panose="020F0502020204030204" pitchFamily="34" charset="0"/>
                <a:ea typeface="Calibri" panose="020F0502020204030204" pitchFamily="34" charset="0"/>
                <a:cs typeface="Times New Roman" panose="02020603050405020304" pitchFamily="18" charset="0"/>
              </a:rPr>
              <a:t>3</a:t>
            </a:r>
            <a:r>
              <a:rPr lang="en-US" sz="1000" dirty="0">
                <a:solidFill>
                  <a:schemeClr val="tx2"/>
                </a:solidFill>
                <a:latin typeface="Calibri" panose="020F0502020204030204" pitchFamily="34" charset="0"/>
                <a:ea typeface="Calibri" panose="020F0502020204030204" pitchFamily="34" charset="0"/>
                <a:cs typeface="Times New Roman" panose="02020603050405020304" pitchFamily="18" charset="0"/>
              </a:rPr>
              <a:t>Prescription drugs are not covered at out-of-network pharmacies. Specialty medications are limited to a 30-day supply per fill.</a:t>
            </a:r>
          </a:p>
          <a:p>
            <a:r>
              <a:rPr lang="en-US" sz="1000" baseline="30000" dirty="0">
                <a:solidFill>
                  <a:schemeClr val="tx2"/>
                </a:solidFill>
                <a:latin typeface="Calibri" panose="020F0502020204030204" pitchFamily="34" charset="0"/>
                <a:cs typeface="Times New Roman" panose="02020603050405020304" pitchFamily="18" charset="0"/>
              </a:rPr>
              <a:t>4</a:t>
            </a:r>
            <a:r>
              <a:rPr lang="en-US" sz="1000" dirty="0">
                <a:solidFill>
                  <a:schemeClr val="tx2"/>
                </a:solidFill>
                <a:latin typeface="Calibri" panose="020F0502020204030204" pitchFamily="34" charset="0"/>
                <a:ea typeface="Calibri" panose="020F0502020204030204" pitchFamily="34" charset="0"/>
                <a:cs typeface="Times New Roman" panose="02020603050405020304" pitchFamily="18" charset="0"/>
              </a:rPr>
              <a:t>You will pay a lower copayment for a 90-day supply of prescription drugs at your local network pharmacy that participates in the Smart90 Network than if you purchased the medication one month at a time.</a:t>
            </a:r>
            <a:endParaRPr lang="en-US" sz="1000" strike="sngStrike" dirty="0">
              <a:solidFill>
                <a:schemeClr val="tx2"/>
              </a:solidFill>
            </a:endParaRPr>
          </a:p>
        </p:txBody>
      </p:sp>
      <p:graphicFrame>
        <p:nvGraphicFramePr>
          <p:cNvPr id="7" name="Content Placeholder 10">
            <a:extLst>
              <a:ext uri="{FF2B5EF4-FFF2-40B4-BE49-F238E27FC236}">
                <a16:creationId xmlns:a16="http://schemas.microsoft.com/office/drawing/2014/main" id="{E6581472-CDE3-44F5-9580-AAC2B0B83CDB}"/>
              </a:ext>
            </a:extLst>
          </p:cNvPr>
          <p:cNvGraphicFramePr>
            <a:graphicFrameLocks noGrp="1"/>
          </p:cNvGraphicFramePr>
          <p:nvPr>
            <p:ph idx="1"/>
            <p:custDataLst>
              <p:tags r:id="rId4"/>
            </p:custDataLst>
            <p:extLst>
              <p:ext uri="{D42A27DB-BD31-4B8C-83A1-F6EECF244321}">
                <p14:modId xmlns:p14="http://schemas.microsoft.com/office/powerpoint/2010/main" val="716358611"/>
              </p:ext>
            </p:extLst>
          </p:nvPr>
        </p:nvGraphicFramePr>
        <p:xfrm>
          <a:off x="457200" y="1262063"/>
          <a:ext cx="8229600" cy="3108960"/>
        </p:xfrm>
        <a:graphic>
          <a:graphicData uri="http://schemas.openxmlformats.org/drawingml/2006/table">
            <a:tbl>
              <a:tblPr firstRow="1" bandRow="1">
                <a:tableStyleId>{2D5ABB26-0587-4C30-8999-92F81FD0307C}</a:tableStyleId>
              </a:tblPr>
              <a:tblGrid>
                <a:gridCol w="2377440">
                  <a:extLst>
                    <a:ext uri="{9D8B030D-6E8A-4147-A177-3AD203B41FA5}">
                      <a16:colId xmlns:a16="http://schemas.microsoft.com/office/drawing/2014/main" val="20000"/>
                    </a:ext>
                  </a:extLst>
                </a:gridCol>
                <a:gridCol w="5852160">
                  <a:extLst>
                    <a:ext uri="{9D8B030D-6E8A-4147-A177-3AD203B41FA5}">
                      <a16:colId xmlns:a16="http://schemas.microsoft.com/office/drawing/2014/main" val="20001"/>
                    </a:ext>
                  </a:extLst>
                </a:gridCol>
              </a:tblGrid>
              <a:tr h="457200">
                <a:tc>
                  <a:txBody>
                    <a:bodyPr/>
                    <a:lstStyle/>
                    <a:p>
                      <a:pPr lvl="0"/>
                      <a:r>
                        <a:rPr lang="en-US" sz="1800" b="1" dirty="0">
                          <a:solidFill>
                            <a:schemeClr val="bg1"/>
                          </a:solidFill>
                        </a:rPr>
                        <a:t>Annual deductible</a:t>
                      </a: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rgbClr val="412049"/>
                    </a:solidFill>
                  </a:tcPr>
                </a:tc>
                <a:tc>
                  <a:txBody>
                    <a:bodyPr/>
                    <a:lstStyle/>
                    <a:p>
                      <a:pPr lvl="0"/>
                      <a:r>
                        <a:rPr lang="en-US" sz="1800" b="0" dirty="0">
                          <a:solidFill>
                            <a:schemeClr val="tx2"/>
                          </a:solidFill>
                        </a:rPr>
                        <a:t>Individual: $4,000 </a:t>
                      </a:r>
                    </a:p>
                    <a:p>
                      <a:pPr lvl="0"/>
                      <a:r>
                        <a:rPr lang="en-US" sz="1800" b="0" dirty="0">
                          <a:solidFill>
                            <a:schemeClr val="tx2"/>
                          </a:solidFill>
                        </a:rPr>
                        <a:t>Family: $8,000</a:t>
                      </a:r>
                      <a:r>
                        <a:rPr lang="en-US" sz="1800" b="0" baseline="30000" dirty="0">
                          <a:solidFill>
                            <a:schemeClr val="tx2"/>
                          </a:solidFill>
                        </a:rPr>
                        <a:t>1</a:t>
                      </a:r>
                    </a:p>
                  </a:txBody>
                  <a:tcPr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457200">
                <a:tc>
                  <a:txBody>
                    <a:bodyPr/>
                    <a:lstStyle/>
                    <a:p>
                      <a:pPr lvl="0"/>
                      <a:r>
                        <a:rPr lang="en-US" sz="1800" b="1" baseline="0" dirty="0">
                          <a:solidFill>
                            <a:schemeClr val="bg1"/>
                          </a:solidFill>
                        </a:rPr>
                        <a:t>Coinsurance</a:t>
                      </a:r>
                      <a:r>
                        <a:rPr lang="en-US" sz="1800" b="1" baseline="30000" dirty="0">
                          <a:solidFill>
                            <a:schemeClr val="bg1"/>
                          </a:solidFill>
                        </a:rPr>
                        <a:t>2</a:t>
                      </a: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rgbClr val="41204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2"/>
                          </a:solidFill>
                        </a:rPr>
                        <a:t>In network: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chemeClr val="tx2"/>
                          </a:solidFill>
                        </a:rPr>
                        <a:t>Subscriber pays 20%; Plan pays 80%.</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2"/>
                          </a:solidFill>
                        </a:rPr>
                        <a:t>Coinsurance maximum of $3,000 per individual or $6,000 per family.</a:t>
                      </a:r>
                      <a:endParaRPr lang="en-US" sz="1800" b="0" dirty="0">
                        <a:solidFill>
                          <a:schemeClr val="tx2"/>
                        </a:solidFill>
                      </a:endParaRPr>
                    </a:p>
                  </a:txBody>
                  <a:tcPr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4164332226"/>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effectLst/>
                          <a:latin typeface="+mn-lt"/>
                          <a:ea typeface="+mn-ea"/>
                          <a:cs typeface="+mn-cs"/>
                        </a:rPr>
                        <a:t>Prescription benefits</a:t>
                      </a:r>
                      <a:r>
                        <a:rPr lang="en-US" sz="1800" b="1" baseline="30000" dirty="0">
                          <a:solidFill>
                            <a:schemeClr val="bg1"/>
                          </a:solidFill>
                        </a:rPr>
                        <a:t>3,4</a:t>
                      </a:r>
                      <a:endParaRPr lang="en-US" sz="1800" b="1" baseline="30000" dirty="0">
                        <a:solidFill>
                          <a:schemeClr val="bg1"/>
                        </a:solidFill>
                        <a:latin typeface="+mn-lt"/>
                      </a:endParaRP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rgbClr val="41204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2"/>
                          </a:solidFill>
                        </a:rPr>
                        <a:t>Pay full allowed amount for prescriptions until meeting deductible. Then, pay coinsurance.</a:t>
                      </a:r>
                    </a:p>
                  </a:txBody>
                  <a:tcPr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3186002523"/>
                  </a:ext>
                </a:extLst>
              </a:tr>
              <a:tr h="457200">
                <a:tc>
                  <a:txBody>
                    <a:bodyPr/>
                    <a:lstStyle/>
                    <a:p>
                      <a:pPr lvl="0"/>
                      <a:r>
                        <a:rPr lang="en-US" sz="1800" b="1" dirty="0">
                          <a:solidFill>
                            <a:schemeClr val="bg1"/>
                          </a:solidFill>
                        </a:rPr>
                        <a:t>Tax-favored accounts</a:t>
                      </a: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rgbClr val="412049"/>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solidFill>
                            <a:schemeClr val="tx2"/>
                          </a:solidFill>
                        </a:rPr>
                        <a:t>Health Savings Account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solidFill>
                            <a:schemeClr val="tx2"/>
                          </a:solidFill>
                        </a:rPr>
                        <a:t>Limited-use Medical Spending Account</a:t>
                      </a:r>
                    </a:p>
                  </a:txBody>
                  <a:tcPr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495175617"/>
                  </a:ext>
                </a:extLst>
              </a:tr>
            </a:tbl>
          </a:graphicData>
        </a:graphic>
      </p:graphicFrame>
    </p:spTree>
    <p:extLst>
      <p:ext uri="{BB962C8B-B14F-4D97-AF65-F5344CB8AC3E}">
        <p14:creationId xmlns:p14="http://schemas.microsoft.com/office/powerpoint/2010/main" val="3056046475"/>
      </p:ext>
    </p:extLst>
  </p:cSld>
  <p:clrMapOvr>
    <a:masterClrMapping/>
  </p:clrMapOvr>
  <mc:AlternateContent xmlns:mc="http://schemas.openxmlformats.org/markup-compatibility/2006" xmlns:p14="http://schemas.microsoft.com/office/powerpoint/2010/main">
    <mc:Choice Requires="p14">
      <p:transition spd="slow" p14:dur="2000" advTm="54614"/>
    </mc:Choice>
    <mc:Fallback xmlns="">
      <p:transition spd="slow" advTm="54614"/>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Medical treatment prior</a:t>
            </a:r>
            <a:r>
              <a:rPr lang="en-US" altLang="en-US" dirty="0">
                <a:solidFill>
                  <a:srgbClr val="FF0000"/>
                </a:solidFill>
              </a:rPr>
              <a:t> </a:t>
            </a:r>
            <a:r>
              <a:rPr lang="en-US" altLang="en-US" dirty="0"/>
              <a:t>authorization</a:t>
            </a:r>
            <a:endParaRPr lang="en-US" dirty="0"/>
          </a:p>
        </p:txBody>
      </p:sp>
      <p:sp>
        <p:nvSpPr>
          <p:cNvPr id="3" name="Content Placeholder 2"/>
          <p:cNvSpPr>
            <a:spLocks noGrp="1"/>
          </p:cNvSpPr>
          <p:nvPr>
            <p:ph idx="1"/>
            <p:custDataLst>
              <p:tags r:id="rId2"/>
            </p:custDataLst>
          </p:nvPr>
        </p:nvSpPr>
        <p:spPr/>
        <p:txBody>
          <a:bodyPr/>
          <a:lstStyle/>
          <a:p>
            <a:r>
              <a:rPr lang="en-US" dirty="0"/>
              <a:t>Prior authorization is required for some medical treatment services, including inpatient hospital care, with Medi-Call. </a:t>
            </a:r>
          </a:p>
          <a:p>
            <a:r>
              <a:rPr lang="en-US" dirty="0"/>
              <a:t>Must call at least two business days before receiving services for certain procedures.</a:t>
            </a:r>
          </a:p>
          <a:p>
            <a:r>
              <a:rPr lang="en-US" dirty="0"/>
              <a:t>Emergency hospital admissions must be reported within 48 hours or the next business day.</a:t>
            </a:r>
          </a:p>
          <a:p>
            <a:r>
              <a:rPr lang="en-US" dirty="0"/>
              <a:t>Call BlueCross at 800.925.9724.</a:t>
            </a:r>
          </a:p>
          <a:p>
            <a:r>
              <a:rPr lang="en-US" dirty="0"/>
              <a:t>Not calling for prior authorization could lead to a $515 penalty. </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12</a:t>
            </a:fld>
            <a:endParaRPr lang="en-US" dirty="0"/>
          </a:p>
        </p:txBody>
      </p:sp>
    </p:spTree>
    <p:extLst>
      <p:ext uri="{BB962C8B-B14F-4D97-AF65-F5344CB8AC3E}">
        <p14:creationId xmlns:p14="http://schemas.microsoft.com/office/powerpoint/2010/main" val="1152430416"/>
      </p:ext>
    </p:extLst>
  </p:cSld>
  <p:clrMapOvr>
    <a:masterClrMapping/>
  </p:clrMapOvr>
  <mc:AlternateContent xmlns:mc="http://schemas.openxmlformats.org/markup-compatibility/2006" xmlns:p14="http://schemas.microsoft.com/office/powerpoint/2010/main">
    <mc:Choice Requires="p14">
      <p:transition spd="slow" p14:dur="2000" advTm="59558"/>
    </mc:Choice>
    <mc:Fallback xmlns="">
      <p:transition spd="slow" advTm="59558"/>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Radiology services prior authorization</a:t>
            </a:r>
          </a:p>
        </p:txBody>
      </p:sp>
      <p:sp>
        <p:nvSpPr>
          <p:cNvPr id="3" name="Content Placeholder 2"/>
          <p:cNvSpPr>
            <a:spLocks noGrp="1"/>
          </p:cNvSpPr>
          <p:nvPr>
            <p:ph idx="1"/>
            <p:custDataLst>
              <p:tags r:id="rId2"/>
            </p:custDataLst>
          </p:nvPr>
        </p:nvSpPr>
        <p:spPr/>
        <p:txBody>
          <a:bodyPr>
            <a:normAutofit fontScale="92500" lnSpcReduction="10000"/>
          </a:bodyPr>
          <a:lstStyle/>
          <a:p>
            <a:r>
              <a:rPr lang="en-US" dirty="0"/>
              <a:t>Prior authorization is required for radiology services with </a:t>
            </a:r>
            <a:r>
              <a:rPr lang="en-US" altLang="en-US" dirty="0"/>
              <a:t>National Imaging Associates.</a:t>
            </a:r>
            <a:endParaRPr lang="en-US" dirty="0"/>
          </a:p>
          <a:p>
            <a:pPr lvl="1"/>
            <a:r>
              <a:rPr lang="en-US" dirty="0"/>
              <a:t>CT scan;</a:t>
            </a:r>
          </a:p>
          <a:p>
            <a:pPr lvl="1"/>
            <a:r>
              <a:rPr lang="en-US" dirty="0"/>
              <a:t>MRI;</a:t>
            </a:r>
          </a:p>
          <a:p>
            <a:pPr lvl="1"/>
            <a:r>
              <a:rPr lang="en-US" dirty="0"/>
              <a:t>MRA; and</a:t>
            </a:r>
          </a:p>
          <a:p>
            <a:pPr lvl="1"/>
            <a:r>
              <a:rPr lang="en-US" dirty="0"/>
              <a:t>PET scan.</a:t>
            </a:r>
          </a:p>
          <a:p>
            <a:r>
              <a:rPr lang="en-US" dirty="0"/>
              <a:t>Call National Imaging Associates at 866.500.7664.</a:t>
            </a:r>
          </a:p>
          <a:p>
            <a:r>
              <a:rPr lang="en-US" dirty="0"/>
              <a:t>If a network South Carolina physician or radiology center does not request prior authorization for advanced radiology services, the provider will not be paid for the service, and it cannot bill the subscriber for the service. If a subscriber or a covered family member receives advanced radiology services from an out-of-network provider in South Carolina or from any provider outside of South Carolina without prior authorization, the provider will not be paid by BlueCross and the subscriber will be responsible for the entire bill.</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13</a:t>
            </a:fld>
            <a:endParaRPr lang="en-US" dirty="0"/>
          </a:p>
        </p:txBody>
      </p:sp>
    </p:spTree>
    <p:extLst>
      <p:ext uri="{BB962C8B-B14F-4D97-AF65-F5344CB8AC3E}">
        <p14:creationId xmlns:p14="http://schemas.microsoft.com/office/powerpoint/2010/main" val="1414025836"/>
      </p:ext>
    </p:extLst>
  </p:cSld>
  <p:clrMapOvr>
    <a:masterClrMapping/>
  </p:clrMapOvr>
  <mc:AlternateContent xmlns:mc="http://schemas.openxmlformats.org/markup-compatibility/2006" xmlns:p14="http://schemas.microsoft.com/office/powerpoint/2010/main">
    <mc:Choice Requires="p14">
      <p:transition spd="slow" p14:dur="2000" advTm="26901"/>
    </mc:Choice>
    <mc:Fallback xmlns="">
      <p:transition spd="slow" advTm="26901"/>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Behavioral health services prior authorization</a:t>
            </a:r>
            <a:endParaRPr lang="en-US" dirty="0"/>
          </a:p>
        </p:txBody>
      </p:sp>
      <p:sp>
        <p:nvSpPr>
          <p:cNvPr id="3" name="Content Placeholder 2"/>
          <p:cNvSpPr>
            <a:spLocks noGrp="1"/>
          </p:cNvSpPr>
          <p:nvPr>
            <p:ph idx="1"/>
            <p:custDataLst>
              <p:tags r:id="rId2"/>
            </p:custDataLst>
          </p:nvPr>
        </p:nvSpPr>
        <p:spPr/>
        <p:txBody>
          <a:bodyPr>
            <a:normAutofit fontScale="85000" lnSpcReduction="20000"/>
          </a:bodyPr>
          <a:lstStyle/>
          <a:p>
            <a:r>
              <a:rPr lang="en-US" dirty="0"/>
              <a:t>Prior authorization is required for behavioral services with Companion Benefit Alternatives (CBA) and must be requested at least 24 hours before receipt of:</a:t>
            </a:r>
          </a:p>
          <a:p>
            <a:pPr lvl="1"/>
            <a:r>
              <a:rPr lang="en-US" dirty="0"/>
              <a:t>Inpatient hospital care.</a:t>
            </a:r>
          </a:p>
          <a:p>
            <a:pPr lvl="1"/>
            <a:r>
              <a:rPr lang="en-US" dirty="0"/>
              <a:t>Intensive outpatient hospital care.</a:t>
            </a:r>
          </a:p>
          <a:p>
            <a:pPr lvl="1"/>
            <a:r>
              <a:rPr lang="en-US" dirty="0"/>
              <a:t>Partial hospitalization care.</a:t>
            </a:r>
          </a:p>
          <a:p>
            <a:pPr lvl="1"/>
            <a:r>
              <a:rPr lang="en-US" dirty="0"/>
              <a:t>Outpatient electroconvulsive therapy.</a:t>
            </a:r>
          </a:p>
          <a:p>
            <a:pPr lvl="1"/>
            <a:r>
              <a:rPr lang="en-US" dirty="0"/>
              <a:t>Repetitive transcranial magnetic therapy.</a:t>
            </a:r>
          </a:p>
          <a:p>
            <a:pPr lvl="1"/>
            <a:r>
              <a:rPr lang="en-US" dirty="0"/>
              <a:t>Applied behavioral analysis therapy.</a:t>
            </a:r>
          </a:p>
          <a:p>
            <a:pPr lvl="1"/>
            <a:r>
              <a:rPr lang="en-US" dirty="0"/>
              <a:t>Psychological/neuropsychological testing.</a:t>
            </a:r>
          </a:p>
          <a:p>
            <a:r>
              <a:rPr lang="en-US" dirty="0"/>
              <a:t>Some outpatient behavioral health services may not be covered by the Plan if you don’t receive prior authorization.</a:t>
            </a:r>
          </a:p>
          <a:p>
            <a:r>
              <a:rPr lang="en-US" dirty="0"/>
              <a:t>Claims subject to same deductibles, copayments and coinsurance as medical claims.</a:t>
            </a:r>
          </a:p>
          <a:p>
            <a:r>
              <a:rPr lang="en-US" dirty="0"/>
              <a:t>Call CBA at 800.868.1032.</a:t>
            </a:r>
          </a:p>
          <a:p>
            <a:r>
              <a:rPr lang="en-US" dirty="0"/>
              <a:t>If your provider does not call CBA when required, you will pay a $515 penalty for each hospital admission.</a:t>
            </a:r>
          </a:p>
          <a:p>
            <a:pPr lvl="1"/>
            <a:r>
              <a:rPr lang="en-US" dirty="0"/>
              <a:t>The penalty amount does not apply to your deductible or coinsurance maximum.</a:t>
            </a:r>
          </a:p>
          <a:p>
            <a:endParaRPr lang="en-US" dirty="0"/>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14</a:t>
            </a:fld>
            <a:endParaRPr lang="en-US" dirty="0"/>
          </a:p>
        </p:txBody>
      </p:sp>
    </p:spTree>
    <p:extLst>
      <p:ext uri="{BB962C8B-B14F-4D97-AF65-F5344CB8AC3E}">
        <p14:creationId xmlns:p14="http://schemas.microsoft.com/office/powerpoint/2010/main" val="915505842"/>
      </p:ext>
    </p:extLst>
  </p:cSld>
  <p:clrMapOvr>
    <a:masterClrMapping/>
  </p:clrMapOvr>
  <mc:AlternateContent xmlns:mc="http://schemas.openxmlformats.org/markup-compatibility/2006" xmlns:p14="http://schemas.microsoft.com/office/powerpoint/2010/main">
    <mc:Choice Requires="p14">
      <p:transition spd="slow" p14:dur="2000" advTm="28722"/>
    </mc:Choice>
    <mc:Fallback xmlns="">
      <p:transition spd="slow" advTm="28722"/>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r>
              <a:rPr lang="en-US" dirty="0"/>
              <a:t>Adult well visits and well woman visits</a:t>
            </a:r>
            <a:endParaRPr lang="en-US" strike="sngStrike" dirty="0">
              <a:solidFill>
                <a:srgbClr val="FF0000"/>
              </a:solidFill>
            </a:endParaRPr>
          </a:p>
        </p:txBody>
      </p:sp>
      <p:sp>
        <p:nvSpPr>
          <p:cNvPr id="3" name="Content Placeholder 2"/>
          <p:cNvSpPr>
            <a:spLocks noGrp="1"/>
          </p:cNvSpPr>
          <p:nvPr>
            <p:ph idx="1"/>
            <p:custDataLst>
              <p:tags r:id="rId2"/>
            </p:custDataLst>
          </p:nvPr>
        </p:nvSpPr>
        <p:spPr/>
        <p:txBody>
          <a:bodyPr>
            <a:normAutofit/>
          </a:bodyPr>
          <a:lstStyle/>
          <a:p>
            <a:r>
              <a:rPr lang="en-US" dirty="0"/>
              <a:t>The State Health Plan covers one well visit every year at no member cost.</a:t>
            </a:r>
          </a:p>
          <a:p>
            <a:r>
              <a:rPr lang="en-US" dirty="0"/>
              <a:t>Eligible female members can also receive an annual well woman visit at no member cost in addition to the annual adult well visit.</a:t>
            </a:r>
          </a:p>
          <a:p>
            <a:pPr lvl="0"/>
            <a:r>
              <a:rPr lang="en-US" dirty="0"/>
              <a:t>Evidence-based services with an </a:t>
            </a:r>
            <a:r>
              <a:rPr lang="en-US" dirty="0">
                <a:hlinkClick r:id="rId5"/>
              </a:rPr>
              <a:t>A or B recommendation</a:t>
            </a:r>
            <a:r>
              <a:rPr lang="en-US" dirty="0"/>
              <a:t> by the United States Preventive Services Task Force (USPSTF) included.</a:t>
            </a:r>
          </a:p>
          <a:p>
            <a:r>
              <a:rPr lang="en-US" dirty="0"/>
              <a:t>Available to all non-Medicare primary adults ages 19 and older.</a:t>
            </a:r>
          </a:p>
          <a:p>
            <a:pPr algn="l"/>
            <a:r>
              <a:rPr lang="en-US" dirty="0"/>
              <a:t>Adult members can take advantage of this benefit at a network provider specializing in general practice, family practice, pediatrics, internal medicine, gerontology, and obstetrics and gynecology.</a:t>
            </a:r>
            <a:endParaRPr lang="en-US" strike="sngStrike" dirty="0"/>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15</a:t>
            </a:fld>
            <a:endParaRPr lang="en-US" dirty="0"/>
          </a:p>
        </p:txBody>
      </p:sp>
    </p:spTree>
    <p:extLst>
      <p:ext uri="{BB962C8B-B14F-4D97-AF65-F5344CB8AC3E}">
        <p14:creationId xmlns:p14="http://schemas.microsoft.com/office/powerpoint/2010/main" val="3040919823"/>
      </p:ext>
    </p:extLst>
  </p:cSld>
  <p:clrMapOvr>
    <a:masterClrMapping/>
  </p:clrMapOvr>
  <mc:AlternateContent xmlns:mc="http://schemas.openxmlformats.org/markup-compatibility/2006" xmlns:p14="http://schemas.microsoft.com/office/powerpoint/2010/main">
    <mc:Choice Requires="p14">
      <p:transition spd="slow" p14:dur="2000" advTm="38231"/>
    </mc:Choice>
    <mc:Fallback xmlns="">
      <p:transition spd="slow" advTm="38231"/>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TRICARE Supplement Plan</a:t>
            </a:r>
            <a:endParaRPr lang="en-US" dirty="0"/>
          </a:p>
        </p:txBody>
      </p:sp>
      <p:sp>
        <p:nvSpPr>
          <p:cNvPr id="3" name="Content Placeholder 2"/>
          <p:cNvSpPr>
            <a:spLocks noGrp="1"/>
          </p:cNvSpPr>
          <p:nvPr>
            <p:ph idx="1"/>
            <p:custDataLst>
              <p:tags r:id="rId2"/>
            </p:custDataLst>
          </p:nvPr>
        </p:nvSpPr>
        <p:spPr/>
        <p:txBody>
          <a:bodyPr/>
          <a:lstStyle/>
          <a:p>
            <a:r>
              <a:rPr lang="en-US" altLang="en-US" dirty="0"/>
              <a:t>Administered by </a:t>
            </a:r>
            <a:r>
              <a:rPr lang="en-US" altLang="en-US" dirty="0">
                <a:hlinkClick r:id="rId5"/>
              </a:rPr>
              <a:t>Selman &amp; Company</a:t>
            </a:r>
            <a:r>
              <a:rPr lang="en-US" altLang="en-US" dirty="0"/>
              <a:t>.</a:t>
            </a:r>
          </a:p>
          <a:p>
            <a:r>
              <a:rPr lang="en-US" altLang="en-US" dirty="0"/>
              <a:t>Provides secondary coverage to TRICARE.</a:t>
            </a:r>
          </a:p>
          <a:p>
            <a:pPr lvl="0"/>
            <a:r>
              <a:rPr lang="en-US" dirty="0"/>
              <a:t>No deductibles, coinsurance or out-of-pocket expenses for covered services.</a:t>
            </a:r>
          </a:p>
          <a:p>
            <a:pPr lvl="0"/>
            <a:r>
              <a:rPr lang="en-US" dirty="0"/>
              <a:t>PEBA does not confirm eligibility.</a:t>
            </a:r>
          </a:p>
          <a:p>
            <a:pPr lvl="1"/>
            <a:r>
              <a:rPr lang="en-US" dirty="0"/>
              <a:t>Eligible individuals must register with </a:t>
            </a:r>
            <a:r>
              <a:rPr lang="en-US" dirty="0">
                <a:hlinkClick r:id="rId6"/>
              </a:rPr>
              <a:t>Defense Enrollment Eligibility Reporting System</a:t>
            </a:r>
            <a:r>
              <a:rPr lang="en-US" dirty="0"/>
              <a:t> (DEERS). </a:t>
            </a:r>
          </a:p>
          <a:p>
            <a:pPr lvl="1"/>
            <a:r>
              <a:rPr lang="en-US" dirty="0"/>
              <a:t>Must not be eligible for Medicare.</a:t>
            </a:r>
          </a:p>
          <a:p>
            <a:pPr lvl="1"/>
            <a:r>
              <a:rPr lang="en-US" dirty="0"/>
              <a:t>Must drop State Health Plan coverage to enroll.</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16</a:t>
            </a:fld>
            <a:endParaRPr lang="en-US" dirty="0"/>
          </a:p>
        </p:txBody>
      </p:sp>
    </p:spTree>
    <p:extLst>
      <p:ext uri="{BB962C8B-B14F-4D97-AF65-F5344CB8AC3E}">
        <p14:creationId xmlns:p14="http://schemas.microsoft.com/office/powerpoint/2010/main" val="1436343771"/>
      </p:ext>
    </p:extLst>
  </p:cSld>
  <p:clrMapOvr>
    <a:masterClrMapping/>
  </p:clrMapOvr>
  <mc:AlternateContent xmlns:mc="http://schemas.openxmlformats.org/markup-compatibility/2006" xmlns:p14="http://schemas.microsoft.com/office/powerpoint/2010/main">
    <mc:Choice Requires="p14">
      <p:transition spd="slow" p14:dur="2000" advTm="40955"/>
    </mc:Choice>
    <mc:Fallback xmlns="">
      <p:transition spd="slow" advTm="40955"/>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TRICARE Supplement Plan</a:t>
            </a:r>
            <a:endParaRPr lang="en-US" dirty="0"/>
          </a:p>
        </p:txBody>
      </p:sp>
      <p:sp>
        <p:nvSpPr>
          <p:cNvPr id="3" name="Content Placeholder 2"/>
          <p:cNvSpPr>
            <a:spLocks noGrp="1"/>
          </p:cNvSpPr>
          <p:nvPr>
            <p:ph idx="1"/>
            <p:custDataLst>
              <p:tags r:id="rId2"/>
            </p:custDataLst>
          </p:nvPr>
        </p:nvSpPr>
        <p:spPr/>
        <p:txBody>
          <a:bodyPr/>
          <a:lstStyle/>
          <a:p>
            <a:r>
              <a:rPr lang="en-US" altLang="en-US" dirty="0"/>
              <a:t>No COBRA rights.</a:t>
            </a:r>
          </a:p>
          <a:p>
            <a:r>
              <a:rPr lang="en-US" altLang="en-US" dirty="0"/>
              <a:t>No employer contribution per federal regulations.</a:t>
            </a:r>
          </a:p>
          <a:p>
            <a:r>
              <a:rPr lang="en-US" altLang="en-US" dirty="0"/>
              <a:t>Not subject to tobacco-use premium.</a:t>
            </a:r>
          </a:p>
          <a:p>
            <a:endParaRPr lang="en-US" dirty="0"/>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17</a:t>
            </a:fld>
            <a:endParaRPr lang="en-US" dirty="0"/>
          </a:p>
        </p:txBody>
      </p:sp>
    </p:spTree>
    <p:extLst>
      <p:ext uri="{BB962C8B-B14F-4D97-AF65-F5344CB8AC3E}">
        <p14:creationId xmlns:p14="http://schemas.microsoft.com/office/powerpoint/2010/main" val="2879891706"/>
      </p:ext>
    </p:extLst>
  </p:cSld>
  <p:clrMapOvr>
    <a:masterClrMapping/>
  </p:clrMapOvr>
  <mc:AlternateContent xmlns:mc="http://schemas.openxmlformats.org/markup-compatibility/2006" xmlns:p14="http://schemas.microsoft.com/office/powerpoint/2010/main">
    <mc:Choice Requires="p14">
      <p:transition spd="slow" p14:dur="2000" advTm="18273"/>
    </mc:Choice>
    <mc:Fallback xmlns="">
      <p:transition spd="slow" advTm="18273"/>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r>
              <a:rPr lang="en-US" altLang="en-US" dirty="0">
                <a:solidFill>
                  <a:schemeClr val="tx2"/>
                </a:solidFill>
              </a:rPr>
              <a:t>2024</a:t>
            </a:r>
            <a:r>
              <a:rPr lang="en-US" altLang="en-US" dirty="0"/>
              <a:t> Active employee monthly premiums</a:t>
            </a:r>
            <a:endParaRPr lang="en-US" dirty="0"/>
          </a:p>
        </p:txBody>
      </p:sp>
      <p:sp>
        <p:nvSpPr>
          <p:cNvPr id="3" name="Content Placeholder 2"/>
          <p:cNvSpPr>
            <a:spLocks noGrp="1"/>
          </p:cNvSpPr>
          <p:nvPr>
            <p:ph idx="1"/>
            <p:custDataLst>
              <p:tags r:id="rId2"/>
            </p:custDataLst>
          </p:nvPr>
        </p:nvSpPr>
        <p:spPr/>
        <p:txBody>
          <a:bodyPr/>
          <a:lstStyle/>
          <a:p>
            <a:pPr marL="0" indent="0">
              <a:buNone/>
            </a:pPr>
            <a:r>
              <a:rPr lang="en-US" dirty="0"/>
              <a:t>Premiums for optional employers may vary. Use </a:t>
            </a:r>
            <a:r>
              <a:rPr lang="en-US" dirty="0">
                <a:hlinkClick r:id="rId6"/>
              </a:rPr>
              <a:t>Monthly premium worksheet for optional employers</a:t>
            </a:r>
            <a:r>
              <a:rPr lang="en-US" dirty="0"/>
              <a:t>.</a:t>
            </a:r>
          </a:p>
          <a:p>
            <a:endParaRPr lang="en-US" dirty="0"/>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18</a:t>
            </a:fld>
            <a:endParaRPr lang="en-US" dirty="0"/>
          </a:p>
        </p:txBody>
      </p:sp>
      <p:graphicFrame>
        <p:nvGraphicFramePr>
          <p:cNvPr id="5" name="Table 4"/>
          <p:cNvGraphicFramePr>
            <a:graphicFrameLocks noGrp="1"/>
          </p:cNvGraphicFramePr>
          <p:nvPr>
            <p:custDataLst>
              <p:tags r:id="rId4"/>
            </p:custDataLst>
            <p:extLst>
              <p:ext uri="{D42A27DB-BD31-4B8C-83A1-F6EECF244321}">
                <p14:modId xmlns:p14="http://schemas.microsoft.com/office/powerpoint/2010/main" val="2475656396"/>
              </p:ext>
            </p:extLst>
          </p:nvPr>
        </p:nvGraphicFramePr>
        <p:xfrm>
          <a:off x="457198" y="2136952"/>
          <a:ext cx="7680143" cy="2057400"/>
        </p:xfrm>
        <a:graphic>
          <a:graphicData uri="http://schemas.openxmlformats.org/drawingml/2006/table">
            <a:tbl>
              <a:tblPr firstRow="1" bandRow="1">
                <a:tableStyleId>{2D5ABB26-0587-4C30-8999-92F81FD0307C}</a:tableStyleId>
              </a:tblPr>
              <a:tblGrid>
                <a:gridCol w="2193743">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1556124632"/>
                    </a:ext>
                  </a:extLst>
                </a:gridCol>
              </a:tblGrid>
              <a:tr h="68580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endParaRPr lang="en-US" sz="1800" dirty="0"/>
                    </a:p>
                  </a:txBody>
                  <a:tcPr marL="91444" marR="91444" marT="45660" marB="45660" anchor="b">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sz="1800" b="1" dirty="0">
                          <a:solidFill>
                            <a:schemeClr val="bg1"/>
                          </a:solidFill>
                        </a:rPr>
                        <a:t>Employee</a:t>
                      </a:r>
                    </a:p>
                  </a:txBody>
                  <a:tcPr marL="91444" marR="91444" marT="45660" marB="456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sz="1800" b="1" dirty="0">
                          <a:solidFill>
                            <a:schemeClr val="bg1"/>
                          </a:solidFill>
                        </a:rPr>
                        <a:t>Employee/</a:t>
                      </a:r>
                      <a:br>
                        <a:rPr lang="en-US" sz="1800" b="1" dirty="0">
                          <a:solidFill>
                            <a:schemeClr val="bg1"/>
                          </a:solidFill>
                        </a:rPr>
                      </a:br>
                      <a:r>
                        <a:rPr lang="en-US" sz="1800" b="1" dirty="0">
                          <a:solidFill>
                            <a:schemeClr val="bg1"/>
                          </a:solidFill>
                        </a:rPr>
                        <a:t>spouse</a:t>
                      </a:r>
                    </a:p>
                  </a:txBody>
                  <a:tcPr marL="91444" marR="91444" marT="45660" marB="456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sz="1800" b="1" dirty="0">
                          <a:solidFill>
                            <a:schemeClr val="bg1"/>
                          </a:solidFill>
                        </a:rPr>
                        <a:t>Employee/</a:t>
                      </a:r>
                      <a:br>
                        <a:rPr lang="en-US" sz="1800" b="1" dirty="0">
                          <a:solidFill>
                            <a:schemeClr val="bg1"/>
                          </a:solidFill>
                        </a:rPr>
                      </a:br>
                      <a:r>
                        <a:rPr lang="en-US" sz="1800" b="1" dirty="0">
                          <a:solidFill>
                            <a:schemeClr val="bg1"/>
                          </a:solidFill>
                        </a:rPr>
                        <a:t>children</a:t>
                      </a:r>
                    </a:p>
                  </a:txBody>
                  <a:tcPr marL="91444" marR="91444" marT="45660" marB="456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sz="1800" b="1" dirty="0">
                          <a:solidFill>
                            <a:schemeClr val="bg1"/>
                          </a:solidFill>
                        </a:rPr>
                        <a:t>Full family</a:t>
                      </a:r>
                    </a:p>
                  </a:txBody>
                  <a:tcPr marL="91444" marR="91444" marT="45660" marB="4566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45720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800" b="0" dirty="0">
                          <a:solidFill>
                            <a:schemeClr val="tx2"/>
                          </a:solidFill>
                        </a:rPr>
                        <a:t>Standard Plan</a:t>
                      </a:r>
                    </a:p>
                  </a:txBody>
                  <a:tcPr marL="91444" marR="91444" marT="45660" marB="4566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800" b="0" dirty="0">
                          <a:solidFill>
                            <a:schemeClr val="tx2"/>
                          </a:solidFill>
                        </a:rPr>
                        <a:t>$97.68</a:t>
                      </a:r>
                    </a:p>
                  </a:txBody>
                  <a:tcPr marL="91444" marR="91444" marT="45660" marB="456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800" b="0" dirty="0">
                          <a:solidFill>
                            <a:schemeClr val="tx2"/>
                          </a:solidFill>
                        </a:rPr>
                        <a:t>$253.36</a:t>
                      </a:r>
                    </a:p>
                  </a:txBody>
                  <a:tcPr marL="91444" marR="91444" marT="45660" marB="456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800" b="0" dirty="0">
                          <a:solidFill>
                            <a:schemeClr val="tx2"/>
                          </a:solidFill>
                        </a:rPr>
                        <a:t>$143.86</a:t>
                      </a:r>
                    </a:p>
                  </a:txBody>
                  <a:tcPr marL="91444" marR="91444" marT="45660" marB="456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800" b="0" dirty="0">
                          <a:solidFill>
                            <a:schemeClr val="tx2"/>
                          </a:solidFill>
                        </a:rPr>
                        <a:t>$306.56</a:t>
                      </a:r>
                    </a:p>
                  </a:txBody>
                  <a:tcPr marL="91444" marR="91444" marT="45660" marB="4566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1"/>
                  </a:ext>
                </a:extLst>
              </a:tr>
              <a:tr h="45720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800" b="0" dirty="0">
                          <a:solidFill>
                            <a:schemeClr val="tx2"/>
                          </a:solidFill>
                        </a:rPr>
                        <a:t>Savings Plan</a:t>
                      </a:r>
                    </a:p>
                  </a:txBody>
                  <a:tcPr marL="91444" marR="91444" marT="45660" marB="4566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800" b="0" dirty="0">
                          <a:solidFill>
                            <a:schemeClr val="tx2"/>
                          </a:solidFill>
                        </a:rPr>
                        <a:t>$9.70</a:t>
                      </a:r>
                    </a:p>
                  </a:txBody>
                  <a:tcPr marL="91444" marR="91444" marT="45660" marB="456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800" b="0" dirty="0">
                          <a:solidFill>
                            <a:schemeClr val="tx2"/>
                          </a:solidFill>
                        </a:rPr>
                        <a:t>$77.40</a:t>
                      </a:r>
                    </a:p>
                  </a:txBody>
                  <a:tcPr marL="91444" marR="91444" marT="45660" marB="456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800" b="0" dirty="0">
                          <a:solidFill>
                            <a:schemeClr val="tx2"/>
                          </a:solidFill>
                        </a:rPr>
                        <a:t>$20.48</a:t>
                      </a:r>
                    </a:p>
                  </a:txBody>
                  <a:tcPr marL="91444" marR="91444" marT="45660" marB="456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800" b="0" dirty="0">
                          <a:solidFill>
                            <a:schemeClr val="tx2"/>
                          </a:solidFill>
                        </a:rPr>
                        <a:t>$113.00</a:t>
                      </a:r>
                    </a:p>
                  </a:txBody>
                  <a:tcPr marL="91444" marR="91444" marT="45660" marB="4566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2"/>
                  </a:ext>
                </a:extLst>
              </a:tr>
              <a:tr h="45720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800" b="0" dirty="0">
                          <a:solidFill>
                            <a:schemeClr val="tx2"/>
                          </a:solidFill>
                        </a:rPr>
                        <a:t>TRICARE Supplement</a:t>
                      </a:r>
                    </a:p>
                  </a:txBody>
                  <a:tcPr marL="91444" marR="91444" marT="45660" marB="4566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800" b="0" dirty="0">
                          <a:solidFill>
                            <a:schemeClr val="tx2"/>
                          </a:solidFill>
                        </a:rPr>
                        <a:t>$62.50</a:t>
                      </a:r>
                    </a:p>
                  </a:txBody>
                  <a:tcPr marL="91444" marR="91444" marT="45660" marB="456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800" b="0" dirty="0">
                          <a:solidFill>
                            <a:schemeClr val="tx2"/>
                          </a:solidFill>
                        </a:rPr>
                        <a:t>$121.50</a:t>
                      </a:r>
                    </a:p>
                  </a:txBody>
                  <a:tcPr marL="91444" marR="91444" marT="45660" marB="456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800" b="0" dirty="0">
                          <a:solidFill>
                            <a:schemeClr val="tx2"/>
                          </a:solidFill>
                        </a:rPr>
                        <a:t>$121.50</a:t>
                      </a:r>
                    </a:p>
                  </a:txBody>
                  <a:tcPr marL="91444" marR="91444" marT="45660" marB="456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800" b="0" dirty="0">
                          <a:solidFill>
                            <a:schemeClr val="tx2"/>
                          </a:solidFill>
                        </a:rPr>
                        <a:t>$162.50</a:t>
                      </a:r>
                    </a:p>
                  </a:txBody>
                  <a:tcPr marL="91444" marR="91444" marT="45660" marB="4566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731938169"/>
      </p:ext>
    </p:extLst>
  </p:cSld>
  <p:clrMapOvr>
    <a:masterClrMapping/>
  </p:clrMapOvr>
  <mc:AlternateContent xmlns:mc="http://schemas.openxmlformats.org/markup-compatibility/2006" xmlns:p14="http://schemas.microsoft.com/office/powerpoint/2010/main">
    <mc:Choice Requires="p14">
      <p:transition spd="slow" p14:dur="2000" advTm="19919"/>
    </mc:Choice>
    <mc:Fallback xmlns="">
      <p:transition spd="slow" advTm="19919"/>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Tobacco-use premium</a:t>
            </a:r>
            <a:endParaRPr lang="en-US" dirty="0"/>
          </a:p>
        </p:txBody>
      </p:sp>
      <p:sp>
        <p:nvSpPr>
          <p:cNvPr id="3" name="Content Placeholder 2"/>
          <p:cNvSpPr>
            <a:spLocks noGrp="1"/>
          </p:cNvSpPr>
          <p:nvPr>
            <p:ph idx="1"/>
            <p:custDataLst>
              <p:tags r:id="rId2"/>
            </p:custDataLst>
          </p:nvPr>
        </p:nvSpPr>
        <p:spPr/>
        <p:txBody>
          <a:bodyPr/>
          <a:lstStyle/>
          <a:p>
            <a:r>
              <a:rPr lang="en-US" dirty="0"/>
              <a:t>Applies to State Health Plan subscribers only.</a:t>
            </a:r>
          </a:p>
          <a:p>
            <a:r>
              <a:rPr lang="en-US" dirty="0"/>
              <a:t>$40 per month for subscriber-only coverage.</a:t>
            </a:r>
          </a:p>
          <a:p>
            <a:r>
              <a:rPr lang="en-US" dirty="0"/>
              <a:t>$60 per month for other levels of coverage.</a:t>
            </a:r>
          </a:p>
          <a:p>
            <a:r>
              <a:rPr lang="en-US" dirty="0"/>
              <a:t>Automatically charged unless subscriber:</a:t>
            </a:r>
          </a:p>
          <a:p>
            <a:pPr lvl="1"/>
            <a:r>
              <a:rPr lang="en-US" dirty="0"/>
              <a:t>Certifies as non-tobacco or e-cigarette user; or</a:t>
            </a:r>
          </a:p>
          <a:p>
            <a:pPr lvl="1"/>
            <a:r>
              <a:rPr lang="en-US" dirty="0"/>
              <a:t>Certifies that all covered tobacco or e-cigarette users have completed the tobacco cessation program, </a:t>
            </a:r>
            <a:r>
              <a:rPr lang="en-US" dirty="0">
                <a:hlinkClick r:id="rId5"/>
              </a:rPr>
              <a:t>Quit For Life</a:t>
            </a:r>
            <a:r>
              <a:rPr lang="en-US" dirty="0"/>
              <a:t>.®</a:t>
            </a:r>
          </a:p>
          <a:p>
            <a:pPr lvl="0"/>
            <a:r>
              <a:rPr lang="en-US" dirty="0"/>
              <a:t>May pay tobacco-use premium pretax if enrolled in Pretax Group Insurance Premium feature.</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19</a:t>
            </a:fld>
            <a:endParaRPr lang="en-US" dirty="0"/>
          </a:p>
        </p:txBody>
      </p:sp>
    </p:spTree>
    <p:extLst>
      <p:ext uri="{BB962C8B-B14F-4D97-AF65-F5344CB8AC3E}">
        <p14:creationId xmlns:p14="http://schemas.microsoft.com/office/powerpoint/2010/main" val="65956082"/>
      </p:ext>
    </p:extLst>
  </p:cSld>
  <p:clrMapOvr>
    <a:masterClrMapping/>
  </p:clrMapOvr>
  <mc:AlternateContent xmlns:mc="http://schemas.openxmlformats.org/markup-compatibility/2006" xmlns:p14="http://schemas.microsoft.com/office/powerpoint/2010/main">
    <mc:Choice Requires="p14">
      <p:transition spd="slow" p14:dur="2000" advTm="40532"/>
    </mc:Choice>
    <mc:Fallback xmlns="">
      <p:transition spd="slow" advTm="40532"/>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Important information</a:t>
            </a:r>
            <a:endParaRPr lang="en-US" dirty="0"/>
          </a:p>
        </p:txBody>
      </p:sp>
      <p:sp>
        <p:nvSpPr>
          <p:cNvPr id="3" name="Content Placeholder 2"/>
          <p:cNvSpPr>
            <a:spLocks noGrp="1"/>
          </p:cNvSpPr>
          <p:nvPr>
            <p:ph idx="1"/>
            <p:custDataLst>
              <p:tags r:id="rId2"/>
            </p:custDataLst>
          </p:nvPr>
        </p:nvSpPr>
        <p:spPr/>
        <p:txBody>
          <a:bodyPr/>
          <a:lstStyle/>
          <a:p>
            <a:r>
              <a:rPr lang="en-US" altLang="en-US" dirty="0"/>
              <a:t>This overview is not meant to serve as a comprehensive description of the insurance benefits offered by PEBA.</a:t>
            </a:r>
          </a:p>
          <a:p>
            <a:r>
              <a:rPr lang="en-US" altLang="en-US" dirty="0"/>
              <a:t>More information can be found in the following:</a:t>
            </a:r>
          </a:p>
          <a:p>
            <a:pPr lvl="1"/>
            <a:r>
              <a:rPr lang="en-US" altLang="en-US" i="1" dirty="0">
                <a:hlinkClick r:id="rId5"/>
              </a:rPr>
              <a:t>Benefits Administrator Manual</a:t>
            </a:r>
            <a:r>
              <a:rPr lang="en-US" altLang="en-US" dirty="0"/>
              <a:t>; and</a:t>
            </a:r>
          </a:p>
          <a:p>
            <a:pPr lvl="1"/>
            <a:r>
              <a:rPr lang="en-US" altLang="en-US" i="1" dirty="0">
                <a:hlinkClick r:id="rId6"/>
              </a:rPr>
              <a:t>Insurance Benefits Guide</a:t>
            </a:r>
            <a:r>
              <a:rPr lang="en-US" altLang="en-US" dirty="0"/>
              <a:t>.</a:t>
            </a:r>
          </a:p>
          <a:p>
            <a:r>
              <a:rPr lang="en-US" dirty="0">
                <a:effectLst/>
              </a:rPr>
              <a:t>The plan of benefits documents, certificates of coverage and benefits contracts contain complete descriptions of the insurance benefits offered by or through PEBA. Their terms and conditions govern all of these benefits.</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2</a:t>
            </a:fld>
            <a:endParaRPr lang="en-US" dirty="0"/>
          </a:p>
        </p:txBody>
      </p:sp>
    </p:spTree>
    <p:extLst>
      <p:ext uri="{BB962C8B-B14F-4D97-AF65-F5344CB8AC3E}">
        <p14:creationId xmlns:p14="http://schemas.microsoft.com/office/powerpoint/2010/main" val="2211761758"/>
      </p:ext>
    </p:extLst>
  </p:cSld>
  <p:clrMapOvr>
    <a:masterClrMapping/>
  </p:clrMapOvr>
  <mc:AlternateContent xmlns:mc="http://schemas.openxmlformats.org/markup-compatibility/2006" xmlns:p14="http://schemas.microsoft.com/office/powerpoint/2010/main">
    <mc:Choice Requires="p14">
      <p:transition spd="slow" p14:dur="2000" advTm="31196"/>
    </mc:Choice>
    <mc:Fallback xmlns="">
      <p:transition spd="slow" advTm="31196"/>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83D9B1D2-31E5-4727-860E-1CCC1A3DB9CB}" type="slidenum">
              <a:rPr lang="en-US" smtClean="0"/>
              <a:pPr/>
              <a:t>20</a:t>
            </a:fld>
            <a:endParaRPr lang="en-US" dirty="0"/>
          </a:p>
        </p:txBody>
      </p:sp>
    </p:spTree>
    <p:extLst>
      <p:ext uri="{BB962C8B-B14F-4D97-AF65-F5344CB8AC3E}">
        <p14:creationId xmlns:p14="http://schemas.microsoft.com/office/powerpoint/2010/main" val="1461337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Available plans</a:t>
            </a:r>
            <a:endParaRPr lang="en-US" dirty="0"/>
          </a:p>
        </p:txBody>
      </p:sp>
      <p:sp>
        <p:nvSpPr>
          <p:cNvPr id="3" name="Content Placeholder 2"/>
          <p:cNvSpPr>
            <a:spLocks noGrp="1"/>
          </p:cNvSpPr>
          <p:nvPr>
            <p:ph idx="1"/>
            <p:custDataLst>
              <p:tags r:id="rId2"/>
            </p:custDataLst>
          </p:nvPr>
        </p:nvSpPr>
        <p:spPr/>
        <p:txBody>
          <a:bodyPr/>
          <a:lstStyle/>
          <a:p>
            <a:r>
              <a:rPr lang="en-US" dirty="0"/>
              <a:t>State Health Plan:</a:t>
            </a:r>
          </a:p>
          <a:p>
            <a:pPr lvl="1"/>
            <a:r>
              <a:rPr lang="en-US" dirty="0"/>
              <a:t>Standard Plan.</a:t>
            </a:r>
          </a:p>
          <a:p>
            <a:pPr lvl="1"/>
            <a:r>
              <a:rPr lang="en-US" dirty="0"/>
              <a:t>Savings Plan.</a:t>
            </a:r>
          </a:p>
          <a:p>
            <a:r>
              <a:rPr lang="en-US" dirty="0"/>
              <a:t>TRICARE Supplement Plan.</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3</a:t>
            </a:fld>
            <a:endParaRPr lang="en-US" dirty="0"/>
          </a:p>
        </p:txBody>
      </p:sp>
    </p:spTree>
    <p:extLst>
      <p:ext uri="{BB962C8B-B14F-4D97-AF65-F5344CB8AC3E}">
        <p14:creationId xmlns:p14="http://schemas.microsoft.com/office/powerpoint/2010/main" val="4259505014"/>
      </p:ext>
    </p:extLst>
  </p:cSld>
  <p:clrMapOvr>
    <a:masterClrMapping/>
  </p:clrMapOvr>
  <mc:AlternateContent xmlns:mc="http://schemas.openxmlformats.org/markup-compatibility/2006" xmlns:p14="http://schemas.microsoft.com/office/powerpoint/2010/main">
    <mc:Choice Requires="p14">
      <p:transition spd="slow" p14:dur="2000" advTm="13132"/>
    </mc:Choice>
    <mc:Fallback xmlns="">
      <p:transition spd="slow" advTm="1313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State Health Plan</a:t>
            </a:r>
            <a:endParaRPr lang="en-US" dirty="0"/>
          </a:p>
        </p:txBody>
      </p:sp>
      <p:sp>
        <p:nvSpPr>
          <p:cNvPr id="3" name="Content Placeholder 2"/>
          <p:cNvSpPr>
            <a:spLocks noGrp="1"/>
          </p:cNvSpPr>
          <p:nvPr>
            <p:ph idx="1"/>
            <p:custDataLst>
              <p:tags r:id="rId2"/>
            </p:custDataLst>
          </p:nvPr>
        </p:nvSpPr>
        <p:spPr/>
        <p:txBody>
          <a:bodyPr/>
          <a:lstStyle/>
          <a:p>
            <a:r>
              <a:rPr lang="en-US" dirty="0"/>
              <a:t>Self-funded insurance plan:</a:t>
            </a:r>
          </a:p>
          <a:p>
            <a:pPr lvl="1"/>
            <a:r>
              <a:rPr lang="en-US" dirty="0"/>
              <a:t>Members’ and employers’ premiums are held in a trust fund, and these funds are used to pay claims.</a:t>
            </a:r>
          </a:p>
          <a:p>
            <a:pPr lvl="1"/>
            <a:r>
              <a:rPr lang="en-US" dirty="0"/>
              <a:t>BlueCross BlueShield of South Carolina processes health claims.</a:t>
            </a:r>
          </a:p>
          <a:p>
            <a:pPr lvl="1"/>
            <a:r>
              <a:rPr lang="en-US" dirty="0"/>
              <a:t>Express Scripts processes prescription claims.</a:t>
            </a:r>
          </a:p>
          <a:p>
            <a:pPr lvl="0"/>
            <a:r>
              <a:rPr lang="en-US" dirty="0"/>
              <a:t>Cost of the State Health Plan compares favorably to other plans.</a:t>
            </a:r>
          </a:p>
          <a:p>
            <a:pPr lvl="1"/>
            <a:r>
              <a:rPr lang="en-US" dirty="0"/>
              <a:t>Learn more at </a:t>
            </a:r>
            <a:r>
              <a:rPr lang="en-US" dirty="0">
                <a:hlinkClick r:id="rId5"/>
              </a:rPr>
              <a:t>peba.sc.gov/facts</a:t>
            </a:r>
            <a:r>
              <a:rPr lang="en-US" dirty="0"/>
              <a:t>.</a:t>
            </a:r>
          </a:p>
          <a:p>
            <a:pPr lvl="0"/>
            <a:r>
              <a:rPr lang="en-US" dirty="0"/>
              <a:t>Health management is key to maintaining a low cost for the Plan and premiums.</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4</a:t>
            </a:fld>
            <a:endParaRPr lang="en-US" dirty="0"/>
          </a:p>
        </p:txBody>
      </p:sp>
    </p:spTree>
    <p:extLst>
      <p:ext uri="{BB962C8B-B14F-4D97-AF65-F5344CB8AC3E}">
        <p14:creationId xmlns:p14="http://schemas.microsoft.com/office/powerpoint/2010/main" val="3360133888"/>
      </p:ext>
    </p:extLst>
  </p:cSld>
  <p:clrMapOvr>
    <a:masterClrMapping/>
  </p:clrMapOvr>
  <mc:AlternateContent xmlns:mc="http://schemas.openxmlformats.org/markup-compatibility/2006" xmlns:p14="http://schemas.microsoft.com/office/powerpoint/2010/main">
    <mc:Choice Requires="p14">
      <p:transition spd="slow" p14:dur="2000" advTm="44388"/>
    </mc:Choice>
    <mc:Fallback xmlns="">
      <p:transition spd="slow" advTm="44388"/>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State Health Plan: Standard Plan and Savings Plan</a:t>
            </a:r>
            <a:endParaRPr lang="en-US" dirty="0"/>
          </a:p>
        </p:txBody>
      </p:sp>
      <p:sp>
        <p:nvSpPr>
          <p:cNvPr id="3" name="Content Placeholder 2"/>
          <p:cNvSpPr>
            <a:spLocks noGrp="1"/>
          </p:cNvSpPr>
          <p:nvPr>
            <p:ph idx="1"/>
            <p:custDataLst>
              <p:tags r:id="rId2"/>
            </p:custDataLst>
          </p:nvPr>
        </p:nvSpPr>
        <p:spPr/>
        <p:txBody>
          <a:bodyPr/>
          <a:lstStyle/>
          <a:p>
            <a:r>
              <a:rPr lang="en-US" dirty="0"/>
              <a:t>Common features.</a:t>
            </a:r>
          </a:p>
          <a:p>
            <a:r>
              <a:rPr lang="en-US" dirty="0"/>
              <a:t>Worldwide coverage.</a:t>
            </a:r>
          </a:p>
          <a:p>
            <a:r>
              <a:rPr lang="en-US" dirty="0"/>
              <a:t>Network and out-of-network benefits.</a:t>
            </a:r>
          </a:p>
          <a:p>
            <a:pPr lvl="1"/>
            <a:r>
              <a:rPr lang="en-US" dirty="0"/>
              <a:t>Patient-centered medical homes (PCMH).</a:t>
            </a:r>
          </a:p>
          <a:p>
            <a:pPr lvl="1"/>
            <a:r>
              <a:rPr lang="en-US" dirty="0"/>
              <a:t>Pharmacy network.</a:t>
            </a:r>
          </a:p>
          <a:p>
            <a:r>
              <a:rPr lang="en-US" dirty="0"/>
              <a:t>Prior authorization for certain services.</a:t>
            </a:r>
          </a:p>
          <a:p>
            <a:r>
              <a:rPr lang="en-US" dirty="0"/>
              <a:t>Online access at </a:t>
            </a:r>
            <a:r>
              <a:rPr lang="en-US" dirty="0">
                <a:hlinkClick r:id="rId5"/>
              </a:rPr>
              <a:t>statesc.southcarolinablues.com</a:t>
            </a:r>
            <a:r>
              <a:rPr lang="en-US" dirty="0"/>
              <a:t>. </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5</a:t>
            </a:fld>
            <a:endParaRPr lang="en-US" dirty="0"/>
          </a:p>
        </p:txBody>
      </p:sp>
    </p:spTree>
    <p:extLst>
      <p:ext uri="{BB962C8B-B14F-4D97-AF65-F5344CB8AC3E}">
        <p14:creationId xmlns:p14="http://schemas.microsoft.com/office/powerpoint/2010/main" val="978542788"/>
      </p:ext>
    </p:extLst>
  </p:cSld>
  <p:clrMapOvr>
    <a:masterClrMapping/>
  </p:clrMapOvr>
  <mc:AlternateContent xmlns:mc="http://schemas.openxmlformats.org/markup-compatibility/2006" xmlns:p14="http://schemas.microsoft.com/office/powerpoint/2010/main">
    <mc:Choice Requires="p14">
      <p:transition spd="slow" p14:dur="2000" advTm="29585"/>
    </mc:Choice>
    <mc:Fallback xmlns="">
      <p:transition spd="slow" advTm="2958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State Health Plan provider network</a:t>
            </a:r>
            <a:endParaRPr lang="en-US" dirty="0"/>
          </a:p>
        </p:txBody>
      </p:sp>
      <p:sp>
        <p:nvSpPr>
          <p:cNvPr id="3" name="Content Placeholder 2"/>
          <p:cNvSpPr>
            <a:spLocks noGrp="1"/>
          </p:cNvSpPr>
          <p:nvPr>
            <p:ph idx="1"/>
            <p:custDataLst>
              <p:tags r:id="rId2"/>
            </p:custDataLst>
          </p:nvPr>
        </p:nvSpPr>
        <p:spPr/>
        <p:txBody>
          <a:bodyPr>
            <a:normAutofit/>
          </a:bodyPr>
          <a:lstStyle/>
          <a:p>
            <a:pPr lvl="0"/>
            <a:r>
              <a:rPr lang="en-US" dirty="0"/>
              <a:t>Worldwide coverage.</a:t>
            </a:r>
          </a:p>
          <a:p>
            <a:pPr lvl="0"/>
            <a:r>
              <a:rPr lang="en-US" dirty="0"/>
              <a:t>Subscribers pay copayments, deductible and coinsurance.</a:t>
            </a:r>
          </a:p>
          <a:p>
            <a:pPr lvl="0"/>
            <a:r>
              <a:rPr lang="en-US" dirty="0"/>
              <a:t>Network provider files claims and accepts the Plan’s allowed amount, even if its charges are higher.</a:t>
            </a:r>
          </a:p>
          <a:p>
            <a:pPr lvl="1"/>
            <a:r>
              <a:rPr lang="en-US" dirty="0"/>
              <a:t>Subscribers who use an out-of-network provider may have to file claims and can be balance billed. They pay a higher coinsurance, too.</a:t>
            </a:r>
          </a:p>
          <a:p>
            <a:pPr lvl="0"/>
            <a:r>
              <a:rPr lang="en-US" dirty="0"/>
              <a:t>Use Find Care link under Resources at </a:t>
            </a:r>
            <a:r>
              <a:rPr lang="en-US" dirty="0">
                <a:hlinkClick r:id="rId5"/>
              </a:rPr>
              <a:t>StateSC.SouthCarolinaBlues.com</a:t>
            </a:r>
            <a:r>
              <a:rPr lang="en-US" dirty="0"/>
              <a:t> to find a network provider.</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6</a:t>
            </a:fld>
            <a:endParaRPr lang="en-US" dirty="0"/>
          </a:p>
        </p:txBody>
      </p:sp>
    </p:spTree>
    <p:extLst>
      <p:ext uri="{BB962C8B-B14F-4D97-AF65-F5344CB8AC3E}">
        <p14:creationId xmlns:p14="http://schemas.microsoft.com/office/powerpoint/2010/main" val="1489285206"/>
      </p:ext>
    </p:extLst>
  </p:cSld>
  <p:clrMapOvr>
    <a:masterClrMapping/>
  </p:clrMapOvr>
  <mc:AlternateContent xmlns:mc="http://schemas.openxmlformats.org/markup-compatibility/2006" xmlns:p14="http://schemas.microsoft.com/office/powerpoint/2010/main">
    <mc:Choice Requires="p14">
      <p:transition spd="slow" p14:dur="2000" advTm="33674"/>
    </mc:Choice>
    <mc:Fallback xmlns="">
      <p:transition spd="slow" advTm="33674"/>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Patient-centered medical home (PCMH)</a:t>
            </a:r>
            <a:endParaRPr lang="en-US" dirty="0"/>
          </a:p>
        </p:txBody>
      </p:sp>
      <p:sp>
        <p:nvSpPr>
          <p:cNvPr id="3" name="Content Placeholder 2"/>
          <p:cNvSpPr>
            <a:spLocks noGrp="1"/>
          </p:cNvSpPr>
          <p:nvPr>
            <p:ph idx="1"/>
            <p:custDataLst>
              <p:tags r:id="rId2"/>
            </p:custDataLst>
          </p:nvPr>
        </p:nvSpPr>
        <p:spPr/>
        <p:txBody>
          <a:bodyPr/>
          <a:lstStyle/>
          <a:p>
            <a:r>
              <a:rPr lang="en-US" dirty="0"/>
              <a:t>Offers a health care team to provide comprehensive, coordinated care.</a:t>
            </a:r>
          </a:p>
          <a:p>
            <a:r>
              <a:rPr lang="en-US" dirty="0"/>
              <a:t>Standard Plan subscribers do not pay $15 copayment for in-person care received at PCMH.</a:t>
            </a:r>
          </a:p>
          <a:p>
            <a:r>
              <a:rPr lang="en-US" dirty="0"/>
              <a:t>Once Standard and Savings Plan members meet their deductible, pay 10% coinsurance, not 20%, for in-person care received at PCMH.</a:t>
            </a:r>
          </a:p>
          <a:p>
            <a:r>
              <a:rPr lang="en-US" dirty="0"/>
              <a:t>To find a list of PCMH providers and learn more, go to </a:t>
            </a:r>
            <a:r>
              <a:rPr lang="en-US" dirty="0">
                <a:hlinkClick r:id="rId5"/>
              </a:rPr>
              <a:t>StateSC.SouthCarolinaBlues.com</a:t>
            </a:r>
            <a:r>
              <a:rPr lang="en-US" dirty="0"/>
              <a:t>, under Medical, then Using Your Benefits.</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7</a:t>
            </a:fld>
            <a:endParaRPr lang="en-US" dirty="0"/>
          </a:p>
        </p:txBody>
      </p:sp>
    </p:spTree>
    <p:extLst>
      <p:ext uri="{BB962C8B-B14F-4D97-AF65-F5344CB8AC3E}">
        <p14:creationId xmlns:p14="http://schemas.microsoft.com/office/powerpoint/2010/main" val="493311442"/>
      </p:ext>
    </p:extLst>
  </p:cSld>
  <p:clrMapOvr>
    <a:masterClrMapping/>
  </p:clrMapOvr>
  <mc:AlternateContent xmlns:mc="http://schemas.openxmlformats.org/markup-compatibility/2006" xmlns:p14="http://schemas.microsoft.com/office/powerpoint/2010/main">
    <mc:Choice Requires="p14">
      <p:transition spd="slow" p14:dur="2000" advTm="34571"/>
    </mc:Choice>
    <mc:Fallback xmlns="">
      <p:transition spd="slow" advTm="34571"/>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State Health Plan prescription drug benefit</a:t>
            </a:r>
            <a:endParaRPr lang="en-US" dirty="0"/>
          </a:p>
        </p:txBody>
      </p:sp>
      <p:sp>
        <p:nvSpPr>
          <p:cNvPr id="3" name="Content Placeholder 2"/>
          <p:cNvSpPr>
            <a:spLocks noGrp="1"/>
          </p:cNvSpPr>
          <p:nvPr>
            <p:ph idx="1"/>
            <p:custDataLst>
              <p:tags r:id="rId2"/>
            </p:custDataLst>
          </p:nvPr>
        </p:nvSpPr>
        <p:spPr/>
        <p:txBody>
          <a:bodyPr/>
          <a:lstStyle/>
          <a:p>
            <a:r>
              <a:rPr lang="en-US" dirty="0"/>
              <a:t>Administered by Express Scripts.</a:t>
            </a:r>
          </a:p>
          <a:p>
            <a:r>
              <a:rPr lang="en-US" dirty="0"/>
              <a:t>Must use network pharmacy.</a:t>
            </a:r>
          </a:p>
          <a:p>
            <a:pPr lvl="1"/>
            <a:r>
              <a:rPr lang="en-US" dirty="0"/>
              <a:t>No benefits paid for out-of-network prescription drugs.</a:t>
            </a:r>
          </a:p>
          <a:p>
            <a:r>
              <a:rPr lang="en-US" dirty="0"/>
              <a:t>Prior authorization required for certain drugs.</a:t>
            </a:r>
          </a:p>
          <a:p>
            <a:r>
              <a:rPr lang="en-US" dirty="0"/>
              <a:t>Prescription birth control covered at no cost for primary subscribers, covered spouses and covered child dependents.</a:t>
            </a:r>
          </a:p>
          <a:p>
            <a:r>
              <a:rPr lang="en-US" dirty="0"/>
              <a:t>Compare costs online at </a:t>
            </a:r>
            <a:r>
              <a:rPr lang="en-US" dirty="0">
                <a:hlinkClick r:id="rId5"/>
              </a:rPr>
              <a:t>www.express-scripts.com</a:t>
            </a:r>
            <a:r>
              <a:rPr lang="en-US" dirty="0"/>
              <a:t>.</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8</a:t>
            </a:fld>
            <a:endParaRPr lang="en-US" dirty="0"/>
          </a:p>
        </p:txBody>
      </p:sp>
    </p:spTree>
    <p:extLst>
      <p:ext uri="{BB962C8B-B14F-4D97-AF65-F5344CB8AC3E}">
        <p14:creationId xmlns:p14="http://schemas.microsoft.com/office/powerpoint/2010/main" val="1374518207"/>
      </p:ext>
    </p:extLst>
  </p:cSld>
  <p:clrMapOvr>
    <a:masterClrMapping/>
  </p:clrMapOvr>
  <mc:AlternateContent xmlns:mc="http://schemas.openxmlformats.org/markup-compatibility/2006" xmlns:p14="http://schemas.microsoft.com/office/powerpoint/2010/main">
    <mc:Choice Requires="p14">
      <p:transition spd="slow" p14:dur="2000" advTm="26871"/>
    </mc:Choice>
    <mc:Fallback xmlns="">
      <p:transition spd="slow" advTm="26871"/>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Standard Plan</a:t>
            </a:r>
          </a:p>
        </p:txBody>
      </p:sp>
      <p:sp>
        <p:nvSpPr>
          <p:cNvPr id="4" name="Slide Number Placeholder 3"/>
          <p:cNvSpPr>
            <a:spLocks noGrp="1"/>
          </p:cNvSpPr>
          <p:nvPr>
            <p:ph type="sldNum" sz="quarter" idx="12"/>
            <p:custDataLst>
              <p:tags r:id="rId2"/>
            </p:custDataLst>
          </p:nvPr>
        </p:nvSpPr>
        <p:spPr/>
        <p:txBody>
          <a:bodyPr/>
          <a:lstStyle/>
          <a:p>
            <a:fld id="{28024367-D536-4F59-B2ED-0E7825EDA9AF}" type="slidenum">
              <a:rPr lang="en-US" smtClean="0"/>
              <a:pPr/>
              <a:t>9</a:t>
            </a:fld>
            <a:endParaRPr lang="en-US" dirty="0"/>
          </a:p>
        </p:txBody>
      </p:sp>
      <p:sp>
        <p:nvSpPr>
          <p:cNvPr id="9" name="Rectangle 8">
            <a:extLst>
              <a:ext uri="{FF2B5EF4-FFF2-40B4-BE49-F238E27FC236}">
                <a16:creationId xmlns:a16="http://schemas.microsoft.com/office/drawing/2014/main" id="{44B62861-6C79-453A-9019-7463C3DBE99F}"/>
              </a:ext>
            </a:extLst>
          </p:cNvPr>
          <p:cNvSpPr/>
          <p:nvPr>
            <p:custDataLst>
              <p:tags r:id="rId3"/>
            </p:custDataLst>
          </p:nvPr>
        </p:nvSpPr>
        <p:spPr>
          <a:xfrm>
            <a:off x="457198" y="5075456"/>
            <a:ext cx="8229597" cy="1323439"/>
          </a:xfrm>
          <a:prstGeom prst="rect">
            <a:avLst/>
          </a:prstGeom>
        </p:spPr>
        <p:txBody>
          <a:bodyPr wrap="square">
            <a:spAutoFit/>
          </a:bodyPr>
          <a:lstStyle/>
          <a:p>
            <a:r>
              <a:rPr lang="en-US" sz="1000" baseline="30000" dirty="0">
                <a:solidFill>
                  <a:schemeClr val="tx2"/>
                </a:solidFill>
                <a:latin typeface="Calibri" panose="020F0502020204030204" pitchFamily="34" charset="0"/>
                <a:ea typeface="Calibri" panose="020F0502020204030204" pitchFamily="34" charset="0"/>
                <a:cs typeface="Times New Roman" panose="02020603050405020304" pitchFamily="18" charset="0"/>
              </a:rPr>
              <a:t>1</a:t>
            </a:r>
            <a:r>
              <a:rPr lang="en-US" sz="1000" dirty="0">
                <a:solidFill>
                  <a:schemeClr val="tx2"/>
                </a:solidFill>
              </a:rPr>
              <a:t>Out of network, subscribers will pay 40% coinsurance, and the coinsurance maximum is different.</a:t>
            </a:r>
          </a:p>
          <a:p>
            <a:r>
              <a:rPr lang="en-US" sz="1000" baseline="30000" dirty="0">
                <a:solidFill>
                  <a:schemeClr val="tx2"/>
                </a:solidFill>
                <a:latin typeface="Calibri" panose="020F0502020204030204" pitchFamily="34" charset="0"/>
                <a:ea typeface="Calibri" panose="020F0502020204030204" pitchFamily="34" charset="0"/>
                <a:cs typeface="Times New Roman" panose="02020603050405020304" pitchFamily="18" charset="0"/>
              </a:rPr>
              <a:t>2</a:t>
            </a:r>
            <a:r>
              <a:rPr lang="en-US" sz="1000" dirty="0">
                <a:solidFill>
                  <a:schemeClr val="tx2"/>
                </a:solidFill>
                <a:latin typeface="Calibri" panose="020F0502020204030204" pitchFamily="34" charset="0"/>
                <a:ea typeface="Calibri" panose="020F0502020204030204" pitchFamily="34" charset="0"/>
                <a:cs typeface="Times New Roman" panose="02020603050405020304" pitchFamily="18" charset="0"/>
              </a:rPr>
              <a:t>The $15 copayment is waived for routine mammograms, adult well visits, well woman visits and well child visits. Standard Plan members who receive in-person care at a BlueCross-affiliated patient-centered medical home (PCMH) provider will not be charged the $15 copayment for a physician’s office visit. After Standard Plan and Savings Plan members meet their deductible, they will pay 10% coinsurance, rather than 20%, for in-person care at a PCMH.</a:t>
            </a:r>
          </a:p>
          <a:p>
            <a:r>
              <a:rPr lang="en-US" sz="1000" baseline="30000" dirty="0">
                <a:solidFill>
                  <a:schemeClr val="tx2"/>
                </a:solidFill>
              </a:rPr>
              <a:t>3</a:t>
            </a:r>
            <a:r>
              <a:rPr lang="en-US" sz="1000" dirty="0">
                <a:solidFill>
                  <a:schemeClr val="tx2"/>
                </a:solidFill>
              </a:rPr>
              <a:t>The $115 copayment for outpatient facility services is waived for emergency room services, oncology services, dialysis, clinic visits (an office visit at an outpatient facility), partial hospitalization, intensive outpatient services, electroconvulsive therapy and psychiatric medication management. The outpatient hospital copay is reduced to the office visit copay of $15 for physical therapy, occupational therapy, cardiac rehabilitation and pulmonary rehabilitation.</a:t>
            </a:r>
            <a:endParaRPr lang="en-US" sz="1000" baseline="30000" dirty="0">
              <a:solidFill>
                <a:schemeClr val="tx2"/>
              </a:solidFill>
            </a:endParaRPr>
          </a:p>
          <a:p>
            <a:r>
              <a:rPr lang="en-US" sz="1000" baseline="30000" dirty="0">
                <a:solidFill>
                  <a:schemeClr val="tx2"/>
                </a:solidFill>
              </a:rPr>
              <a:t>4</a:t>
            </a:r>
            <a:r>
              <a:rPr lang="en-US" sz="1000" dirty="0">
                <a:solidFill>
                  <a:schemeClr val="tx2"/>
                </a:solidFill>
              </a:rPr>
              <a:t>The $193 copayment for emergency care is waived if admitted.</a:t>
            </a:r>
          </a:p>
        </p:txBody>
      </p:sp>
      <p:graphicFrame>
        <p:nvGraphicFramePr>
          <p:cNvPr id="15" name="Content Placeholder 10">
            <a:extLst>
              <a:ext uri="{FF2B5EF4-FFF2-40B4-BE49-F238E27FC236}">
                <a16:creationId xmlns:a16="http://schemas.microsoft.com/office/drawing/2014/main" id="{D06860C2-EEF1-4B4B-985B-E3AFFE15F2D6}"/>
              </a:ext>
            </a:extLst>
          </p:cNvPr>
          <p:cNvGraphicFramePr>
            <a:graphicFrameLocks noGrp="1"/>
          </p:cNvGraphicFramePr>
          <p:nvPr>
            <p:ph idx="1"/>
            <p:custDataLst>
              <p:tags r:id="rId4"/>
            </p:custDataLst>
            <p:extLst>
              <p:ext uri="{D42A27DB-BD31-4B8C-83A1-F6EECF244321}">
                <p14:modId xmlns:p14="http://schemas.microsoft.com/office/powerpoint/2010/main" val="936388248"/>
              </p:ext>
            </p:extLst>
          </p:nvPr>
        </p:nvGraphicFramePr>
        <p:xfrm>
          <a:off x="457200" y="1262063"/>
          <a:ext cx="8229600" cy="3657600"/>
        </p:xfrm>
        <a:graphic>
          <a:graphicData uri="http://schemas.openxmlformats.org/drawingml/2006/table">
            <a:tbl>
              <a:tblPr firstRow="1" bandRow="1">
                <a:tableStyleId>{2D5ABB26-0587-4C30-8999-92F81FD0307C}</a:tableStyleId>
              </a:tblPr>
              <a:tblGrid>
                <a:gridCol w="2371458">
                  <a:extLst>
                    <a:ext uri="{9D8B030D-6E8A-4147-A177-3AD203B41FA5}">
                      <a16:colId xmlns:a16="http://schemas.microsoft.com/office/drawing/2014/main" val="20000"/>
                    </a:ext>
                  </a:extLst>
                </a:gridCol>
                <a:gridCol w="5858142">
                  <a:extLst>
                    <a:ext uri="{9D8B030D-6E8A-4147-A177-3AD203B41FA5}">
                      <a16:colId xmlns:a16="http://schemas.microsoft.com/office/drawing/2014/main" val="20001"/>
                    </a:ext>
                  </a:extLst>
                </a:gridCol>
              </a:tblGrid>
              <a:tr h="457200">
                <a:tc>
                  <a:txBody>
                    <a:bodyPr/>
                    <a:lstStyle/>
                    <a:p>
                      <a:pPr lvl="0"/>
                      <a:r>
                        <a:rPr lang="en-US" sz="1800" b="1" dirty="0">
                          <a:solidFill>
                            <a:schemeClr val="bg1"/>
                          </a:solidFill>
                        </a:rPr>
                        <a:t>Annual deductible</a:t>
                      </a: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rgbClr val="412049"/>
                    </a:solidFill>
                  </a:tcPr>
                </a:tc>
                <a:tc>
                  <a:txBody>
                    <a:bodyPr/>
                    <a:lstStyle/>
                    <a:p>
                      <a:pPr lvl="0"/>
                      <a:r>
                        <a:rPr lang="en-US" sz="1800" b="0" dirty="0">
                          <a:solidFill>
                            <a:schemeClr val="tx2"/>
                          </a:solidFill>
                        </a:rPr>
                        <a:t>Individual: $515 </a:t>
                      </a:r>
                    </a:p>
                    <a:p>
                      <a:pPr lvl="0"/>
                      <a:r>
                        <a:rPr lang="en-US" sz="1800" b="0" dirty="0">
                          <a:solidFill>
                            <a:schemeClr val="tx2"/>
                          </a:solidFill>
                        </a:rPr>
                        <a:t>Family: $1,030</a:t>
                      </a:r>
                    </a:p>
                  </a:txBody>
                  <a:tcPr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457200">
                <a:tc>
                  <a:txBody>
                    <a:bodyPr/>
                    <a:lstStyle/>
                    <a:p>
                      <a:pPr lvl="0"/>
                      <a:r>
                        <a:rPr lang="en-US" sz="1800" b="1" baseline="0" dirty="0">
                          <a:solidFill>
                            <a:schemeClr val="bg1"/>
                          </a:solidFill>
                        </a:rPr>
                        <a:t>Coinsurance</a:t>
                      </a:r>
                      <a:r>
                        <a:rPr lang="en-US" sz="1800" b="1" baseline="30000" dirty="0">
                          <a:solidFill>
                            <a:schemeClr val="bg1"/>
                          </a:solidFill>
                        </a:rPr>
                        <a:t>1</a:t>
                      </a: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rgbClr val="41204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2"/>
                          </a:solidFill>
                        </a:rPr>
                        <a:t>In network: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chemeClr val="tx2"/>
                          </a:solidFill>
                        </a:rPr>
                        <a:t>Subscriber pays 20%; Plan pays 80%.</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2"/>
                          </a:solidFill>
                        </a:rPr>
                        <a:t>Coinsurance maximum of $3,000 per individual or $6,000 per family.</a:t>
                      </a:r>
                      <a:endParaRPr lang="en-US" sz="1800" b="0" dirty="0">
                        <a:solidFill>
                          <a:schemeClr val="tx2"/>
                        </a:solidFill>
                      </a:endParaRPr>
                    </a:p>
                  </a:txBody>
                  <a:tcPr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4164332226"/>
                  </a:ext>
                </a:extLst>
              </a:tr>
              <a:tr h="457200">
                <a:tc>
                  <a:txBody>
                    <a:bodyPr/>
                    <a:lstStyle/>
                    <a:p>
                      <a:pPr lvl="0"/>
                      <a:r>
                        <a:rPr lang="en-US" sz="1800" b="1" dirty="0">
                          <a:solidFill>
                            <a:schemeClr val="bg1"/>
                          </a:solidFill>
                        </a:rPr>
                        <a:t>Physician’s office visit</a:t>
                      </a:r>
                      <a:r>
                        <a:rPr lang="en-US" sz="1800" b="1" baseline="30000" dirty="0">
                          <a:solidFill>
                            <a:schemeClr val="bg1"/>
                          </a:solidFill>
                        </a:rPr>
                        <a:t>2</a:t>
                      </a: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rgbClr val="412049"/>
                    </a:solidFill>
                  </a:tcPr>
                </a:tc>
                <a:tc>
                  <a:txBody>
                    <a:bodyPr/>
                    <a:lstStyle/>
                    <a:p>
                      <a:pPr lvl="0"/>
                      <a:r>
                        <a:rPr lang="en-US" sz="1800" b="0" dirty="0">
                          <a:solidFill>
                            <a:schemeClr val="tx2"/>
                          </a:solidFill>
                        </a:rPr>
                        <a:t>$15 copayment</a:t>
                      </a:r>
                    </a:p>
                  </a:txBody>
                  <a:tcPr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2444716453"/>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effectLst/>
                          <a:latin typeface="+mn-lt"/>
                          <a:ea typeface="+mn-ea"/>
                          <a:cs typeface="+mn-cs"/>
                        </a:rPr>
                        <a:t>Outpatient facility</a:t>
                      </a:r>
                      <a:r>
                        <a:rPr lang="en-US" sz="1800" b="1" kern="1200" baseline="30000" dirty="0">
                          <a:solidFill>
                            <a:schemeClr val="bg1"/>
                          </a:solidFill>
                          <a:effectLst/>
                          <a:latin typeface="+mn-lt"/>
                          <a:ea typeface="+mn-ea"/>
                          <a:cs typeface="+mn-cs"/>
                        </a:rPr>
                        <a:t>3</a:t>
                      </a:r>
                      <a:endParaRPr lang="en-US" sz="1800" b="1" baseline="30000" dirty="0">
                        <a:solidFill>
                          <a:schemeClr val="bg1"/>
                        </a:solidFill>
                        <a:latin typeface="+mn-lt"/>
                      </a:endParaRP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rgbClr val="41204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2"/>
                          </a:solidFill>
                        </a:rPr>
                        <a:t>$115 copayment</a:t>
                      </a:r>
                    </a:p>
                  </a:txBody>
                  <a:tcPr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3186002523"/>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effectLst/>
                          <a:latin typeface="+mn-lt"/>
                          <a:ea typeface="+mn-ea"/>
                          <a:cs typeface="+mn-cs"/>
                        </a:rPr>
                        <a:t>Emergency care</a:t>
                      </a:r>
                      <a:r>
                        <a:rPr lang="en-US" sz="1800" b="1" kern="1200" baseline="30000" dirty="0">
                          <a:solidFill>
                            <a:schemeClr val="bg1"/>
                          </a:solidFill>
                          <a:effectLst/>
                          <a:latin typeface="+mn-lt"/>
                          <a:ea typeface="+mn-ea"/>
                          <a:cs typeface="+mn-cs"/>
                        </a:rPr>
                        <a:t>4</a:t>
                      </a:r>
                      <a:endParaRPr lang="en-US" sz="1800" b="1" baseline="30000" dirty="0">
                        <a:solidFill>
                          <a:schemeClr val="bg1"/>
                        </a:solidFill>
                        <a:latin typeface="+mn-lt"/>
                      </a:endParaRP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rgbClr val="41204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2"/>
                          </a:solidFill>
                        </a:rPr>
                        <a:t>$193 copayment</a:t>
                      </a:r>
                    </a:p>
                  </a:txBody>
                  <a:tcPr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495175617"/>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effectLst/>
                          <a:latin typeface="+mn-lt"/>
                          <a:ea typeface="+mn-ea"/>
                          <a:cs typeface="+mn-cs"/>
                        </a:rPr>
                        <a:t>Tax-favored accounts</a:t>
                      </a:r>
                      <a:endParaRPr lang="en-US" sz="1800" b="1" baseline="30000" dirty="0">
                        <a:solidFill>
                          <a:schemeClr val="bg1"/>
                        </a:solidFill>
                        <a:latin typeface="+mn-lt"/>
                      </a:endParaRP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rgbClr val="41204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2"/>
                          </a:solidFill>
                        </a:rPr>
                        <a:t>Medical Spending Account</a:t>
                      </a:r>
                    </a:p>
                  </a:txBody>
                  <a:tcPr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849434136"/>
                  </a:ext>
                </a:extLst>
              </a:tr>
            </a:tbl>
          </a:graphicData>
        </a:graphic>
      </p:graphicFrame>
    </p:spTree>
    <p:extLst>
      <p:ext uri="{BB962C8B-B14F-4D97-AF65-F5344CB8AC3E}">
        <p14:creationId xmlns:p14="http://schemas.microsoft.com/office/powerpoint/2010/main" val="3606742040"/>
      </p:ext>
    </p:extLst>
  </p:cSld>
  <p:clrMapOvr>
    <a:masterClrMapping/>
  </p:clrMapOvr>
  <mc:AlternateContent xmlns:mc="http://schemas.openxmlformats.org/markup-compatibility/2006" xmlns:p14="http://schemas.microsoft.com/office/powerpoint/2010/main">
    <mc:Choice Requires="p14">
      <p:transition spd="slow" p14:dur="2000" advTm="54662"/>
    </mc:Choice>
    <mc:Fallback xmlns="">
      <p:transition spd="slow" advTm="54662"/>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7&quot;/&gt;&lt;lineCharCount val=&quot;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5DFD91AE-7376-4A5E-ADB6-7EB414CB5515}&quot;/&gt;&lt;isInvalidForFieldText val=&quot;0&quot;/&gt;&lt;Image&gt;&lt;filename val=&quot;C:\Users\rscald\AppData\Local\Temp\CP17684170892406Session\CPTrustFolder17684170892421\PPTImport17684171035750\data\asimages\{5DFD91AE-7376-4A5E-ADB6-7EB414CB5515}_40.png&quot;/&gt;&lt;left val=&quot;864&quot;/&gt;&lt;top val=&quot;674&quot;/&gt;&lt;width val=&quot;47&quot;/&gt;&lt;height val=&quot;39&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3FCB2F52-6FBA-4580-BD0C-03CFF21AAB26}&quot;/&gt;&lt;isInvalidForFieldText val=&quot;0&quot;/&gt;&lt;Image&gt;&lt;filename val=&quot;C:\Users\rscald\AppData\Local\Temp\CP17684170892406Session\CPTrustFolder17684170892421\PPTImport17684171035750\data\asimages\{3FCB2F52-6FBA-4580-BD0C-03CFF21AAB26}_42.png&quot;/&gt;&lt;left val=&quot;24&quot;/&gt;&lt;top val=&quot;35&quot;/&gt;&lt;width val=&quot;743&quot;/&gt;&lt;height val=&quot;160&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36&quot;/&gt;&lt;lineCharCount val=&quot;28&quot;/&gt;&lt;lineCharCount val=&quot;57&quot;/&gt;&lt;lineCharCount val=&quot;45&quot;/&gt;&lt;lineCharCount val=&quot;57&quot;/&gt;&lt;lineCharCount val=&quot;8&quot;/&gt;&lt;lineCharCount val=&quot;41&quot;/&gt;&lt;lineCharCount val=&quot;52&quot;/&gt;&lt;/TableIndex&gt;&lt;/ShapeTextInfo&gt;"/>
  <p:tag name="HTML_SHAPEINFO" val="&lt;ThreeDShapeInfo&gt;&lt;uuid val=&quot;{5002DAFC-D9B9-445E-8DA5-C13FE1A5E38D}&quot;/&gt;&lt;isInvalidForFieldText val=&quot;0&quot;/&gt;&lt;Image&gt;&lt;filename val=&quot;C:\Users\rscald\AppData\Local\Temp\CP17684170892406Session\CPTrustFolder17684170892421\PPTImport17684171035750\data\asimages\{5002DAFC-D9B9-445E-8DA5-C13FE1A5E38D}_42.png&quot;/&gt;&lt;left val=&quot;36&quot;/&gt;&lt;top val=&quot;192&quot;/&gt;&lt;width val=&quot;876&quot;/&gt;&lt;height val=&quot;444&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78955364-08DD-448C-9E0F-1769146BF5E3}&quot;/&gt;&lt;isInvalidForFieldText val=&quot;0&quot;/&gt;&lt;Image&gt;&lt;filename val=&quot;C:\Users\rscald\AppData\Local\Temp\CP17684170892406Session\CPTrustFolder17684170892421\PPTImport17684171035750\data\asimages\{78955364-08DD-448C-9E0F-1769146BF5E3}_42.png&quot;/&gt;&lt;left val=&quot;864&quot;/&gt;&lt;top val=&quot;674&quot;/&gt;&lt;width val=&quot;47&quot;/&gt;&lt;height val=&quot;39&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17&quot;/&gt;&lt;/TableIndex&gt;&lt;/ShapeTextInfo&gt;"/>
  <p:tag name="HTML_SHAPEINFO" val="&lt;ThreeDShapeInfo&gt;&lt;uuid val=&quot;{25D90F59-7D70-43F5-B407-D3B9396A6B3B}&quot;/&gt;&lt;isInvalidForFieldText val=&quot;0&quot;/&gt;&lt;Image&gt;&lt;filename val=&quot;C:\Users\rscald\AppData\Local\Temp\CP17684170892406Session\CPTrustFolder17684170892421\PPTImport17684171035750\data\asimages\{25D90F59-7D70-43F5-B407-D3B9396A6B3B}_43.png&quot;/&gt;&lt;left val=&quot;24&quot;/&gt;&lt;top val=&quot;24&quot;/&gt;&lt;width val=&quot;764&quot;/&gt;&lt;height val=&quot;170&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17&quot;/&gt;&lt;lineCharCount val=&quot;20&quot;/&gt;&lt;lineCharCount val=&quot;33&quot;/&gt;&lt;lineCharCount val=&quot;38&quot;/&gt;&lt;lineCharCount val=&quot;18&quot;/&gt;&lt;lineCharCount val=&quot;39&quot;/&gt;&lt;lineCharCount val=&quot;49&quot;/&gt;&lt;/TableIndex&gt;&lt;/ShapeTextInfo&gt;"/>
  <p:tag name="HTML_SHAPEINFO" val="&lt;ThreeDShapeInfo&gt;&lt;uuid val=&quot;{0E454A05-0302-4F70-97B2-E3DCD9574780}&quot;/&gt;&lt;isInvalidForFieldText val=&quot;0&quot;/&gt;&lt;Image&gt;&lt;filename val=&quot;C:\Users\rscald\AppData\Local\Temp\CP17684170892406Session\CPTrustFolder17684170892421\PPTImport17684171035750\data\asimages\{0E454A05-0302-4F70-97B2-E3DCD9574780}_43.png&quot;/&gt;&lt;left val=&quot;36&quot;/&gt;&lt;top val=&quot;192&quot;/&gt;&lt;width val=&quot;876&quot;/&gt;&lt;height val=&quot;444&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9F6413A1-1D5A-46E0-96D1-87E8D14F1BB0}&quot;/&gt;&lt;isInvalidForFieldText val=&quot;0&quot;/&gt;&lt;Image&gt;&lt;filename val=&quot;C:\Users\rscald\AppData\Local\Temp\CP17684170892406Session\CPTrustFolder17684170892421\PPTImport17684171035750\data\asimages\{9F6413A1-1D5A-46E0-96D1-87E8D14F1BB0}_43.png&quot;/&gt;&lt;left val=&quot;864&quot;/&gt;&lt;top val=&quot;674&quot;/&gt;&lt;width val=&quot;47&quot;/&gt;&lt;height val=&quot;39&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7&quot;/&gt;&lt;/TableIndex&gt;&lt;/ShapeTextInfo&gt;"/>
  <p:tag name="HTML_SHAPEINFO" val="&lt;ThreeDShapeInfo&gt;&lt;uuid val=&quot;{37D1A7B6-5C8B-48DC-BC1D-795572C7C67E}&quot;/&gt;&lt;isInvalidForFieldText val=&quot;0&quot;/&gt;&lt;Image&gt;&lt;filename val=&quot;C:\Users\rscald\AppData\Local\Temp\CP17684170892406Session\CPTrustFolder17684170892421\PPTImport17684171035750\data\asimages\{37D1A7B6-5C8B-48DC-BC1D-795572C7C67E}_44.png&quot;/&gt;&lt;left val=&quot;24&quot;/&gt;&lt;top val=&quot;24&quot;/&gt;&lt;width val=&quot;746&quot;/&gt;&lt;height val=&quot;170&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52&quot;/&gt;&lt;lineCharCount val=&quot;53&quot;/&gt;&lt;lineCharCount val=&quot;43&quot;/&gt;&lt;lineCharCount val=&quot;13&quot;/&gt;&lt;lineCharCount val=&quot;51&quot;/&gt;&lt;/TableIndex&gt;&lt;/ShapeTextInfo&gt;"/>
  <p:tag name="HTML_SHAPEINFO" val="&lt;ThreeDShapeInfo&gt;&lt;uuid val=&quot;{545C782E-C7AD-431C-9D85-C23B4111B685}&quot;/&gt;&lt;isInvalidForFieldText val=&quot;0&quot;/&gt;&lt;Image&gt;&lt;filename val=&quot;C:\Users\rscald\AppData\Local\Temp\CP17684170892406Session\CPTrustFolder17684170892421\PPTImport17684171035750\data\asimages\{545C782E-C7AD-431C-9D85-C23B4111B685}_44.png&quot;/&gt;&lt;left val=&quot;36&quot;/&gt;&lt;top val=&quot;192&quot;/&gt;&lt;width val=&quot;876&quot;/&gt;&lt;height val=&quot;444&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942B2B23-26EC-4FCC-BB5A-531B4BD3E0ED}&quot;/&gt;&lt;isInvalidForFieldText val=&quot;0&quot;/&gt;&lt;Image&gt;&lt;filename val=&quot;C:\Users\rscald\AppData\Local\Temp\CP17684170892406Session\CPTrustFolder17684170892421\PPTImport17684171035750\data\asimages\{942B2B23-26EC-4FCC-BB5A-531B4BD3E0ED}_44.png&quot;/&gt;&lt;left val=&quot;864&quot;/&gt;&lt;top val=&quot;674&quot;/&gt;&lt;width val=&quot;47&quot;/&gt;&lt;height val=&quot;39&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5&quot;/&gt;&lt;lineCharCount val=&quot;11&quot;/&gt;&lt;/TableIndex&gt;&lt;/ShapeTextInfo&gt;"/>
  <p:tag name="HTML_SHAPEINFO" val="&lt;ThreeDShapeInfo&gt;&lt;uuid val=&quot;{106624FA-2970-4E5C-9459-140A62A52498}&quot;/&gt;&lt;isInvalidForFieldText val=&quot;0&quot;/&gt;&lt;Image&gt;&lt;filename val=&quot;C:\Users\rscald\AppData\Local\Temp\CP17684170892406Session\CPTrustFolder17684170892421\PPTImport17684171035750\data\asimages\{106624FA-2970-4E5C-9459-140A62A52498}_45.png&quot;/&gt;&lt;left val=&quot;24&quot;/&gt;&lt;top val=&quot;24&quot;/&gt;&lt;width val=&quot;750&quot;/&gt;&lt;height val=&quot;170&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39&quot;/&gt;&lt;lineCharCount val=&quot;33&quot;/&gt;&lt;lineCharCount val=&quot;42&quot;/&gt;&lt;lineCharCount val=&quot;12&quot;/&gt;&lt;lineCharCount val=&quot;52&quot;/&gt;&lt;lineCharCount val=&quot;51&quot;/&gt;&lt;lineCharCount val=&quot;56&quot;/&gt;&lt;lineCharCount val=&quot;32&quot;/&gt;&lt;lineCharCount val=&quot;34&quot;/&gt;&lt;lineCharCount val=&quot;37&quot;/&gt;&lt;/TableIndex&gt;&lt;/ShapeTextInfo&gt;"/>
  <p:tag name="HTML_SHAPEINFO" val="&lt;ThreeDShapeInfo&gt;&lt;uuid val=&quot;{9AD76816-FCC4-4632-AAE2-FFB3B8ADCEE3}&quot;/&gt;&lt;isInvalidForFieldText val=&quot;0&quot;/&gt;&lt;Image&gt;&lt;filename val=&quot;C:\Users\rscald\AppData\Local\Temp\CP17684170892406Session\CPTrustFolder17684170892421\PPTImport17684171035750\data\asimages\{9AD76816-FCC4-4632-AAE2-FFB3B8ADCEE3}_45.png&quot;/&gt;&lt;left val=&quot;36&quot;/&gt;&lt;top val=&quot;189&quot;/&gt;&lt;width val=&quot;888&quot;/&gt;&lt;height val=&quot;448&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9C2C0BA8-2C50-416A-954E-47FA34E5D99E}&quot;/&gt;&lt;isInvalidForFieldText val=&quot;0&quot;/&gt;&lt;Image&gt;&lt;filename val=&quot;C:\Users\rscald\AppData\Local\Temp\CP17684170892406Session\CPTrustFolder17684170892421\PPTImport17684171035750\data\asimages\{9C2C0BA8-2C50-416A-954E-47FA34E5D99E}_45.png&quot;/&gt;&lt;left val=&quot;864&quot;/&gt;&lt;top val=&quot;674&quot;/&gt;&lt;width val=&quot;47&quot;/&gt;&lt;height val=&quot;39&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8&quot;/&gt;&lt;lineCharCount val=&quot;25&quot;/&gt;&lt;/TableIndex&gt;&lt;/ShapeTextInfo&gt;"/>
  <p:tag name="HTML_SHAPEINFO" val="&lt;ThreeDShapeInfo&gt;&lt;uuid val=&quot;{741FF36A-F74A-49FF-BB34-B8C34A1F913E}&quot;/&gt;&lt;isInvalidForFieldText val=&quot;0&quot;/&gt;&lt;Image&gt;&lt;filename val=&quot;C:\Users\rscald\AppData\Local\Temp\CP17684170892406Session\CPTrustFolder17684170892421\PPTImport17684171035750\data\asimages\{741FF36A-F74A-49FF-BB34-B8C34A1F913E}_46.png&quot;/&gt;&lt;left val=&quot;24&quot;/&gt;&lt;top val=&quot;24&quot;/&gt;&lt;width val=&quot;743&quot;/&gt;&lt;height val=&quot;170&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32&quot;/&gt;&lt;lineCharCount val=&quot;45&quot;/&gt;&lt;lineCharCount val=&quot;47&quot;/&gt;&lt;lineCharCount val=&quot;48&quot;/&gt;&lt;/TableIndex&gt;&lt;/ShapeTextInfo&gt;"/>
  <p:tag name="HTML_SHAPEINFO" val="&lt;ThreeDShapeInfo&gt;&lt;uuid val=&quot;{5EE2CB59-4267-402C-B6BA-E08C58733978}&quot;/&gt;&lt;isInvalidForFieldText val=&quot;0&quot;/&gt;&lt;Image&gt;&lt;filename val=&quot;C:\Users\rscald\AppData\Local\Temp\CP17684170892406Session\CPTrustFolder17684170892421\PPTImport17684171035750\data\asimages\{5EE2CB59-4267-402C-B6BA-E08C58733978}_46.png&quot;/&gt;&lt;left val=&quot;38&quot;/&gt;&lt;top val=&quot;192&quot;/&gt;&lt;width val=&quot;874&quot;/&gt;&lt;height val=&quot;444&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C25D1E58-991A-4679-BB04-C67F36AFAC87}&quot;/&gt;&lt;isInvalidForFieldText val=&quot;0&quot;/&gt;&lt;Image&gt;&lt;filename val=&quot;C:\Users\rscald\AppData\Local\Temp\CP17684170892406Session\CPTrustFolder17684170892421\PPTImport17684171035750\data\asimages\{C25D1E58-991A-4679-BB04-C67F36AFAC87}_46.png&quot;/&gt;&lt;left val=&quot;864&quot;/&gt;&lt;top val=&quot;674&quot;/&gt;&lt;width val=&quot;47&quot;/&gt;&lt;height val=&quot;39&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7B11A954-7597-4462-B09E-600D7B80C18A}&quot;/&gt;&lt;isInvalidForFieldText val=&quot;0&quot;/&gt;&lt;Image&gt;&lt;filename val=&quot;C:\Users\rscald\AppData\Local\Temp\CP16132381501937Session\CPTrustFolder16132381501953\PPTImport16132381587437\data\asimages\{7B11A954-7597-4462-B09E-600D7B80C18A}_10.png&quot;/&gt;&lt;left val=&quot;24&quot;/&gt;&lt;top val=&quot;35&quot;/&gt;&lt;width val=&quot;743&quot;/&gt;&lt;height val=&quot;160&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204CD5AA-1656-4D00-B612-47186CB033B9}&quot;/&gt;&lt;isInvalidForFieldText val=&quot;0&quot;/&gt;&lt;Image&gt;&lt;filename val=&quot;C:\Users\rscald\AppData\Local\Temp\CP16132381501937Session\CPTrustFolder16132381501953\PPTImport16132381587437\data\asimages\{204CD5AA-1656-4D00-B612-47186CB033B9}_10.png&quot;/&gt;&lt;left val=&quot;864&quot;/&gt;&lt;top val=&quot;670&quot;/&gt;&lt;width val=&quot;47&quot;/&gt;&lt;height val=&quot;39&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71&quot;/&gt;&lt;lineCharCount val=&quot;177&quot;/&gt;&lt;lineCharCount val=&quot;56&quot;/&gt;&lt;/TableIndex&gt;&lt;/ShapeTextInfo&gt;"/>
  <p:tag name="HTML_SHAPEINFO" val="&lt;ThreeDShapeInfo&gt;&lt;uuid val=&quot;{06FB44E7-7D58-4B48-92FF-240F99C173D9}&quot;/&gt;&lt;isInvalidForFieldText val=&quot;0&quot;/&gt;&lt;Image&gt;&lt;filename val=&quot;C:\Users\rscald\AppData\Local\Temp\CP16132381501937Session\CPTrustFolder16132381501953\PPTImport16132381587437\data\asimages\{06FB44E7-7D58-4B48-92FF-240F99C173D9}_12.png&quot;/&gt;&lt;left val=&quot;47&quot;/&gt;&lt;top val=&quot;672&quot;/&gt;&lt;width val=&quot;818&quot;/&gt;&lt;height val=&quot;53&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3&quot;/&gt;&lt;/TableIndex&gt;&lt;TableIndex row=&quot;1&quot; col=&quot;2&quot;&gt;&lt;linesCount val=&quot;1&quot;/&gt;&lt;lineCharCount val=&quot;12&quot;/&gt;&lt;/TableIndex&gt;&lt;TableIndex row=&quot;2&quot; col=&quot;1&quot;&gt;&lt;linesCount val=&quot;2&quot;/&gt;&lt;lineCharCount val=&quot;23&quot;/&gt;&lt;lineCharCount val=&quot;30&quot;/&gt;&lt;/TableIndex&gt;&lt;TableIndex row=&quot;2&quot; col=&quot;2&quot;&gt;&lt;linesCount val=&quot;2&quot;/&gt;&lt;lineCharCount val=&quot;25&quot;/&gt;&lt;lineCharCount val=&quot;33&quot;/&gt;&lt;/TableIndex&gt;&lt;/ShapeTextInfo&gt;"/>
  <p:tag name="PRESENTER_SHAPEINFO" val="&lt;ThreeDShapeInfo&gt;&lt;uuid val=&quot;{24411C2D-5B9A-4112-8DD6-836FC536CBDB}&quot;/&gt;&lt;isInvalidForFieldText val=&quot;0&quot;/&gt;&lt;Image&gt;&lt;filename val=&quot;C:\Users\rscald\AppData\Local\Temp\CP16132381501937Session\CPTrustFolder16132381501953\PPTImport16132381587437\data\asimages\{24411C2D-5B9A-4112-8DD6-836FC536CBDB}_10.png&quot;/&gt;&lt;left val=&quot;47&quot;/&gt;&lt;top val=&quot;302&quot;/&gt;&lt;width val=&quot;673&quot;/&gt;&lt;height val=&quot;119&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8&quot;/&gt;&lt;lineCharCount val=&quot;11&quot;/&gt;&lt;/TableIndex&gt;&lt;/ShapeTextInfo&gt;"/>
  <p:tag name="HTML_SHAPEINFO" val="&lt;ThreeDShapeInfo&gt;&lt;uuid val=&quot;{556C8CA7-1D5B-4125-8238-FFF44351F388}&quot;/&gt;&lt;isInvalidForFieldText val=&quot;0&quot;/&gt;&lt;Image&gt;&lt;filename val=&quot;C:\Users\rscald\AppData\Local\Temp\CP16132381501937Session\CPTrustFolder16132381501953\PPTImport16132381587437\data\asimages\{556C8CA7-1D5B-4125-8238-FFF44351F388}_14.png&quot;/&gt;&lt;left val=&quot;24&quot;/&gt;&lt;top val=&quot;24&quot;/&gt;&lt;width val=&quot;743&quot;/&gt;&lt;height val=&quot;170&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89F9E449-4A2C-41A2-80A1-EBD44B74C6CA}&quot;/&gt;&lt;isInvalidForFieldText val=&quot;0&quot;/&gt;&lt;Image&gt;&lt;filename val=&quot;C:\Users\rscald\AppData\Local\Temp\CP16132381501937Session\CPTrustFolder16132381501953\PPTImport16132381587437\data\asimages\{89F9E449-4A2C-41A2-80A1-EBD44B74C6CA}_14.png&quot;/&gt;&lt;left val=&quot;864&quot;/&gt;&lt;top val=&quot;670&quot;/&gt;&lt;width val=&quot;47&quot;/&gt;&lt;height val=&quot;39&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7&quot;/&gt;&lt;/TableIndex&gt;&lt;/ShapeTextInfo&gt;"/>
  <p:tag name="HTML_SHAPEINFO" val="&lt;ThreeDShapeInfo&gt;&lt;uuid val=&quot;{6A1807AC-9B74-4289-A86B-4685B05105CD}&quot;/&gt;&lt;isInvalidForFieldText val=&quot;0&quot;/&gt;&lt;Image&gt;&lt;filename val=&quot;C:\Users\rscald\AppData\Local\Temp\CP16132381501937Session\CPTrustFolder16132381501953\PPTImport16132381587437\data\asimages\{6A1807AC-9B74-4289-A86B-4685B05105CD}_14.png&quot;/&gt;&lt;left val=&quot;47&quot;/&gt;&lt;top val=&quot;683&quot;/&gt;&lt;width val=&quot;818&quot;/&gt;&lt;height val=&quot;30&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3&quot;/&gt;&lt;/TableIndex&gt;&lt;TableIndex row=&quot;1&quot; col=&quot;2&quot;&gt;&lt;linesCount val=&quot;1&quot;/&gt;&lt;lineCharCount val=&quot;12&quot;/&gt;&lt;/TableIndex&gt;&lt;TableIndex row=&quot;2&quot; col=&quot;1&quot;&gt;&lt;linesCount val=&quot;9&quot;/&gt;&lt;lineCharCount val=&quot;25&quot;/&gt;&lt;lineCharCount val=&quot;26&quot;/&gt;&lt;lineCharCount val=&quot;9&quot;/&gt;&lt;lineCharCount val=&quot;30&quot;/&gt;&lt;lineCharCount val=&quot;9&quot;/&gt;&lt;lineCharCount val=&quot;2&quot;/&gt;&lt;lineCharCount val=&quot;24&quot;/&gt;&lt;lineCharCount val=&quot;30&quot;/&gt;&lt;lineCharCount val=&quot;22&quot;/&gt;&lt;/TableIndex&gt;&lt;TableIndex row=&quot;2&quot; col=&quot;2&quot;&gt;&lt;linesCount val=&quot;4&quot;/&gt;&lt;lineCharCount val=&quot;27&quot;/&gt;&lt;lineCharCount val=&quot;27&quot;/&gt;&lt;lineCharCount val=&quot;31&quot;/&gt;&lt;lineCharCount val=&quot;12&quot;/&gt;&lt;/TableIndex&gt;&lt;/ShapeTextInfo&gt;"/>
  <p:tag name="PRESENTER_SHAPEINFO" val="&lt;ThreeDShapeInfo&gt;&lt;uuid val=&quot;{B3DA90A1-A8DE-463F-96D0-013044842CFB}&quot;/&gt;&lt;isInvalidForFieldText val=&quot;0&quot;/&gt;&lt;Image&gt;&lt;filename val=&quot;C:\Users\rscald\AppData\Local\Temp\CP16132381501937Session\CPTrustFolder16132381501953\PPTImport16132381587437\data\asimages\{B3DA90A1-A8DE-463F-96D0-013044842CFB}_14.png&quot;/&gt;&lt;left val=&quot;47&quot;/&gt;&lt;top val=&quot;261&quot;/&gt;&lt;width val=&quot;673&quot;/&gt;&lt;height val=&quot;321&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7B11A954-7597-4462-B09E-600D7B80C18A}&quot;/&gt;&lt;isInvalidForFieldText val=&quot;0&quot;/&gt;&lt;Image&gt;&lt;filename val=&quot;C:\Users\rscald\AppData\Local\Temp\CP16132381501937Session\CPTrustFolder16132381501953\PPTImport16132381587437\data\asimages\{7B11A954-7597-4462-B09E-600D7B80C18A}_10.png&quot;/&gt;&lt;left val=&quot;24&quot;/&gt;&lt;top val=&quot;35&quot;/&gt;&lt;width val=&quot;743&quot;/&gt;&lt;height val=&quot;160&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204CD5AA-1656-4D00-B612-47186CB033B9}&quot;/&gt;&lt;isInvalidForFieldText val=&quot;0&quot;/&gt;&lt;Image&gt;&lt;filename val=&quot;C:\Users\rscald\AppData\Local\Temp\CP16132381501937Session\CPTrustFolder16132381501953\PPTImport16132381587437\data\asimages\{204CD5AA-1656-4D00-B612-47186CB033B9}_10.png&quot;/&gt;&lt;left val=&quot;864&quot;/&gt;&lt;top val=&quot;670&quot;/&gt;&lt;width val=&quot;47&quot;/&gt;&lt;height val=&quot;39&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71&quot;/&gt;&lt;lineCharCount val=&quot;177&quot;/&gt;&lt;lineCharCount val=&quot;56&quot;/&gt;&lt;/TableIndex&gt;&lt;/ShapeTextInfo&gt;"/>
  <p:tag name="HTML_SHAPEINFO" val="&lt;ThreeDShapeInfo&gt;&lt;uuid val=&quot;{06FB44E7-7D58-4B48-92FF-240F99C173D9}&quot;/&gt;&lt;isInvalidForFieldText val=&quot;0&quot;/&gt;&lt;Image&gt;&lt;filename val=&quot;C:\Users\rscald\AppData\Local\Temp\CP16132381501937Session\CPTrustFolder16132381501953\PPTImport16132381587437\data\asimages\{06FB44E7-7D58-4B48-92FF-240F99C173D9}_12.png&quot;/&gt;&lt;left val=&quot;47&quot;/&gt;&lt;top val=&quot;672&quot;/&gt;&lt;width val=&quot;818&quot;/&gt;&lt;height val=&quot;53&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3&quot;/&gt;&lt;/TableIndex&gt;&lt;TableIndex row=&quot;1&quot; col=&quot;2&quot;&gt;&lt;linesCount val=&quot;1&quot;/&gt;&lt;lineCharCount val=&quot;12&quot;/&gt;&lt;/TableIndex&gt;&lt;TableIndex row=&quot;2&quot; col=&quot;1&quot;&gt;&lt;linesCount val=&quot;2&quot;/&gt;&lt;lineCharCount val=&quot;23&quot;/&gt;&lt;lineCharCount val=&quot;30&quot;/&gt;&lt;/TableIndex&gt;&lt;TableIndex row=&quot;2&quot; col=&quot;2&quot;&gt;&lt;linesCount val=&quot;2&quot;/&gt;&lt;lineCharCount val=&quot;25&quot;/&gt;&lt;lineCharCount val=&quot;33&quot;/&gt;&lt;/TableIndex&gt;&lt;/ShapeTextInfo&gt;"/>
  <p:tag name="PRESENTER_SHAPEINFO" val="&lt;ThreeDShapeInfo&gt;&lt;uuid val=&quot;{24411C2D-5B9A-4112-8DD6-836FC536CBDB}&quot;/&gt;&lt;isInvalidForFieldText val=&quot;0&quot;/&gt;&lt;Image&gt;&lt;filename val=&quot;C:\Users\rscald\AppData\Local\Temp\CP16132381501937Session\CPTrustFolder16132381501953\PPTImport16132381587437\data\asimages\{24411C2D-5B9A-4112-8DD6-836FC536CBDB}_10.png&quot;/&gt;&lt;left val=&quot;47&quot;/&gt;&lt;top val=&quot;302&quot;/&gt;&lt;width val=&quot;673&quot;/&gt;&lt;height val=&quot;119&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7FF96268-304B-46BE-8AA3-7CC6A9A83AD9}&quot;/&gt;&lt;isInvalidForFieldText val=&quot;0&quot;/&gt;&lt;Image&gt;&lt;filename val=&quot;C:\Users\rscald\AppData\Local\Temp\CP17684170892406Session\CPTrustFolder17684170892421\PPTImport17684171035750\data\asimages\{7FF96268-304B-46BE-8AA3-7CC6A9A83AD9}_55.png&quot;/&gt;&lt;left val=&quot;24&quot;/&gt;&lt;top val=&quot;35&quot;/&gt;&lt;width val=&quot;743&quot;/&gt;&lt;height val=&quot;160&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3&quot;/&gt;&lt;lineCharCount val=&quot;54&quot;/&gt;&lt;lineCharCount val=&quot;47&quot;/&gt;&lt;lineCharCount val=&quot;36&quot;/&gt;&lt;lineCharCount val=&quot;36&quot;/&gt;&lt;lineCharCount val=&quot;56&quot;/&gt;&lt;lineCharCount val=&quot;12&quot;/&gt;&lt;lineCharCount val=&quot;57&quot;/&gt;&lt;lineCharCount val=&quot;57&quot;/&gt;&lt;lineCharCount val=&quot;11&quot;/&gt;&lt;lineCharCount val=&quot;49&quot;/&gt;&lt;lineCharCount val=&quot;48&quot;/&gt;&lt;lineCharCount val=&quot;30&quot;/&gt;&lt;lineCharCount val=&quot;19&quot;/&gt;&lt;/TableIndex&gt;&lt;/ShapeTextInfo&gt;"/>
  <p:tag name="HTML_SHAPEINFO" val="&lt;ThreeDShapeInfo&gt;&lt;uuid val=&quot;{3796C10B-A93B-4393-9E23-D065DAF6F62C}&quot;/&gt;&lt;isInvalidForFieldText val=&quot;0&quot;/&gt;&lt;Image&gt;&lt;filename val=&quot;C:\Users\rscald\AppData\Local\Temp\CP17684170892406Session\CPTrustFolder17684170892421\PPTImport17684171035750\data\asimages\{3796C10B-A93B-4393-9E23-D065DAF6F62C}_55.png&quot;/&gt;&lt;left val=&quot;38&quot;/&gt;&lt;top val=&quot;178&quot;/&gt;&lt;width val=&quot;880&quot;/&gt;&lt;height val=&quot;481&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F1562640-3E54-4858-AAE6-83495A489ACF}&quot;/&gt;&lt;isInvalidForFieldText val=&quot;0&quot;/&gt;&lt;Image&gt;&lt;filename val=&quot;C:\Users\rscald\AppData\Local\Temp\CP17684170892406Session\CPTrustFolder17684170892421\PPTImport17684171035750\data\asimages\{F1562640-3E54-4858-AAE6-83495A489ACF}_55.png&quot;/&gt;&lt;left val=&quot;864&quot;/&gt;&lt;top val=&quot;674&quot;/&gt;&lt;width val=&quot;47&quot;/&gt;&lt;height val=&quot;39&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7&quot;/&gt;&lt;lineCharCount val=&quot;10&quot;/&gt;&lt;/TableIndex&gt;&lt;/ShapeTextInfo&gt;"/>
  <p:tag name="HTML_SHAPEINFO" val="&lt;ThreeDShapeInfo&gt;&lt;uuid val=&quot;{9CF471DE-5478-4DED-ABA6-F5D871C947BC}&quot;/&gt;&lt;isInvalidForFieldText val=&quot;0&quot;/&gt;&lt;Image&gt;&lt;filename val=&quot;C:\Users\rscald\AppData\Local\Temp\CP17684170892406Session\CPTrustFolder17684170892421\PPTImport17684171035750\data\asimages\{9CF471DE-5478-4DED-ABA6-F5D871C947BC}_56.png&quot;/&gt;&lt;left val=&quot;24&quot;/&gt;&lt;top val=&quot;24&quot;/&gt;&lt;width val=&quot;743&quot;/&gt;&lt;height val=&quot;170&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9&quot;/&gt;&lt;lineCharCount val=&quot;42&quot;/&gt;&lt;lineCharCount val=&quot;47&quot;/&gt;&lt;lineCharCount val=&quot;13&quot;/&gt;&lt;lineCharCount val=&quot;29&quot;/&gt;&lt;/TableIndex&gt;&lt;/ShapeTextInfo&gt;"/>
  <p:tag name="HTML_SHAPEINFO" val="&lt;ThreeDShapeInfo&gt;&lt;uuid val=&quot;{B61267E8-7534-40AF-AAAC-400A32EC03C1}&quot;/&gt;&lt;isInvalidForFieldText val=&quot;0&quot;/&gt;&lt;Image&gt;&lt;filename val=&quot;C:\Users\rscald\AppData\Local\Temp\CP17684170892406Session\CPTrustFolder17684170892421\PPTImport17684171035750\data\asimages\{B61267E8-7534-40AF-AAAC-400A32EC03C1}_56.png&quot;/&gt;&lt;left val=&quot;38&quot;/&gt;&lt;top val=&quot;189&quot;/&gt;&lt;width val=&quot;874&quot;/&gt;&lt;height val=&quot;448&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672B6631-7469-4599-89F4-56469F2AA1DC}&quot;/&gt;&lt;isInvalidForFieldText val=&quot;0&quot;/&gt;&lt;Image&gt;&lt;filename val=&quot;C:\Users\rscald\AppData\Local\Temp\CP17684170892406Session\CPTrustFolder17684170892421\PPTImport17684171035750\data\asimages\{672B6631-7469-4599-89F4-56469F2AA1DC}_56.png&quot;/&gt;&lt;left val=&quot;864&quot;/&gt;&lt;top val=&quot;674&quot;/&gt;&lt;width val=&quot;47&quot;/&gt;&lt;height val=&quot;39&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8&quot;/&gt;&lt;lineCharCount val=&quot;12&quot;/&gt;&lt;/TableIndex&gt;&lt;/ShapeTextInfo&gt;"/>
  <p:tag name="HTML_SHAPEINFO" val="&lt;ThreeDShapeInfo&gt;&lt;uuid val=&quot;{6F31DB60-B716-473D-9D4B-86967C8D8245}&quot;/&gt;&lt;isInvalidForFieldText val=&quot;0&quot;/&gt;&lt;Image&gt;&lt;filename val=&quot;C:\Users\rscald\AppData\Local\Temp\CP17684170892406Session\CPTrustFolder17684170892421\PPTImport17684171035750\data\asimages\{6F31DB60-B716-473D-9D4B-86967C8D8245}_57.png&quot;/&gt;&lt;left val=&quot;24&quot;/&gt;&lt;top val=&quot;24&quot;/&gt;&lt;width val=&quot;743&quot;/&gt;&lt;height val=&quot;170&quot;/&gt;&lt;hasText val=&quot;1&quot;/&gt;&lt;/Image&gt;&lt;/ThreeDShape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48&quot;/&gt;&lt;lineCharCount val=&quot;43&quot;/&gt;&lt;lineCharCount val=&quot;23&quot;/&gt;&lt;lineCharCount val=&quot;61&quot;/&gt;&lt;lineCharCount val=&quot;56&quot;/&gt;&lt;lineCharCount val=&quot;56&quot;/&gt;&lt;lineCharCount val=&quot;52&quot;/&gt;&lt;lineCharCount val=&quot;31&quot;/&gt;&lt;lineCharCount val=&quot;29&quot;/&gt;&lt;/TableIndex&gt;&lt;/ShapeTextInfo&gt;"/>
  <p:tag name="HTML_SHAPEINFO" val="&lt;ThreeDShapeInfo&gt;&lt;uuid val=&quot;{4DFF78C9-B174-4CD0-8F41-5DC528400822}&quot;/&gt;&lt;isInvalidForFieldText val=&quot;0&quot;/&gt;&lt;Image&gt;&lt;filename val=&quot;C:\Users\rscald\AppData\Local\Temp\CP17684170892406Session\CPTrustFolder17684170892421\PPTImport17684171035750\data\asimages\{4DFF78C9-B174-4CD0-8F41-5DC528400822}_57.png&quot;/&gt;&lt;left val=&quot;38&quot;/&gt;&lt;top val=&quot;192&quot;/&gt;&lt;width val=&quot;883&quot;/&gt;&lt;height val=&quot;444&quot;/&gt;&lt;hasText val=&quot;1&quot;/&gt;&lt;/Image&gt;&lt;/ThreeDShape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76BA7E98-D9A3-41EE-BB20-FCB3513FA346}&quot;/&gt;&lt;isInvalidForFieldText val=&quot;0&quot;/&gt;&lt;Image&gt;&lt;filename val=&quot;C:\Users\rscald\AppData\Local\Temp\CP17684170892406Session\CPTrustFolder17684170892421\PPTImport17684171035750\data\asimages\{76BA7E98-D9A3-41EE-BB20-FCB3513FA346}_57.png&quot;/&gt;&lt;left val=&quot;864&quot;/&gt;&lt;top val=&quot;674&quot;/&gt;&lt;width val=&quot;47&quot;/&gt;&lt;height val=&quot;39&quot;/&gt;&lt;hasText val=&quot;1&quot;/&gt;&lt;/Image&gt;&lt;/ThreeDShape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E99C92D1-7D1C-4EA0-9420-DA4D57D6CD4C}&quot;/&gt;&lt;isInvalidForFieldText val=&quot;0&quot;/&gt;&lt;Image&gt;&lt;filename val=&quot;C:\Users\rscald\AppData\Local\Temp\CP17684170892406Session\CPTrustFolder17684170892421\PPTImport17684171035750\data\asimages\{E99C92D1-7D1C-4EA0-9420-DA4D57D6CD4C}_58.png&quot;/&gt;&lt;left val=&quot;24&quot;/&gt;&lt;top val=&quot;35&quot;/&gt;&lt;width val=&quot;743&quot;/&gt;&lt;height val=&quot;160&quot;/&gt;&lt;hasText val=&quot;1&quot;/&gt;&lt;/Image&gt;&lt;/ThreeDShape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54&quot;/&gt;&lt;lineCharCount val=&quot;27&quot;/&gt;&lt;lineCharCount val=&quot;46&quot;/&gt;&lt;lineCharCount val=&quot;13&quot;/&gt;&lt;lineCharCount val=&quot;40&quot;/&gt;&lt;lineCharCount val=&quot;47&quot;/&gt;&lt;lineCharCount val=&quot;40&quot;/&gt;&lt;lineCharCount val=&quot;52&quot;/&gt;&lt;lineCharCount val=&quot;10&quot;/&gt;&lt;/TableIndex&gt;&lt;/ShapeTextInfo&gt;"/>
  <p:tag name="HTML_SHAPEINFO" val="&lt;ThreeDShapeInfo&gt;&lt;uuid val=&quot;{65C689E2-3977-42AE-BC3C-A20916D4D780}&quot;/&gt;&lt;isInvalidForFieldText val=&quot;0&quot;/&gt;&lt;Image&gt;&lt;filename val=&quot;C:\Users\rscald\AppData\Local\Temp\CP17684170892406Session\CPTrustFolder17684170892421\PPTImport17684171035750\data\asimages\{65C689E2-3977-42AE-BC3C-A20916D4D780}_58.png&quot;/&gt;&lt;left val=&quot;36&quot;/&gt;&lt;top val=&quot;192&quot;/&gt;&lt;width val=&quot;887&quot;/&gt;&lt;height val=&quot;444&quot;/&gt;&lt;hasText val=&quot;1&quot;/&gt;&lt;/Image&gt;&lt;/ThreeDShape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A8142A5B-A107-4144-BA9D-9230D1886C12}&quot;/&gt;&lt;isInvalidForFieldText val=&quot;0&quot;/&gt;&lt;Image&gt;&lt;filename val=&quot;C:\Users\rscald\AppData\Local\Temp\CP17684170892406Session\CPTrustFolder17684170892421\PPTImport17684171035750\data\asimages\{A8142A5B-A107-4144-BA9D-9230D1886C12}_58.png&quot;/&gt;&lt;left val=&quot;864&quot;/&gt;&lt;top val=&quot;674&quot;/&gt;&lt;width val=&quot;47&quot;/&gt;&lt;height val=&quot;39&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908A4A27-A37E-4A10-B4A7-DF348D187488}&quot;/&gt;&lt;isInvalidForFieldText val=&quot;0&quot;/&gt;&lt;Image&gt;&lt;filename val=&quot;C:\Users\rscald\AppData\Local\Temp\CP17684170892406Session\CPTrustFolder17684170892421\PPTImport17684171035750\data\asimages\{908A4A27-A37E-4A10-B4A7-DF348D187488}_3.png&quot;/&gt;&lt;left val=&quot;24&quot;/&gt;&lt;top val=&quot;35&quot;/&gt;&lt;width val=&quot;743&quot;/&gt;&lt;height val=&quot;160&quot;/&gt;&lt;hasText val=&quot;1&quot;/&gt;&lt;/Image&gt;&lt;/ThreeDShape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 name="HTML_SHAPEINFO" val="&lt;ThreeDShapeInfo&gt;&lt;uuid val=&quot;{C9FC0301-4589-4AAA-AE8D-B9627EED30E2}&quot;/&gt;&lt;isInvalidForFieldText val=&quot;0&quot;/&gt;&lt;Image&gt;&lt;filename val=&quot;C:\Users\rscald\AppData\Local\Temp\CP17684170892406Session\CPTrustFolder17684170892421\PPTImport17684171035750\data\asimages\{C9FC0301-4589-4AAA-AE8D-B9627EED30E2}_80.png&quot;/&gt;&lt;left val=&quot;24&quot;/&gt;&lt;top val=&quot;35&quot;/&gt;&lt;width val=&quot;743&quot;/&gt;&lt;height val=&quot;160&quot;/&gt;&lt;hasText val=&quot;1&quot;/&gt;&lt;/Image&gt;&lt;/ThreeDShapeInfo&gt;"/>
</p:tagLst>
</file>

<file path=ppt/tags/tag5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34&quot;/&gt;&lt;lineCharCount val=&quot;47&quot;/&gt;&lt;lineCharCount val=&quot;40&quot;/&gt;&lt;lineCharCount val=&quot;53&quot;/&gt;&lt;lineCharCount val=&quot;20&quot;/&gt;&lt;lineCharCount val=&quot;52&quot;/&gt;&lt;lineCharCount val=&quot;12&quot;/&gt;&lt;/TableIndex&gt;&lt;/ShapeTextInfo&gt;"/>
  <p:tag name="HTML_SHAPEINFO" val="&lt;ThreeDShapeInfo&gt;&lt;uuid val=&quot;{5266B5C8-6DFB-4B5B-ABF7-25B73D8A998D}&quot;/&gt;&lt;isInvalidForFieldText val=&quot;0&quot;/&gt;&lt;Image&gt;&lt;filename val=&quot;C:\Users\rscald\AppData\Local\Temp\CP17684170892406Session\CPTrustFolder17684170892421\PPTImport17684171035750\data\asimages\{5266B5C8-6DFB-4B5B-ABF7-25B73D8A998D}_80.png&quot;/&gt;&lt;left val=&quot;36&quot;/&gt;&lt;top val=&quot;192&quot;/&gt;&lt;width val=&quot;876&quot;/&gt;&lt;height val=&quot;444&quot;/&gt;&lt;hasText val=&quot;1&quot;/&gt;&lt;/Image&gt;&lt;/ThreeDShapeInfo&gt;"/>
</p:tagLst>
</file>

<file path=ppt/tags/tag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726D51C2-F176-4477-B601-B844A608138A}&quot;/&gt;&lt;isInvalidForFieldText val=&quot;0&quot;/&gt;&lt;Image&gt;&lt;filename val=&quot;C:\Users\rscald\AppData\Local\Temp\CP17684170892406Session\CPTrustFolder17684170892421\PPTImport17684171035750\data\asimages\{726D51C2-F176-4477-B601-B844A608138A}_80.png&quot;/&gt;&lt;left val=&quot;864&quot;/&gt;&lt;top val=&quot;674&quot;/&gt;&lt;width val=&quot;47&quot;/&gt;&lt;height val=&quot;39&quot;/&gt;&lt;hasText val=&quot;1&quot;/&gt;&lt;/Image&gt;&lt;/ThreeDShapeInfo&gt;"/>
</p:tagLst>
</file>

<file path=ppt/tags/tag5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4&quot;/&gt;&lt;lineCharCount val=&quot;10&quot;/&gt;&lt;/TableIndex&gt;&lt;/ShapeTextInfo&gt;"/>
  <p:tag name="HTML_SHAPEINFO" val="&lt;ThreeDShapeInfo&gt;&lt;uuid val=&quot;{A46DF912-B5E3-4180-BF2F-92DFC823B6FE}&quot;/&gt;&lt;isInvalidForFieldText val=&quot;0&quot;/&gt;&lt;Image&gt;&lt;filename val=&quot;C:\Users\rscald\AppData\Local\Temp\CP17684170892406Session\CPTrustFolder17684170892421\PPTImport17684171035750\data\asimages\{A46DF912-B5E3-4180-BF2F-92DFC823B6FE}_85.png&quot;/&gt;&lt;left val=&quot;24&quot;/&gt;&lt;top val=&quot;24&quot;/&gt;&lt;width val=&quot;743&quot;/&gt;&lt;height val=&quot;170&quot;/&gt;&lt;hasText val=&quot;1&quot;/&gt;&lt;/Image&gt;&lt;/ThreeDShapeInfo&gt;"/>
</p:tagLst>
</file>

<file path=ppt/tags/tag5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7&quot;/&gt;&lt;lineCharCount val=&quot;51&quot;/&gt;&lt;lineCharCount val=&quot;34&quot;/&gt;&lt;/TableIndex&gt;&lt;/ShapeTextInfo&gt;"/>
  <p:tag name="HTML_SHAPEINFO" val="&lt;ThreeDShapeInfo&gt;&lt;uuid val=&quot;{41675524-CD62-4BA6-86F1-F4BAFB37FE75}&quot;/&gt;&lt;isInvalidForFieldText val=&quot;0&quot;/&gt;&lt;Image&gt;&lt;filename val=&quot;C:\Users\rscald\AppData\Local\Temp\CP17684170892406Session\CPTrustFolder17684170892421\PPTImport17684171035750\data\asimages\{41675524-CD62-4BA6-86F1-F4BAFB37FE75}_85.png&quot;/&gt;&lt;left val=&quot;36&quot;/&gt;&lt;top val=&quot;192&quot;/&gt;&lt;width val=&quot;876&quot;/&gt;&lt;height val=&quot;444&quot;/&gt;&lt;hasText val=&quot;1&quot;/&gt;&lt;/Image&gt;&lt;/ThreeDShapeInfo&gt;"/>
</p:tagLst>
</file>

<file path=ppt/tags/tag5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DC8EBDE4-A4BD-4DF0-B010-FE9476AC88CC}&quot;/&gt;&lt;isInvalidForFieldText val=&quot;0&quot;/&gt;&lt;Image&gt;&lt;filename val=&quot;C:\Users\rscald\AppData\Local\Temp\CP17684170892406Session\CPTrustFolder17684170892421\PPTImport17684171035750\data\asimages\{DC8EBDE4-A4BD-4DF0-B010-FE9476AC88CC}_85.png&quot;/&gt;&lt;left val=&quot;864&quot;/&gt;&lt;top val=&quot;674&quot;/&gt;&lt;width val=&quot;47&quot;/&gt;&lt;height val=&quot;39&quot;/&gt;&lt;hasText val=&quot;1&quot;/&gt;&lt;/Image&gt;&lt;/ThreeDShapeInfo&gt;"/>
</p:tagLst>
</file>

<file path=ppt/tags/tag5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1&quot;/&gt;&lt;lineCharCount val=&quot;16&quot;/&gt;&lt;/TableIndex&gt;&lt;/ShapeTextInfo&gt;"/>
  <p:tag name="HTML_SHAPEINFO" val="&lt;ThreeDShapeInfo&gt;&lt;uuid val=&quot;{4559C445-2FEA-44CE-920A-7A7233D389F4}&quot;/&gt;&lt;isInvalidForFieldText val=&quot;0&quot;/&gt;&lt;Image&gt;&lt;filename val=&quot;C:\Users\rscald\AppData\Local\Temp\CP17684170892406Session\CPTrustFolder17684170892421\PPTImport17684171035750\data\asimages\{4559C445-2FEA-44CE-920A-7A7233D389F4}_41.png&quot;/&gt;&lt;left val=&quot;24&quot;/&gt;&lt;top val=&quot;24&quot;/&gt;&lt;width val=&quot;743&quot;/&gt;&lt;height val=&quot;170&quot;/&gt;&lt;hasText val=&quot;1&quot;/&gt;&lt;/Image&gt;&lt;/ThreeDShapeInfo&gt;"/>
</p:tagLst>
</file>

<file path=ppt/tags/tag5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2&quot;/&gt;&lt;/TableIndex&gt;&lt;/ShapeTextInfo&gt;"/>
  <p:tag name="HTML_SHAPEINFO" val="&lt;ThreeDShapeInfo&gt;&lt;uuid val=&quot;{CFF5696A-9060-4254-8BDA-9929BBA92F42}&quot;/&gt;&lt;isInvalidForFieldText val=&quot;0&quot;/&gt;&lt;Image&gt;&lt;filename val=&quot;C:\Users\rscald\AppData\Local\Temp\CP17684170892406Session\CPTrustFolder17684170892421\PPTImport17684171035750\data\asimages\{CFF5696A-9060-4254-8BDA-9929BBA92F42}_41.png&quot;/&gt;&lt;left val=&quot;36&quot;/&gt;&lt;top val=&quot;192&quot;/&gt;&lt;width val=&quot;876&quot;/&gt;&lt;height val=&quot;80&quot;/&gt;&lt;hasText val=&quot;1&quot;/&gt;&lt;/Image&gt;&lt;/ThreeDShapeInfo&gt;"/>
</p:tagLst>
</file>

<file path=ppt/tags/tag5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5AE8498B-69FB-46DD-8B47-4E50D6AD5E88}&quot;/&gt;&lt;isInvalidForFieldText val=&quot;0&quot;/&gt;&lt;Image&gt;&lt;filename val=&quot;C:\Users\rscald\AppData\Local\Temp\CP17684170892406Session\CPTrustFolder17684170892421\PPTImport17684171035750\data\asimages\{5AE8498B-69FB-46DD-8B47-4E50D6AD5E88}_41.png&quot;/&gt;&lt;left val=&quot;864&quot;/&gt;&lt;top val=&quot;674&quot;/&gt;&lt;width val=&quot;47&quot;/&gt;&lt;height val=&quot;39&quot;/&gt;&lt;hasText val=&quot;1&quot;/&gt;&lt;/Image&gt;&lt;/ThreeDShapeInfo&gt;"/>
</p:tagLst>
</file>

<file path=ppt/tags/tag5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TableIndex row=&quot;1&quot; col=&quot;2&quot;&gt;&lt;linesCount val=&quot;2&quot;/&gt;&lt;lineCharCount val=&quot;13&quot;/&gt;&lt;lineCharCount val=&quot;4&quot;/&gt;&lt;/TableIndex&gt;&lt;TableIndex row=&quot;1&quot; col=&quot;3&quot;&gt;&lt;linesCount val=&quot;2&quot;/&gt;&lt;lineCharCount val=&quot;13&quot;/&gt;&lt;lineCharCount val=&quot;4&quot;/&gt;&lt;/TableIndex&gt;&lt;TableIndex row=&quot;1&quot; col=&quot;4&quot;&gt;&lt;linesCount val=&quot;2&quot;/&gt;&lt;lineCharCount val=&quot;8&quot;/&gt;&lt;lineCharCount val=&quot;15&quot;/&gt;&lt;/TableIndex&gt;&lt;TableIndex row=&quot;2&quot; col=&quot;1&quot;&gt;&lt;linesCount val=&quot;1&quot;/&gt;&lt;lineCharCount val=&quot;13&quot;/&gt;&lt;/TableIndex&gt;&lt;TableIndex row=&quot;2&quot; col=&quot;2&quot;&gt;&lt;linesCount val=&quot;1&quot;/&gt;&lt;lineCharCount val=&quot;5&quot;/&gt;&lt;/TableIndex&gt;&lt;TableIndex row=&quot;2&quot; col=&quot;3&quot;&gt;&lt;linesCount val=&quot;1&quot;/&gt;&lt;lineCharCount val=&quot;6&quot;/&gt;&lt;/TableIndex&gt;&lt;TableIndex row=&quot;2&quot; col=&quot;4&quot;&gt;&lt;linesCount val=&quot;1&quot;/&gt;&lt;lineCharCount val=&quot;6&quot;/&gt;&lt;/TableIndex&gt;&lt;TableIndex row=&quot;3&quot; col=&quot;1&quot;&gt;&lt;linesCount val=&quot;1&quot;/&gt;&lt;lineCharCount val=&quot;15&quot;/&gt;&lt;/TableIndex&gt;&lt;TableIndex row=&quot;3&quot; col=&quot;2&quot;&gt;&lt;linesCount val=&quot;1&quot;/&gt;&lt;lineCharCount val=&quot;6&quot;/&gt;&lt;/TableIndex&gt;&lt;TableIndex row=&quot;3&quot; col=&quot;3&quot;&gt;&lt;linesCount val=&quot;1&quot;/&gt;&lt;lineCharCount val=&quot;7&quot;/&gt;&lt;/TableIndex&gt;&lt;TableIndex row=&quot;3&quot; col=&quot;4&quot;&gt;&lt;linesCount val=&quot;1&quot;/&gt;&lt;lineCharCount val=&quot;7&quot;/&gt;&lt;/TableIndex&gt;&lt;TableIndex row=&quot;4&quot; col=&quot;1&quot;&gt;&lt;linesCount val=&quot;1&quot;/&gt;&lt;lineCharCount val=&quot;14&quot;/&gt;&lt;/TableIndex&gt;&lt;TableIndex row=&quot;4&quot; col=&quot;2&quot;&gt;&lt;linesCount val=&quot;1&quot;/&gt;&lt;lineCharCount val=&quot;6&quot;/&gt;&lt;/TableIndex&gt;&lt;TableIndex row=&quot;4&quot; col=&quot;3&quot;&gt;&lt;linesCount val=&quot;1&quot;/&gt;&lt;lineCharCount val=&quot;7&quot;/&gt;&lt;/TableIndex&gt;&lt;TableIndex row=&quot;4&quot; col=&quot;4&quot;&gt;&lt;linesCount val=&quot;1&quot;/&gt;&lt;lineCharCount val=&quot;7&quot;/&gt;&lt;/TableIndex&gt;&lt;TableIndex row=&quot;5&quot; col=&quot;1&quot;&gt;&lt;linesCount val=&quot;1&quot;/&gt;&lt;lineCharCount val=&quot;11&quot;/&gt;&lt;/TableIndex&gt;&lt;TableIndex row=&quot;5&quot; col=&quot;2&quot;&gt;&lt;linesCount val=&quot;1&quot;/&gt;&lt;lineCharCount val=&quot;7&quot;/&gt;&lt;/TableIndex&gt;&lt;TableIndex row=&quot;5&quot; col=&quot;3&quot;&gt;&lt;linesCount val=&quot;1&quot;/&gt;&lt;lineCharCount val=&quot;7&quot;/&gt;&lt;/TableIndex&gt;&lt;TableIndex row=&quot;5&quot; col=&quot;4&quot;&gt;&lt;linesCount val=&quot;1&quot;/&gt;&lt;lineCharCount val=&quot;7&quot;/&gt;&lt;/TableIndex&gt;&lt;/ShapeTextInfo&gt;"/>
  <p:tag name="PRESENTER_SHAPEINFO" val="&lt;ThreeDShapeInfo&gt;&lt;uuid val=&quot;{17514842-AA23-4BEE-AF53-62E02AB4D113}&quot;/&gt;&lt;isInvalidForFieldText val=&quot;0&quot;/&gt;&lt;Image&gt;&lt;filename val=&quot;C:\Users\rscald\AppData\Local\Temp\CP17684170892406Session\CPTrustFolder17684170892421\PPTImport17684171035750\data\asimages\{17514842-AA23-4BEE-AF53-62E02AB4D113}_41.png&quot;/&gt;&lt;left val=&quot;34&quot;/&gt;&lt;top val=&quot;276&quot;/&gt;&lt;width val=&quot;892&quot;/&gt;&lt;height val=&quot;298&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1&quot;/&gt;&lt;lineCharCount val=&quot;52&quot;/&gt;&lt;lineCharCount val=&quot;17&quot;/&gt;&lt;lineCharCount val=&quot;48&quot;/&gt;&lt;lineCharCount val=&quot;35&quot;/&gt;&lt;lineCharCount val=&quot;25&quot;/&gt;&lt;/TableIndex&gt;&lt;/ShapeTextInfo&gt;"/>
  <p:tag name="HTML_SHAPEINFO" val="&lt;ThreeDShapeInfo&gt;&lt;uuid val=&quot;{EA0F86D2-68F9-4427-8668-A28D022B6660}&quot;/&gt;&lt;isInvalidForFieldText val=&quot;0&quot;/&gt;&lt;Image&gt;&lt;filename val=&quot;C:\Users\rscald\AppData\Local\Temp\CP17684170892406Session\CPTrustFolder17684170892421\PPTImport17684171035750\data\asimages\{EA0F86D2-68F9-4427-8668-A28D022B6660}_3.png&quot;/&gt;&lt;left val=&quot;36&quot;/&gt;&lt;top val=&quot;192&quot;/&gt;&lt;width val=&quot;876&quot;/&gt;&lt;height val=&quot;444&quot;/&gt;&lt;hasText val=&quot;1&quot;/&gt;&lt;/Image&gt;&lt;/ThreeDShapeInfo&gt;"/>
</p:tagLst>
</file>

<file path=ppt/tags/tag6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C46A7121-84FE-4FB1-8476-DD66C6BAD1C7}&quot;/&gt;&lt;isInvalidForFieldText val=&quot;0&quot;/&gt;&lt;Image&gt;&lt;filename val=&quot;C:\Users\rscald\AppData\Local\Temp\CP17684170892406Session\CPTrustFolder17684170892421\PPTImport17684171035750\data\asimages\{C46A7121-84FE-4FB1-8476-DD66C6BAD1C7}_54.png&quot;/&gt;&lt;left val=&quot;24&quot;/&gt;&lt;top val=&quot;35&quot;/&gt;&lt;width val=&quot;743&quot;/&gt;&lt;height val=&quot;160&quot;/&gt;&lt;hasText val=&quot;1&quot;/&gt;&lt;/Image&gt;&lt;/ThreeDShapeInfo&gt;"/>
</p:tagLst>
</file>

<file path=ppt/tags/tag6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9&quot;/&gt;&lt;lineCharCount val=&quot;52&quot;/&gt;&lt;lineCharCount val=&quot;30&quot;/&gt;&lt;lineCharCount val=&quot;53&quot;/&gt;&lt;lineCharCount val=&quot;50&quot;/&gt;&lt;lineCharCount val=&quot;10&quot;/&gt;&lt;lineCharCount val=&quot;52&quot;/&gt;&lt;lineCharCount val=&quot;17&quot;/&gt;&lt;/TableIndex&gt;&lt;/ShapeTextInfo&gt;"/>
  <p:tag name="HTML_SHAPEINFO" val="&lt;ThreeDShapeInfo&gt;&lt;uuid val=&quot;{08B6C8C9-ED98-4E5B-B05B-FCE71FFE8AD2}&quot;/&gt;&lt;isInvalidForFieldText val=&quot;0&quot;/&gt;&lt;Image&gt;&lt;filename val=&quot;C:\Users\rscald\AppData\Local\Temp\CP17684170892406Session\CPTrustFolder17684170892421\PPTImport17684171035750\data\asimages\{08B6C8C9-ED98-4E5B-B05B-FCE71FFE8AD2}_54.png&quot;/&gt;&lt;left val=&quot;38&quot;/&gt;&lt;top val=&quot;192&quot;/&gt;&lt;width val=&quot;875&quot;/&gt;&lt;height val=&quot;444&quot;/&gt;&lt;hasText val=&quot;1&quot;/&gt;&lt;/Image&gt;&lt;/ThreeDShapeInfo&gt;"/>
</p:tagLst>
</file>

<file path=ppt/tags/tag6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02FBCA8A-B97B-42F2-8FB5-57972C43EFF3}&quot;/&gt;&lt;isInvalidForFieldText val=&quot;0&quot;/&gt;&lt;Image&gt;&lt;filename val=&quot;C:\Users\rscald\AppData\Local\Temp\CP17684170892406Session\CPTrustFolder17684170892421\PPTImport17684171035750\data\asimages\{02FBCA8A-B97B-42F2-8FB5-57972C43EFF3}_54.png&quot;/&gt;&lt;left val=&quot;864&quot;/&gt;&lt;top val=&quot;674&quot;/&gt;&lt;width val=&quot;47&quot;/&gt;&lt;height val=&quot;39&quot;/&gt;&lt;hasText val=&quot;1&quot;/&gt;&lt;/Image&gt;&lt;/ThreeDShapeInfo&gt;"/>
</p:tagLst>
</file>

<file path=ppt/tags/tag6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 name="HTML_SHAPEINFO" val="&lt;ThreeDShapeInfo&gt;&lt;uuid val=&quot;{55980011-999D-415D-9866-F1E6440FBE84}&quot;/&gt;&lt;isInvalidForFieldText val=&quot;0&quot;/&gt;&lt;Image&gt;&lt;filename val=&quot;C:\Users\rscald\AppData\Local\Temp\CP17684170892406Session\CPTrustFolder17684170892421\PPTImport17684171035750\data\asimages\{55980011-999D-415D-9866-F1E6440FBE84}_149.png&quot;/&gt;&lt;left val=&quot;864&quot;/&gt;&lt;top val=&quot;674&quot;/&gt;&lt;width val=&quot;47&quot;/&gt;&lt;height val=&quot;39&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F4BD6C72-53AD-40A4-834C-DC6F4DAF7D3B}&quot;/&gt;&lt;isInvalidForFieldText val=&quot;0&quot;/&gt;&lt;Image&gt;&lt;filename val=&quot;C:\Users\rscald\AppData\Local\Temp\CP17684170892406Session\CPTrustFolder17684170892421\PPTImport17684171035750\data\asimages\{F4BD6C72-53AD-40A4-834C-DC6F4DAF7D3B}_3.png&quot;/&gt;&lt;left val=&quot;864&quot;/&gt;&lt;top val=&quot;674&quot;/&gt;&lt;width val=&quot;47&quot;/&gt;&lt;height val=&quot;39&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5&quot;/&gt;&lt;/TableIndex&gt;&lt;/ShapeTextInfo&gt;"/>
  <p:tag name="HTML_SHAPEINFO" val="&lt;ThreeDShapeInfo&gt;&lt;uuid val=&quot;{1DBDDC20-46A1-4A74-8EAF-12FCF9BB7ACF}&quot;/&gt;&lt;isInvalidForFieldText val=&quot;0&quot;/&gt;&lt;Image&gt;&lt;filename val=&quot;C:\Users\rscald\AppData\Local\Temp\CP17684170892406Session\CPTrustFolder17684170892421\PPTImport17684171035750\data\asimages\{1DBDDC20-46A1-4A74-8EAF-12FCF9BB7ACF}_40.png&quot;/&gt;&lt;left val=&quot;24&quot;/&gt;&lt;top val=&quot;35&quot;/&gt;&lt;width val=&quot;743&quot;/&gt;&lt;height val=&quot;160&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25&quot;/&gt;&lt;lineCharCount val=&quot;15&quot;/&gt;&lt;lineCharCount val=&quot;14&quot;/&gt;&lt;lineCharCount val=&quot;24&quot;/&gt;&lt;/TableIndex&gt;&lt;/ShapeTextInfo&gt;"/>
  <p:tag name="HTML_SHAPEINFO" val="&lt;ThreeDShapeInfo&gt;&lt;uuid val=&quot;{89FEECF3-29AD-498C-8A9A-398E747D81CF}&quot;/&gt;&lt;isInvalidForFieldText val=&quot;0&quot;/&gt;&lt;Image&gt;&lt;filename val=&quot;C:\Users\rscald\AppData\Local\Temp\CP17684170892406Session\CPTrustFolder17684170892421\PPTImport17684171035750\data\asimages\{89FEECF3-29AD-498C-8A9A-398E747D81CF}_40.png&quot;/&gt;&lt;left val=&quot;35&quot;/&gt;&lt;top val=&quot;190&quot;/&gt;&lt;width val=&quot;877&quot;/&gt;&lt;height val=&quot;446&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2975</TotalTime>
  <Words>1649</Words>
  <Application>Microsoft Office PowerPoint</Application>
  <PresentationFormat>On-screen Show (4:3)</PresentationFormat>
  <Paragraphs>195</Paragraphs>
  <Slides>20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Calibri Light</vt:lpstr>
      <vt:lpstr>Century Gothic</vt:lpstr>
      <vt:lpstr>Times New Roman</vt:lpstr>
      <vt:lpstr>Tw Cen MT Condensed</vt:lpstr>
      <vt:lpstr>Office Theme</vt:lpstr>
      <vt:lpstr>Health plans</vt:lpstr>
      <vt:lpstr>Important information</vt:lpstr>
      <vt:lpstr>Available plans</vt:lpstr>
      <vt:lpstr>State Health Plan</vt:lpstr>
      <vt:lpstr>State Health Plan: Standard Plan and Savings Plan</vt:lpstr>
      <vt:lpstr>State Health Plan provider network</vt:lpstr>
      <vt:lpstr>Patient-centered medical home (PCMH)</vt:lpstr>
      <vt:lpstr>State Health Plan prescription drug benefit</vt:lpstr>
      <vt:lpstr>Standard Plan</vt:lpstr>
      <vt:lpstr>Prescription drugs for Standard Plan1,2</vt:lpstr>
      <vt:lpstr>Savings Plan</vt:lpstr>
      <vt:lpstr>Medical treatment prior authorization</vt:lpstr>
      <vt:lpstr>Radiology services prior authorization</vt:lpstr>
      <vt:lpstr>Behavioral health services prior authorization</vt:lpstr>
      <vt:lpstr>Adult well visits and well woman visits</vt:lpstr>
      <vt:lpstr>TRICARE Supplement Plan</vt:lpstr>
      <vt:lpstr>TRICARE Supplement Plan</vt:lpstr>
      <vt:lpstr>2024 Active employee monthly premiums</vt:lpstr>
      <vt:lpstr>Tobacco-use premium</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COBRA</dc:title>
  <dc:creator>Jessica Moak</dc:creator>
  <cp:lastModifiedBy>Heather H. Young</cp:lastModifiedBy>
  <cp:revision>164</cp:revision>
  <cp:lastPrinted>2019-12-11T18:59:44Z</cp:lastPrinted>
  <dcterms:created xsi:type="dcterms:W3CDTF">2020-07-07T16:41:29Z</dcterms:created>
  <dcterms:modified xsi:type="dcterms:W3CDTF">2024-04-15T15:13:26Z</dcterms:modified>
</cp:coreProperties>
</file>