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3.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20"/>
  </p:notesMasterIdLst>
  <p:handoutMasterIdLst>
    <p:handoutMasterId r:id="rId21"/>
  </p:handoutMasterIdLst>
  <p:sldIdLst>
    <p:sldId id="455" r:id="rId2"/>
    <p:sldId id="463" r:id="rId3"/>
    <p:sldId id="447" r:id="rId4"/>
    <p:sldId id="461" r:id="rId5"/>
    <p:sldId id="294" r:id="rId6"/>
    <p:sldId id="462" r:id="rId7"/>
    <p:sldId id="297" r:id="rId8"/>
    <p:sldId id="469" r:id="rId9"/>
    <p:sldId id="279" r:id="rId10"/>
    <p:sldId id="470" r:id="rId11"/>
    <p:sldId id="307" r:id="rId12"/>
    <p:sldId id="308" r:id="rId13"/>
    <p:sldId id="310" r:id="rId14"/>
    <p:sldId id="313" r:id="rId15"/>
    <p:sldId id="474" r:id="rId16"/>
    <p:sldId id="288" r:id="rId17"/>
    <p:sldId id="282" r:id="rId18"/>
    <p:sldId id="263" r:id="rId19"/>
  </p:sldIdLst>
  <p:sldSz cx="12192000" cy="6858000"/>
  <p:notesSz cx="7315200" cy="96012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a:lnSpc>
                <a:spcPct val="107000"/>
              </a:lnSpc>
            </a:pPr>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3</a:t>
            </a:fld>
            <a:endParaRPr lang="en-US"/>
          </a:p>
        </p:txBody>
      </p:sp>
    </p:spTree>
    <p:extLst>
      <p:ext uri="{BB962C8B-B14F-4D97-AF65-F5344CB8AC3E}">
        <p14:creationId xmlns:p14="http://schemas.microsoft.com/office/powerpoint/2010/main" val="1378856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3050798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10</a:t>
            </a:fld>
            <a:endParaRPr lang="en-US"/>
          </a:p>
        </p:txBody>
      </p:sp>
    </p:spTree>
    <p:extLst>
      <p:ext uri="{BB962C8B-B14F-4D97-AF65-F5344CB8AC3E}">
        <p14:creationId xmlns:p14="http://schemas.microsoft.com/office/powerpoint/2010/main" val="1816036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16</a:t>
            </a:fld>
            <a:endParaRPr lang="en-US"/>
          </a:p>
        </p:txBody>
      </p:sp>
    </p:spTree>
    <p:extLst>
      <p:ext uri="{BB962C8B-B14F-4D97-AF65-F5344CB8AC3E}">
        <p14:creationId xmlns:p14="http://schemas.microsoft.com/office/powerpoint/2010/main" val="509361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notesSlide" Target="../notesSlides/notesSlide4.xml"/><Relationship Id="rId5" Type="http://schemas.openxmlformats.org/officeDocument/2006/relationships/slideLayout" Target="../slideLayouts/slideLayout3.xml"/><Relationship Id="rId4" Type="http://schemas.openxmlformats.org/officeDocument/2006/relationships/tags" Target="../tags/tag21.xml"/></Relationships>
</file>

<file path=ppt/slides/_rels/slide1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hyperlink" Target="https://www.uspreventiveservicestaskforce.org/uspstf/recommendation-topics/uspstf-a-and-b-recommendations" TargetMode="Externa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www.tricare.mil/DEERS" TargetMode="External"/><Relationship Id="rId2" Type="http://schemas.openxmlformats.org/officeDocument/2006/relationships/hyperlink" Target="https://info.selmanco.com/peba" TargetMode="Externa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hyperlink" Target="https://peba.sc.gov/sites/default/files/2025_opt_er_premium_worksheet.pdf" TargetMode="External"/><Relationship Id="rId4"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hyperlink" Target="https://peba.sc.gov/sites/default/files/tobacco_use.pdf" TargetMode="External"/><Relationship Id="rId4"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39.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peba.sc.gov/facts"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hyperlink" Target="https://statesc.southcarolinablues.com/web/public/statesc/" TargetMode="External"/><Relationship Id="rId4"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hyperlink" Target="https://statesc.southcarolinablues.com/web/public/statesc/"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hyperlink" Target="http://www.express-scripts.com/" TargetMode="Externa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6" Type="http://schemas.openxmlformats.org/officeDocument/2006/relationships/notesSlide" Target="../notesSlides/notesSlide3.xml"/><Relationship Id="rId5" Type="http://schemas.openxmlformats.org/officeDocument/2006/relationships/slideLayout" Target="../slideLayouts/slideLayout3.xml"/><Relationship Id="rId4" Type="http://schemas.openxmlformats.org/officeDocument/2006/relationships/tags" Target="../tags/tag13.xml"/></Relationships>
</file>

<file path=ppt/slides/_rels/slide9.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slideLayout" Target="../slideLayouts/slideLayout3.xml"/><Relationship Id="rId4" Type="http://schemas.openxmlformats.org/officeDocument/2006/relationships/tags" Target="../tags/tag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Health plans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10</a:t>
            </a:fld>
            <a:endParaRPr lang="en-US" dirty="0"/>
          </a:p>
        </p:txBody>
      </p:sp>
      <p:graphicFrame>
        <p:nvGraphicFramePr>
          <p:cNvPr id="7" name="Content Placeholder 10">
            <a:extLst>
              <a:ext uri="{FF2B5EF4-FFF2-40B4-BE49-F238E27FC236}">
                <a16:creationId xmlns:a16="http://schemas.microsoft.com/office/drawing/2014/main" id="{E6581472-CDE3-44F5-9580-AAC2B0B83CDB}"/>
              </a:ext>
            </a:extLst>
          </p:cNvPr>
          <p:cNvGraphicFramePr>
            <a:graphicFrameLocks noGrp="1"/>
          </p:cNvGraphicFramePr>
          <p:nvPr>
            <p:ph sz="half" idx="1"/>
            <p:custDataLst>
              <p:tags r:id="rId2"/>
            </p:custDataLst>
            <p:extLst>
              <p:ext uri="{D42A27DB-BD31-4B8C-83A1-F6EECF244321}">
                <p14:modId xmlns:p14="http://schemas.microsoft.com/office/powerpoint/2010/main" val="1093788187"/>
              </p:ext>
            </p:extLst>
          </p:nvPr>
        </p:nvGraphicFramePr>
        <p:xfrm>
          <a:off x="609600" y="1611313"/>
          <a:ext cx="10271760" cy="2834640"/>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20000"/>
                    </a:ext>
                  </a:extLst>
                </a:gridCol>
                <a:gridCol w="7802880">
                  <a:extLst>
                    <a:ext uri="{9D8B030D-6E8A-4147-A177-3AD203B41FA5}">
                      <a16:colId xmlns:a16="http://schemas.microsoft.com/office/drawing/2014/main" val="20001"/>
                    </a:ext>
                  </a:extLst>
                </a:gridCol>
              </a:tblGrid>
              <a:tr h="457200">
                <a:tc>
                  <a:txBody>
                    <a:bodyPr/>
                    <a:lstStyle/>
                    <a:p>
                      <a:pPr lvl="0"/>
                      <a:r>
                        <a:rPr lang="en-US" sz="1800" b="1" dirty="0">
                          <a:solidFill>
                            <a:schemeClr val="tx2"/>
                          </a:solidFill>
                        </a:rPr>
                        <a:t>Annual deductible</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lvl="0"/>
                      <a:r>
                        <a:rPr lang="en-US" sz="1800" b="0" dirty="0">
                          <a:solidFill>
                            <a:schemeClr val="tx2"/>
                          </a:solidFill>
                        </a:rPr>
                        <a:t>Individual: $4,000 </a:t>
                      </a:r>
                    </a:p>
                    <a:p>
                      <a:pPr lvl="0"/>
                      <a:r>
                        <a:rPr lang="en-US" sz="1800" b="0" dirty="0">
                          <a:solidFill>
                            <a:schemeClr val="tx2"/>
                          </a:solidFill>
                        </a:rPr>
                        <a:t>Family: $8,000</a:t>
                      </a:r>
                      <a:r>
                        <a:rPr lang="en-US" sz="1800" b="0" baseline="30000" dirty="0">
                          <a:solidFill>
                            <a:schemeClr val="tx2"/>
                          </a:solidFill>
                        </a:rPr>
                        <a:t>1</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457200">
                <a:tc>
                  <a:txBody>
                    <a:bodyPr/>
                    <a:lstStyle/>
                    <a:p>
                      <a:pPr lvl="0"/>
                      <a:r>
                        <a:rPr lang="en-US" sz="1800" b="1" baseline="0" dirty="0">
                          <a:solidFill>
                            <a:schemeClr val="tx2"/>
                          </a:solidFill>
                        </a:rPr>
                        <a:t>Coinsurance</a:t>
                      </a:r>
                      <a:r>
                        <a:rPr lang="en-US" sz="1800" b="1" baseline="30000" dirty="0">
                          <a:solidFill>
                            <a:schemeClr val="tx2"/>
                          </a:solidFill>
                        </a:rPr>
                        <a:t>2</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2"/>
                          </a:solidFill>
                        </a:rPr>
                        <a:t>In network: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2"/>
                          </a:solidFill>
                        </a:rPr>
                        <a:t>Subscriber pays 20%; Plan pays 80%.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solidFill>
                            <a:schemeClr val="tx2"/>
                          </a:solidFill>
                        </a:rPr>
                        <a:t>Coinsurance maximum of $3,000 per individual or $6,000 per family.</a:t>
                      </a:r>
                      <a:endParaRPr lang="en-US" sz="1800" b="0" dirty="0">
                        <a:solidFill>
                          <a:schemeClr val="tx2"/>
                        </a:solidFill>
                      </a:endParaRP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164332226"/>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solidFill>
                          <a:effectLst/>
                          <a:latin typeface="+mn-lt"/>
                          <a:ea typeface="+mn-ea"/>
                          <a:cs typeface="+mn-cs"/>
                        </a:rPr>
                        <a:t>Prescription benefits</a:t>
                      </a:r>
                      <a:r>
                        <a:rPr lang="en-US" sz="1800" b="1" baseline="30000" dirty="0">
                          <a:solidFill>
                            <a:schemeClr val="tx2"/>
                          </a:solidFill>
                        </a:rPr>
                        <a:t>3,4</a:t>
                      </a:r>
                      <a:endParaRPr lang="en-US" sz="1800" b="1" baseline="30000" dirty="0">
                        <a:solidFill>
                          <a:schemeClr val="tx2"/>
                        </a:solidFill>
                        <a:latin typeface="+mn-lt"/>
                      </a:endParaRP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2"/>
                          </a:solidFill>
                        </a:rPr>
                        <a:t>Pay full allowed amount for prescriptions until meeting deductible. Then, pay coinsurance.</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186002523"/>
                  </a:ext>
                </a:extLst>
              </a:tr>
              <a:tr h="457200">
                <a:tc>
                  <a:txBody>
                    <a:bodyPr/>
                    <a:lstStyle/>
                    <a:p>
                      <a:pPr lvl="0"/>
                      <a:r>
                        <a:rPr lang="en-US" sz="1800" b="1" dirty="0">
                          <a:solidFill>
                            <a:schemeClr val="tx2"/>
                          </a:solidFill>
                        </a:rPr>
                        <a:t>Tax-favored accounts</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dirty="0">
                          <a:solidFill>
                            <a:schemeClr val="tx2"/>
                          </a:solidFill>
                        </a:rPr>
                        <a:t>Health Savings Account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b="0" dirty="0">
                          <a:solidFill>
                            <a:schemeClr val="tx2"/>
                          </a:solidFill>
                        </a:rPr>
                        <a:t>Limited-use Medical Spending Account</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495175617"/>
                  </a:ext>
                </a:extLst>
              </a:tr>
            </a:tbl>
          </a:graphicData>
        </a:graphic>
      </p:graphicFrame>
      <p:sp>
        <p:nvSpPr>
          <p:cNvPr id="2" name="Title 1"/>
          <p:cNvSpPr>
            <a:spLocks noGrp="1"/>
          </p:cNvSpPr>
          <p:nvPr>
            <p:ph type="title"/>
            <p:custDataLst>
              <p:tags r:id="rId3"/>
            </p:custDataLst>
          </p:nvPr>
        </p:nvSpPr>
        <p:spPr/>
        <p:txBody>
          <a:bodyPr/>
          <a:lstStyle/>
          <a:p>
            <a:r>
              <a:rPr lang="en-US" dirty="0"/>
              <a:t>Savings Plan</a:t>
            </a:r>
          </a:p>
        </p:txBody>
      </p:sp>
      <p:sp>
        <p:nvSpPr>
          <p:cNvPr id="9" name="Rectangle 8">
            <a:extLst>
              <a:ext uri="{FF2B5EF4-FFF2-40B4-BE49-F238E27FC236}">
                <a16:creationId xmlns:a16="http://schemas.microsoft.com/office/drawing/2014/main" id="{44B62861-6C79-453A-9019-7463C3DBE99F}"/>
              </a:ext>
            </a:extLst>
          </p:cNvPr>
          <p:cNvSpPr/>
          <p:nvPr>
            <p:custDataLst>
              <p:tags r:id="rId4"/>
            </p:custDataLst>
          </p:nvPr>
        </p:nvSpPr>
        <p:spPr>
          <a:xfrm>
            <a:off x="609599" y="5593158"/>
            <a:ext cx="10972799" cy="707886"/>
          </a:xfrm>
          <a:prstGeom prst="rect">
            <a:avLst/>
          </a:prstGeom>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more than one family member is covered, no family member will receive benefits, other than preventive benefits, until the $8,000 annual family deductible is met.</a:t>
            </a:r>
          </a:p>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2</a:t>
            </a:r>
            <a:r>
              <a:rPr lang="en-US" sz="1000" dirty="0">
                <a:solidFill>
                  <a:schemeClr val="tx2"/>
                </a:solidFill>
              </a:rPr>
              <a:t>Out of network, subscribers will pay 40% coinsurance, and the coinsurance maximum is different.</a:t>
            </a:r>
          </a:p>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3</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Prescription drugs are not covered at out-of-network pharmacies. Specialty medications are limited to a 30-day supply per fill.</a:t>
            </a:r>
          </a:p>
          <a:p>
            <a:r>
              <a:rPr lang="en-US" sz="1000" baseline="30000" dirty="0">
                <a:solidFill>
                  <a:schemeClr val="tx2"/>
                </a:solidFill>
                <a:latin typeface="Calibri" panose="020F0502020204030204" pitchFamily="34" charset="0"/>
                <a:cs typeface="Times New Roman" panose="02020603050405020304" pitchFamily="18" charset="0"/>
              </a:rPr>
              <a:t>4</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You will pay a lower copayment for a 90-day supply of prescription drugs at your local network pharmacy that participates in the Smart90 Network than if you purchased the medication one month at a time.</a:t>
            </a:r>
            <a:endParaRPr lang="en-US" sz="1000" strike="sngStrike" dirty="0">
              <a:solidFill>
                <a:schemeClr val="tx2"/>
              </a:solidFill>
            </a:endParaRPr>
          </a:p>
        </p:txBody>
      </p:sp>
    </p:spTree>
    <p:extLst>
      <p:ext uri="{BB962C8B-B14F-4D97-AF65-F5344CB8AC3E}">
        <p14:creationId xmlns:p14="http://schemas.microsoft.com/office/powerpoint/2010/main" val="3056046475"/>
      </p:ext>
    </p:extLst>
  </p:cSld>
  <p:clrMapOvr>
    <a:masterClrMapping/>
  </p:clrMapOvr>
  <mc:AlternateContent xmlns:mc="http://schemas.openxmlformats.org/markup-compatibility/2006" xmlns:p14="http://schemas.microsoft.com/office/powerpoint/2010/main">
    <mc:Choice Requires="p14">
      <p:transition spd="slow" p14:dur="2000" advTm="54614"/>
    </mc:Choice>
    <mc:Fallback xmlns="">
      <p:transition spd="slow" advTm="54614"/>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a:xfrm>
            <a:off x="609599" y="2917779"/>
            <a:ext cx="5866015" cy="3373294"/>
          </a:xfrm>
        </p:spPr>
        <p:txBody>
          <a:bodyPr/>
          <a:lstStyle/>
          <a:p>
            <a:r>
              <a:rPr lang="en-US" dirty="0"/>
              <a:t>Prior authorization is required for some medical treatment services, including inpatient hospital care, with Medi-Call. </a:t>
            </a:r>
          </a:p>
          <a:p>
            <a:r>
              <a:rPr lang="en-US" dirty="0"/>
              <a:t>Must call at least two business days before receiving services for certain procedures.</a:t>
            </a:r>
          </a:p>
          <a:p>
            <a:r>
              <a:rPr lang="en-US" dirty="0"/>
              <a:t>Emergency hospital admissions must be reported within 48 hours or the next business day.</a:t>
            </a:r>
          </a:p>
          <a:p>
            <a:r>
              <a:rPr lang="en-US" dirty="0"/>
              <a:t>Call BlueCross at 800.925.9724.</a:t>
            </a:r>
          </a:p>
        </p:txBody>
      </p:sp>
      <p:sp>
        <p:nvSpPr>
          <p:cNvPr id="2" name="Title 1"/>
          <p:cNvSpPr>
            <a:spLocks noGrp="1"/>
          </p:cNvSpPr>
          <p:nvPr>
            <p:ph type="title"/>
            <p:custDataLst>
              <p:tags r:id="rId2"/>
            </p:custDataLst>
          </p:nvPr>
        </p:nvSpPr>
        <p:spPr>
          <a:xfrm>
            <a:off x="609600" y="228599"/>
            <a:ext cx="4702234" cy="2223655"/>
          </a:xfrm>
        </p:spPr>
        <p:txBody>
          <a:bodyPr/>
          <a:lstStyle/>
          <a:p>
            <a:r>
              <a:rPr lang="en-US" altLang="en-US" dirty="0"/>
              <a:t>Medical treatment prior authorization</a:t>
            </a:r>
            <a:endParaRPr lang="en-US" dirty="0"/>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11</a:t>
            </a:fld>
            <a:endParaRPr lang="en-US" dirty="0"/>
          </a:p>
        </p:txBody>
      </p:sp>
    </p:spTree>
    <p:extLst>
      <p:ext uri="{BB962C8B-B14F-4D97-AF65-F5344CB8AC3E}">
        <p14:creationId xmlns:p14="http://schemas.microsoft.com/office/powerpoint/2010/main" val="1152430416"/>
      </p:ext>
    </p:extLst>
  </p:cSld>
  <p:clrMapOvr>
    <a:masterClrMapping/>
  </p:clrMapOvr>
  <mc:AlternateContent xmlns:mc="http://schemas.openxmlformats.org/markup-compatibility/2006" xmlns:p14="http://schemas.microsoft.com/office/powerpoint/2010/main">
    <mc:Choice Requires="p14">
      <p:transition spd="slow" p14:dur="2000" advTm="59558"/>
    </mc:Choice>
    <mc:Fallback xmlns="">
      <p:transition spd="slow" advTm="59558"/>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Radiology services prior authorization</a:t>
            </a:r>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12</a:t>
            </a:fld>
            <a:endParaRPr lang="en-US" dirty="0"/>
          </a:p>
        </p:txBody>
      </p:sp>
      <p:sp>
        <p:nvSpPr>
          <p:cNvPr id="8" name="Content Placeholder 7">
            <a:extLst>
              <a:ext uri="{FF2B5EF4-FFF2-40B4-BE49-F238E27FC236}">
                <a16:creationId xmlns:a16="http://schemas.microsoft.com/office/drawing/2014/main" id="{794DBFBF-C862-D970-4439-B0E40CDA40CC}"/>
              </a:ext>
            </a:extLst>
          </p:cNvPr>
          <p:cNvSpPr>
            <a:spLocks noGrp="1"/>
          </p:cNvSpPr>
          <p:nvPr>
            <p:ph sz="half" idx="13"/>
          </p:nvPr>
        </p:nvSpPr>
        <p:spPr/>
        <p:txBody>
          <a:bodyPr/>
          <a:lstStyle/>
          <a:p>
            <a:r>
              <a:rPr lang="en-US" dirty="0"/>
              <a:t>Prior authorization is required for radiology services with </a:t>
            </a:r>
            <a:r>
              <a:rPr lang="en-US" altLang="en-US" dirty="0"/>
              <a:t>Evolent.</a:t>
            </a:r>
            <a:endParaRPr lang="en-US" dirty="0"/>
          </a:p>
          <a:p>
            <a:pPr lvl="1"/>
            <a:r>
              <a:rPr lang="en-US" dirty="0"/>
              <a:t>CT scan;</a:t>
            </a:r>
          </a:p>
          <a:p>
            <a:pPr lvl="1"/>
            <a:r>
              <a:rPr lang="en-US" dirty="0"/>
              <a:t>MRI;</a:t>
            </a:r>
          </a:p>
          <a:p>
            <a:pPr lvl="1"/>
            <a:r>
              <a:rPr lang="en-US" dirty="0"/>
              <a:t>MRA; and</a:t>
            </a:r>
          </a:p>
          <a:p>
            <a:pPr lvl="1"/>
            <a:r>
              <a:rPr lang="en-US" dirty="0"/>
              <a:t>PET scan.</a:t>
            </a:r>
          </a:p>
          <a:p>
            <a:r>
              <a:rPr lang="en-US" dirty="0"/>
              <a:t>Call Evolent at 866.500.7664.</a:t>
            </a:r>
          </a:p>
        </p:txBody>
      </p:sp>
      <p:sp>
        <p:nvSpPr>
          <p:cNvPr id="3" name="Content Placeholder 2"/>
          <p:cNvSpPr>
            <a:spLocks noGrp="1"/>
          </p:cNvSpPr>
          <p:nvPr>
            <p:ph sz="half" idx="2"/>
            <p:custDataLst>
              <p:tags r:id="rId3"/>
            </p:custDataLst>
          </p:nvPr>
        </p:nvSpPr>
        <p:spPr/>
        <p:txBody>
          <a:bodyPr>
            <a:normAutofit/>
          </a:bodyPr>
          <a:lstStyle/>
          <a:p>
            <a:r>
              <a:rPr lang="en-US" dirty="0"/>
              <a:t>If a network South Carolina physician or radiology center does not request prior authorization for advanced radiology services, the provider will not be paid for the service, and it cannot bill the subscriber for the service. If a subscriber or a covered family member receives advanced radiology services from an out-of-network provider in South Carolina or from any provider outside of South Carolina without prior authorization, the provider will not be paid by BlueCross and the subscriber will be responsible for the entire bill.</a:t>
            </a:r>
          </a:p>
        </p:txBody>
      </p:sp>
    </p:spTree>
    <p:extLst>
      <p:ext uri="{BB962C8B-B14F-4D97-AF65-F5344CB8AC3E}">
        <p14:creationId xmlns:p14="http://schemas.microsoft.com/office/powerpoint/2010/main" val="1414025836"/>
      </p:ext>
    </p:extLst>
  </p:cSld>
  <p:clrMapOvr>
    <a:masterClrMapping/>
  </p:clrMapOvr>
  <mc:AlternateContent xmlns:mc="http://schemas.openxmlformats.org/markup-compatibility/2006" xmlns:p14="http://schemas.microsoft.com/office/powerpoint/2010/main">
    <mc:Choice Requires="p14">
      <p:transition spd="slow" p14:dur="2000" advTm="26901"/>
    </mc:Choice>
    <mc:Fallback xmlns="">
      <p:transition spd="slow" advTm="2690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83D9B1D2-31E5-4727-860E-1CCC1A3DB9CB}" type="slidenum">
              <a:rPr lang="en-US" smtClean="0"/>
              <a:pPr/>
              <a:t>13</a:t>
            </a:fld>
            <a:endParaRPr lang="en-US" dirty="0"/>
          </a:p>
        </p:txBody>
      </p:sp>
      <p:sp>
        <p:nvSpPr>
          <p:cNvPr id="3" name="Content Placeholder 2"/>
          <p:cNvSpPr>
            <a:spLocks noGrp="1"/>
          </p:cNvSpPr>
          <p:nvPr>
            <p:ph sz="half" idx="1"/>
            <p:custDataLst>
              <p:tags r:id="rId2"/>
            </p:custDataLst>
          </p:nvPr>
        </p:nvSpPr>
        <p:spPr>
          <a:xfrm>
            <a:off x="609600" y="1611018"/>
            <a:ext cx="10972798" cy="4690026"/>
          </a:xfrm>
        </p:spPr>
        <p:txBody>
          <a:bodyPr>
            <a:normAutofit/>
          </a:bodyPr>
          <a:lstStyle/>
          <a:p>
            <a:r>
              <a:rPr lang="en-US" dirty="0"/>
              <a:t>Prior authorization is required for behavioral services with Companion Benefit Alternatives (CBA) and must be requested at least 24 hours before receipt of:</a:t>
            </a:r>
          </a:p>
          <a:p>
            <a:pPr lvl="1"/>
            <a:r>
              <a:rPr lang="en-US" dirty="0"/>
              <a:t>Inpatient hospital care.</a:t>
            </a:r>
          </a:p>
          <a:p>
            <a:pPr lvl="1"/>
            <a:r>
              <a:rPr lang="en-US" dirty="0"/>
              <a:t>Intensive outpatient hospital care.</a:t>
            </a:r>
          </a:p>
          <a:p>
            <a:pPr lvl="1"/>
            <a:r>
              <a:rPr lang="en-US" dirty="0"/>
              <a:t>Partial hospitalization care.</a:t>
            </a:r>
          </a:p>
          <a:p>
            <a:pPr lvl="1"/>
            <a:r>
              <a:rPr lang="en-US" dirty="0"/>
              <a:t>Outpatient electroconvulsive therapy.</a:t>
            </a:r>
          </a:p>
          <a:p>
            <a:pPr lvl="1"/>
            <a:r>
              <a:rPr lang="en-US" dirty="0"/>
              <a:t>Repetitive transcranial magnetic therapy.</a:t>
            </a:r>
          </a:p>
          <a:p>
            <a:pPr lvl="1"/>
            <a:r>
              <a:rPr lang="en-US" dirty="0"/>
              <a:t>Applied behavioral analysis therapy.</a:t>
            </a:r>
          </a:p>
          <a:p>
            <a:pPr lvl="1"/>
            <a:r>
              <a:rPr lang="en-US" dirty="0"/>
              <a:t>Psychological/neuropsychological testing.</a:t>
            </a:r>
          </a:p>
          <a:p>
            <a:r>
              <a:rPr lang="en-US" dirty="0"/>
              <a:t>Some outpatient behavioral health services may not be covered by the Plan if you don’t receive prior authorization.</a:t>
            </a:r>
          </a:p>
          <a:p>
            <a:r>
              <a:rPr lang="en-US" dirty="0"/>
              <a:t>Claims subject to same deductibles, copayments and coinsurance as medical claims.</a:t>
            </a:r>
          </a:p>
          <a:p>
            <a:r>
              <a:rPr lang="en-US" dirty="0"/>
              <a:t>Call CBA at 800.868.1032.</a:t>
            </a:r>
          </a:p>
        </p:txBody>
      </p:sp>
      <p:sp>
        <p:nvSpPr>
          <p:cNvPr id="2" name="Title 1"/>
          <p:cNvSpPr>
            <a:spLocks noGrp="1"/>
          </p:cNvSpPr>
          <p:nvPr>
            <p:ph type="title"/>
            <p:custDataLst>
              <p:tags r:id="rId3"/>
            </p:custDataLst>
          </p:nvPr>
        </p:nvSpPr>
        <p:spPr>
          <a:xfrm>
            <a:off x="609599" y="228600"/>
            <a:ext cx="10972799" cy="1049898"/>
          </a:xfrm>
        </p:spPr>
        <p:txBody>
          <a:bodyPr/>
          <a:lstStyle/>
          <a:p>
            <a:r>
              <a:rPr lang="en-US" altLang="en-US" dirty="0"/>
              <a:t>Behavioral health services prior authorization</a:t>
            </a:r>
            <a:endParaRPr lang="en-US" dirty="0"/>
          </a:p>
        </p:txBody>
      </p:sp>
    </p:spTree>
    <p:extLst>
      <p:ext uri="{BB962C8B-B14F-4D97-AF65-F5344CB8AC3E}">
        <p14:creationId xmlns:p14="http://schemas.microsoft.com/office/powerpoint/2010/main" val="915505842"/>
      </p:ext>
    </p:extLst>
  </p:cSld>
  <p:clrMapOvr>
    <a:masterClrMapping/>
  </p:clrMapOvr>
  <mc:AlternateContent xmlns:mc="http://schemas.openxmlformats.org/markup-compatibility/2006" xmlns:p14="http://schemas.microsoft.com/office/powerpoint/2010/main">
    <mc:Choice Requires="p14">
      <p:transition spd="slow" p14:dur="2000" advTm="28722"/>
    </mc:Choice>
    <mc:Fallback xmlns="">
      <p:transition spd="slow" advTm="2872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r>
              <a:rPr lang="en-US" dirty="0"/>
              <a:t>The State Health Plan covers one well visit every year at no member cost.</a:t>
            </a:r>
          </a:p>
          <a:p>
            <a:r>
              <a:rPr lang="en-US" dirty="0"/>
              <a:t>Eligible female members can also receive an annual well woman visit at no member cost in addition to the annual adult well visit.</a:t>
            </a:r>
          </a:p>
          <a:p>
            <a:pPr lvl="0"/>
            <a:r>
              <a:rPr lang="en-US" dirty="0"/>
              <a:t>Evidence-based services with an </a:t>
            </a:r>
            <a:r>
              <a:rPr lang="en-US" dirty="0">
                <a:hlinkClick r:id="rId5"/>
              </a:rPr>
              <a:t>A or B recommendation</a:t>
            </a:r>
            <a:r>
              <a:rPr lang="en-US" dirty="0"/>
              <a:t> by the United States Preventive Services Task Force (USPSTF) included.</a:t>
            </a:r>
          </a:p>
        </p:txBody>
      </p:sp>
      <p:sp>
        <p:nvSpPr>
          <p:cNvPr id="5" name="Content Placeholder 4">
            <a:extLst>
              <a:ext uri="{FF2B5EF4-FFF2-40B4-BE49-F238E27FC236}">
                <a16:creationId xmlns:a16="http://schemas.microsoft.com/office/drawing/2014/main" id="{E9A01D6F-B350-0819-3370-959ABCEA2205}"/>
              </a:ext>
            </a:extLst>
          </p:cNvPr>
          <p:cNvSpPr>
            <a:spLocks noGrp="1"/>
          </p:cNvSpPr>
          <p:nvPr>
            <p:ph sz="half" idx="2"/>
          </p:nvPr>
        </p:nvSpPr>
        <p:spPr/>
        <p:txBody>
          <a:bodyPr/>
          <a:lstStyle/>
          <a:p>
            <a:r>
              <a:rPr lang="en-US" dirty="0"/>
              <a:t>Available to all non-Medicare primary adults ages 19 and older.</a:t>
            </a:r>
          </a:p>
          <a:p>
            <a:pPr algn="l"/>
            <a:r>
              <a:rPr lang="en-US" dirty="0"/>
              <a:t>Adult members can take advantage of this benefit at a network provider specializing in general practice, family practice, pediatrics, internal medicine, gerontology, and obstetrics and gynecology.</a:t>
            </a:r>
            <a:endParaRPr lang="en-US" strike="sngStrike" dirty="0"/>
          </a:p>
        </p:txBody>
      </p:sp>
      <p:sp>
        <p:nvSpPr>
          <p:cNvPr id="4" name="Slide Number Placeholder 3"/>
          <p:cNvSpPr>
            <a:spLocks noGrp="1"/>
          </p:cNvSpPr>
          <p:nvPr>
            <p:ph type="sldNum" sz="quarter" idx="12"/>
            <p:custDataLst>
              <p:tags r:id="rId2"/>
            </p:custDataLst>
          </p:nvPr>
        </p:nvSpPr>
        <p:spPr/>
        <p:txBody>
          <a:bodyPr/>
          <a:lstStyle/>
          <a:p>
            <a:fld id="{83D9B1D2-31E5-4727-860E-1CCC1A3DB9CB}" type="slidenum">
              <a:rPr lang="en-US" smtClean="0"/>
              <a:pPr/>
              <a:t>14</a:t>
            </a:fld>
            <a:endParaRPr lang="en-US" dirty="0"/>
          </a:p>
        </p:txBody>
      </p:sp>
      <p:sp>
        <p:nvSpPr>
          <p:cNvPr id="2" name="Title 1"/>
          <p:cNvSpPr>
            <a:spLocks noGrp="1"/>
          </p:cNvSpPr>
          <p:nvPr>
            <p:ph type="title"/>
            <p:custDataLst>
              <p:tags r:id="rId3"/>
            </p:custDataLst>
          </p:nvPr>
        </p:nvSpPr>
        <p:spPr/>
        <p:txBody>
          <a:bodyPr>
            <a:normAutofit/>
          </a:bodyPr>
          <a:lstStyle/>
          <a:p>
            <a:r>
              <a:rPr lang="en-US" dirty="0"/>
              <a:t>Adult well visits and well woman visits</a:t>
            </a:r>
            <a:endParaRPr lang="en-US" strike="sngStrike" dirty="0">
              <a:solidFill>
                <a:srgbClr val="FF0000"/>
              </a:solidFill>
            </a:endParaRPr>
          </a:p>
        </p:txBody>
      </p:sp>
    </p:spTree>
    <p:extLst>
      <p:ext uri="{BB962C8B-B14F-4D97-AF65-F5344CB8AC3E}">
        <p14:creationId xmlns:p14="http://schemas.microsoft.com/office/powerpoint/2010/main" val="3040919823"/>
      </p:ext>
    </p:extLst>
  </p:cSld>
  <p:clrMapOvr>
    <a:masterClrMapping/>
  </p:clrMapOvr>
  <mc:AlternateContent xmlns:mc="http://schemas.openxmlformats.org/markup-compatibility/2006" xmlns:p14="http://schemas.microsoft.com/office/powerpoint/2010/main">
    <mc:Choice Requires="p14">
      <p:transition spd="slow" p14:dur="2000" advTm="38231"/>
    </mc:Choice>
    <mc:Fallback xmlns="">
      <p:transition spd="slow" advTm="3823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143A4-68F9-CD1D-D05D-E60E09E5D45E}"/>
              </a:ext>
            </a:extLst>
          </p:cNvPr>
          <p:cNvSpPr>
            <a:spLocks noGrp="1"/>
          </p:cNvSpPr>
          <p:nvPr>
            <p:ph type="title"/>
          </p:nvPr>
        </p:nvSpPr>
        <p:spPr>
          <a:xfrm>
            <a:off x="609600" y="228599"/>
            <a:ext cx="9598430" cy="1724899"/>
          </a:xfrm>
        </p:spPr>
        <p:txBody>
          <a:bodyPr/>
          <a:lstStyle/>
          <a:p>
            <a:r>
              <a:rPr lang="en-US" dirty="0"/>
              <a:t>TRICARE Supplement Plan</a:t>
            </a:r>
          </a:p>
        </p:txBody>
      </p:sp>
      <p:sp>
        <p:nvSpPr>
          <p:cNvPr id="3" name="Content Placeholder 2">
            <a:extLst>
              <a:ext uri="{FF2B5EF4-FFF2-40B4-BE49-F238E27FC236}">
                <a16:creationId xmlns:a16="http://schemas.microsoft.com/office/drawing/2014/main" id="{A195D32E-CF11-FCB8-DAC7-F15D9FE5E47F}"/>
              </a:ext>
            </a:extLst>
          </p:cNvPr>
          <p:cNvSpPr>
            <a:spLocks noGrp="1"/>
          </p:cNvSpPr>
          <p:nvPr>
            <p:ph idx="1"/>
          </p:nvPr>
        </p:nvSpPr>
        <p:spPr>
          <a:xfrm>
            <a:off x="609600" y="2510455"/>
            <a:ext cx="10972800" cy="3790590"/>
          </a:xfrm>
        </p:spPr>
        <p:txBody>
          <a:bodyPr>
            <a:normAutofit lnSpcReduction="10000"/>
          </a:bodyPr>
          <a:lstStyle/>
          <a:p>
            <a:pPr lvl="0"/>
            <a:r>
              <a:rPr lang="en-US" dirty="0"/>
              <a:t>Administered by </a:t>
            </a:r>
            <a:r>
              <a:rPr lang="en-US" dirty="0">
                <a:hlinkClick r:id="rId2"/>
              </a:rPr>
              <a:t>Selman &amp; Company</a:t>
            </a:r>
            <a:r>
              <a:rPr lang="en-US" dirty="0"/>
              <a:t>.</a:t>
            </a:r>
          </a:p>
          <a:p>
            <a:pPr lvl="0"/>
            <a:r>
              <a:rPr lang="en-US" dirty="0"/>
              <a:t>Provides secondary coverage to TRICARE.</a:t>
            </a:r>
          </a:p>
          <a:p>
            <a:pPr lvl="1"/>
            <a:r>
              <a:rPr lang="en-US" dirty="0"/>
              <a:t>Must be enrolled in TRICARE. </a:t>
            </a:r>
          </a:p>
          <a:p>
            <a:pPr lvl="0"/>
            <a:r>
              <a:rPr lang="en-US" dirty="0"/>
              <a:t>No deductibles, coinsurance or out-of-pocket expenses for covered services.</a:t>
            </a:r>
          </a:p>
          <a:p>
            <a:pPr lvl="0"/>
            <a:r>
              <a:rPr lang="en-US" dirty="0"/>
              <a:t>PEBA does not confirm eligibility.</a:t>
            </a:r>
          </a:p>
          <a:p>
            <a:pPr lvl="1"/>
            <a:r>
              <a:rPr lang="en-US" dirty="0"/>
              <a:t>Eligible individuals must register with </a:t>
            </a:r>
            <a:r>
              <a:rPr lang="en-US" dirty="0">
                <a:hlinkClick r:id="rId3"/>
              </a:rPr>
              <a:t>Defense Enrollment Eligibility Reporting System</a:t>
            </a:r>
            <a:r>
              <a:rPr lang="en-US" dirty="0"/>
              <a:t> (DEERS). </a:t>
            </a:r>
          </a:p>
          <a:p>
            <a:pPr lvl="1"/>
            <a:r>
              <a:rPr lang="en-US" dirty="0"/>
              <a:t>Must not be eligible for Medicare.</a:t>
            </a:r>
          </a:p>
          <a:p>
            <a:pPr lvl="1"/>
            <a:r>
              <a:rPr lang="en-US" dirty="0"/>
              <a:t>Must drop State Health Plan coverage to enroll.</a:t>
            </a:r>
          </a:p>
          <a:p>
            <a:r>
              <a:rPr lang="en-US" altLang="en-US" dirty="0"/>
              <a:t>No COBRA rights.</a:t>
            </a:r>
          </a:p>
          <a:p>
            <a:r>
              <a:rPr lang="en-US" altLang="en-US" dirty="0"/>
              <a:t>No employer contribution per federal regulations.</a:t>
            </a:r>
          </a:p>
          <a:p>
            <a:r>
              <a:rPr lang="en-US" altLang="en-US" dirty="0"/>
              <a:t>Not subject to tobacco-use premium.</a:t>
            </a:r>
          </a:p>
        </p:txBody>
      </p:sp>
      <p:sp>
        <p:nvSpPr>
          <p:cNvPr id="4" name="Slide Number Placeholder 3">
            <a:extLst>
              <a:ext uri="{FF2B5EF4-FFF2-40B4-BE49-F238E27FC236}">
                <a16:creationId xmlns:a16="http://schemas.microsoft.com/office/drawing/2014/main" id="{89A8276F-F8BF-E051-851B-0941D010C6B9}"/>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15</a:t>
            </a:fld>
            <a:endParaRPr lang="en-US" dirty="0"/>
          </a:p>
        </p:txBody>
      </p:sp>
    </p:spTree>
    <p:extLst>
      <p:ext uri="{BB962C8B-B14F-4D97-AF65-F5344CB8AC3E}">
        <p14:creationId xmlns:p14="http://schemas.microsoft.com/office/powerpoint/2010/main" val="1861558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16</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pPr marL="0" indent="0">
              <a:buNone/>
            </a:pPr>
            <a:r>
              <a:rPr lang="en-US" sz="2000" dirty="0">
                <a:solidFill>
                  <a:schemeClr val="tx2"/>
                </a:solidFill>
              </a:rPr>
              <a:t>Premiums for optional employers may vary. Use </a:t>
            </a:r>
            <a:r>
              <a:rPr lang="en-US" sz="2000" dirty="0">
                <a:hlinkClick r:id="rId5"/>
              </a:rPr>
              <a:t>Monthly premium worksheet for optional employers</a:t>
            </a:r>
            <a:r>
              <a:rPr lang="en-US" sz="2000" dirty="0">
                <a:solidFill>
                  <a:schemeClr val="tx2"/>
                </a:solidFill>
              </a:rPr>
              <a:t>.</a:t>
            </a: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extLst>
              <p:ext uri="{D42A27DB-BD31-4B8C-83A1-F6EECF244321}">
                <p14:modId xmlns:p14="http://schemas.microsoft.com/office/powerpoint/2010/main" val="909201687"/>
              </p:ext>
            </p:extLst>
          </p:nvPr>
        </p:nvGraphicFramePr>
        <p:xfrm>
          <a:off x="609599" y="2280051"/>
          <a:ext cx="969264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gridCol w="2468880">
                  <a:extLst>
                    <a:ext uri="{9D8B030D-6E8A-4147-A177-3AD203B41FA5}">
                      <a16:colId xmlns:a16="http://schemas.microsoft.com/office/drawing/2014/main" val="2100755374"/>
                    </a:ext>
                  </a:extLst>
                </a:gridCol>
                <a:gridCol w="2468880">
                  <a:extLst>
                    <a:ext uri="{9D8B030D-6E8A-4147-A177-3AD203B41FA5}">
                      <a16:colId xmlns:a16="http://schemas.microsoft.com/office/drawing/2014/main" val="1478665342"/>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Standard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Savings Plan</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TRICARE Supplement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$97.68</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$9.70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$62.50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$253.36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$77.40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$143.86</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$20.48</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$121.50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$306.56</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$113.00</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$162.50</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normAutofit/>
          </a:bodyPr>
          <a:lstStyle/>
          <a:p>
            <a:pPr lvl="0"/>
            <a:r>
              <a:rPr lang="en-US" dirty="0"/>
              <a:t>Applies to State Health Plan subscribers only.</a:t>
            </a:r>
          </a:p>
          <a:p>
            <a:pPr lvl="0"/>
            <a:r>
              <a:rPr lang="en-US" dirty="0"/>
              <a:t>$40 per month for subscriber-only coverage.</a:t>
            </a:r>
          </a:p>
          <a:p>
            <a:pPr lvl="0"/>
            <a:r>
              <a:rPr lang="en-US" dirty="0"/>
              <a:t>$60 per month for other levels of coverage.</a:t>
            </a:r>
          </a:p>
          <a:p>
            <a:endParaRPr lang="en-US" dirty="0"/>
          </a:p>
        </p:txBody>
      </p:sp>
      <p:sp>
        <p:nvSpPr>
          <p:cNvPr id="5" name="Content Placeholder 4">
            <a:extLst>
              <a:ext uri="{FF2B5EF4-FFF2-40B4-BE49-F238E27FC236}">
                <a16:creationId xmlns:a16="http://schemas.microsoft.com/office/drawing/2014/main" id="{33DD32BE-DE29-1F8F-F3B5-292E04CDE0CB}"/>
              </a:ext>
            </a:extLst>
          </p:cNvPr>
          <p:cNvSpPr>
            <a:spLocks noGrp="1"/>
          </p:cNvSpPr>
          <p:nvPr>
            <p:ph sz="half" idx="2"/>
          </p:nvPr>
        </p:nvSpPr>
        <p:spPr/>
        <p:txBody>
          <a:bodyPr/>
          <a:lstStyle/>
          <a:p>
            <a:pPr lvl="0"/>
            <a:r>
              <a:rPr lang="en-US" dirty="0"/>
              <a:t>Automatically charged unless subscriber:</a:t>
            </a:r>
          </a:p>
          <a:p>
            <a:pPr lvl="1"/>
            <a:r>
              <a:rPr lang="en-US" dirty="0"/>
              <a:t>Certifies as non-tobacco or e-cigarette user during online enrollment or via </a:t>
            </a:r>
            <a:r>
              <a:rPr lang="en-US" i="1" dirty="0">
                <a:hlinkClick r:id="rId5"/>
              </a:rPr>
              <a:t>Certification Regarding Tobacco or E-cigarette Use</a:t>
            </a:r>
            <a:r>
              <a:rPr lang="en-US" dirty="0"/>
              <a:t> form; or</a:t>
            </a:r>
          </a:p>
          <a:p>
            <a:pPr lvl="1"/>
            <a:r>
              <a:rPr lang="en-US" dirty="0"/>
              <a:t>Certifies that all covered tobacco or e-cigarette users have completed the State Health Plan’s tobacco cessation program.</a:t>
            </a:r>
          </a:p>
          <a:p>
            <a:r>
              <a:rPr lang="en-US" dirty="0"/>
              <a:t>May pay tobacco-use premium pretax if enrolled in Pretax Group Insurance Premium feature.</a:t>
            </a:r>
          </a:p>
          <a:p>
            <a:endParaRPr lang="en-US" dirty="0"/>
          </a:p>
        </p:txBody>
      </p:sp>
      <p:sp>
        <p:nvSpPr>
          <p:cNvPr id="2" name="Title 1"/>
          <p:cNvSpPr>
            <a:spLocks noGrp="1"/>
          </p:cNvSpPr>
          <p:nvPr>
            <p:ph type="title"/>
            <p:custDataLst>
              <p:tags r:id="rId2"/>
            </p:custDataLst>
          </p:nvPr>
        </p:nvSpPr>
        <p:spPr/>
        <p:txBody>
          <a:bodyPr/>
          <a:lstStyle/>
          <a:p>
            <a:r>
              <a:rPr lang="en-US" dirty="0"/>
              <a:t>Tobacco-use premium</a:t>
            </a:r>
          </a:p>
        </p:txBody>
      </p:sp>
      <p:sp>
        <p:nvSpPr>
          <p:cNvPr id="4" name="Slide Number Placeholder 3"/>
          <p:cNvSpPr>
            <a:spLocks noGrp="1"/>
          </p:cNvSpPr>
          <p:nvPr>
            <p:ph type="sldNum" sz="quarter" idx="12"/>
            <p:custDataLst>
              <p:tags r:id="rId3"/>
            </p:custDataLst>
          </p:nvPr>
        </p:nvSpPr>
        <p:spPr/>
        <p:txBody>
          <a:bodyPr/>
          <a:lstStyle/>
          <a:p>
            <a:fld id="{28024367-D536-4F59-B2ED-0E7825EDA9AF}" type="slidenum">
              <a:rPr lang="en-US" smtClean="0"/>
              <a:pPr/>
              <a:t>17</a:t>
            </a:fld>
            <a:endParaRPr lang="en-US" dirty="0"/>
          </a:p>
        </p:txBody>
      </p:sp>
    </p:spTree>
    <p:extLst>
      <p:ext uri="{BB962C8B-B14F-4D97-AF65-F5344CB8AC3E}">
        <p14:creationId xmlns:p14="http://schemas.microsoft.com/office/powerpoint/2010/main" val="4027359786"/>
      </p:ext>
    </p:extLst>
  </p:cSld>
  <p:clrMapOvr>
    <a:masterClrMapping/>
  </p:clrMapOvr>
  <mc:AlternateContent xmlns:mc="http://schemas.openxmlformats.org/markup-compatibility/2006" xmlns:p14="http://schemas.microsoft.com/office/powerpoint/2010/main">
    <mc:Choice Requires="p14">
      <p:transition spd="slow" p14:dur="2000" advTm="46235"/>
    </mc:Choice>
    <mc:Fallback xmlns="">
      <p:transition spd="slow" advTm="4623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FBFB32-057B-FA57-64D7-35738833D5EA}"/>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15" name="Title 14">
            <a:extLst>
              <a:ext uri="{FF2B5EF4-FFF2-40B4-BE49-F238E27FC236}">
                <a16:creationId xmlns:a16="http://schemas.microsoft.com/office/drawing/2014/main" id="{0F3931AE-3A23-9FD5-56EC-36D2495B1482}"/>
              </a:ext>
            </a:extLst>
          </p:cNvPr>
          <p:cNvSpPr>
            <a:spLocks noGrp="1"/>
          </p:cNvSpPr>
          <p:nvPr>
            <p:ph type="title"/>
          </p:nvPr>
        </p:nvSpPr>
        <p:spPr/>
        <p:txBody>
          <a:bodyPr/>
          <a:lstStyle/>
          <a:p>
            <a:r>
              <a:rPr lang="en-US" dirty="0"/>
              <a:t>Available plans</a:t>
            </a:r>
          </a:p>
        </p:txBody>
      </p:sp>
      <p:sp>
        <p:nvSpPr>
          <p:cNvPr id="6" name="TextBox 5">
            <a:extLst>
              <a:ext uri="{FF2B5EF4-FFF2-40B4-BE49-F238E27FC236}">
                <a16:creationId xmlns:a16="http://schemas.microsoft.com/office/drawing/2014/main" id="{9E20614C-3C24-18C6-B1E8-4D4758B6CAA8}"/>
              </a:ext>
            </a:extLst>
          </p:cNvPr>
          <p:cNvSpPr txBox="1"/>
          <p:nvPr/>
        </p:nvSpPr>
        <p:spPr>
          <a:xfrm>
            <a:off x="609599" y="2109462"/>
            <a:ext cx="3931920" cy="1015663"/>
          </a:xfrm>
          <a:prstGeom prst="rect">
            <a:avLst/>
          </a:prstGeom>
          <a:noFill/>
        </p:spPr>
        <p:txBody>
          <a:bodyPr wrap="square">
            <a:spAutoFit/>
          </a:bodyPr>
          <a:lstStyle/>
          <a:p>
            <a:pPr marL="0" lvl="0">
              <a:buNone/>
            </a:pPr>
            <a:r>
              <a:rPr lang="en-US" sz="2000" dirty="0">
                <a:solidFill>
                  <a:schemeClr val="tx2"/>
                </a:solidFill>
              </a:rPr>
              <a:t>Includes prescription benefits.</a:t>
            </a:r>
          </a:p>
          <a:p>
            <a:pPr marL="342900" lvl="0" indent="-342900">
              <a:buFont typeface="Arial" panose="020B0604020202020204" pitchFamily="34" charset="0"/>
              <a:buChar char="•"/>
            </a:pPr>
            <a:r>
              <a:rPr lang="en-US" sz="2000" dirty="0">
                <a:solidFill>
                  <a:schemeClr val="tx2"/>
                </a:solidFill>
              </a:rPr>
              <a:t>Standard Plan</a:t>
            </a:r>
          </a:p>
          <a:p>
            <a:pPr marL="342900" lvl="0" indent="-342900">
              <a:buFont typeface="Arial" panose="020B0604020202020204" pitchFamily="34" charset="0"/>
              <a:buChar char="•"/>
            </a:pPr>
            <a:r>
              <a:rPr lang="en-US" sz="2000" dirty="0">
                <a:solidFill>
                  <a:schemeClr val="tx2"/>
                </a:solidFill>
              </a:rPr>
              <a:t>Savings Plan.</a:t>
            </a:r>
          </a:p>
        </p:txBody>
      </p:sp>
      <p:cxnSp>
        <p:nvCxnSpPr>
          <p:cNvPr id="7" name="Straight Connector 6">
            <a:extLst>
              <a:ext uri="{FF2B5EF4-FFF2-40B4-BE49-F238E27FC236}">
                <a16:creationId xmlns:a16="http://schemas.microsoft.com/office/drawing/2014/main" id="{B4F8FCF7-C932-B6C9-0171-4DAC1E53A50E}"/>
              </a:ext>
            </a:extLst>
          </p:cNvPr>
          <p:cNvCxnSpPr>
            <a:cxnSpLocks/>
          </p:cNvCxnSpPr>
          <p:nvPr/>
        </p:nvCxnSpPr>
        <p:spPr>
          <a:xfrm>
            <a:off x="609599" y="2082794"/>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FCA7235-E71B-2B36-A27E-67E02EF1CB61}"/>
              </a:ext>
            </a:extLst>
          </p:cNvPr>
          <p:cNvSpPr txBox="1"/>
          <p:nvPr/>
        </p:nvSpPr>
        <p:spPr>
          <a:xfrm>
            <a:off x="6400799" y="2072683"/>
            <a:ext cx="3931920" cy="1323439"/>
          </a:xfrm>
          <a:prstGeom prst="rect">
            <a:avLst/>
          </a:prstGeom>
          <a:noFill/>
        </p:spPr>
        <p:txBody>
          <a:bodyPr wrap="square">
            <a:spAutoFit/>
          </a:bodyPr>
          <a:lstStyle/>
          <a:p>
            <a:pPr marL="0" lvl="0">
              <a:buNone/>
            </a:pPr>
            <a:r>
              <a:rPr lang="en-US" sz="2000" dirty="0">
                <a:solidFill>
                  <a:schemeClr val="tx2"/>
                </a:solidFill>
              </a:rPr>
              <a:t>For eligible members of the military community.</a:t>
            </a:r>
          </a:p>
          <a:p>
            <a:pPr marL="342900" lvl="0" indent="-342900">
              <a:buFont typeface="Arial" panose="020B0604020202020204" pitchFamily="34" charset="0"/>
              <a:buChar char="•"/>
            </a:pPr>
            <a:r>
              <a:rPr lang="en-US" sz="2000" dirty="0">
                <a:solidFill>
                  <a:schemeClr val="tx2"/>
                </a:solidFill>
              </a:rPr>
              <a:t>TRICARE rules apply.</a:t>
            </a:r>
          </a:p>
          <a:p>
            <a:pPr marL="342900" lvl="0" indent="-342900">
              <a:buFont typeface="Arial" panose="020B0604020202020204" pitchFamily="34" charset="0"/>
              <a:buChar char="•"/>
            </a:pPr>
            <a:r>
              <a:rPr lang="en-US" sz="2000" dirty="0">
                <a:solidFill>
                  <a:schemeClr val="tx2"/>
                </a:solidFill>
              </a:rPr>
              <a:t>Coverage ends at age 65. </a:t>
            </a:r>
          </a:p>
        </p:txBody>
      </p:sp>
      <p:cxnSp>
        <p:nvCxnSpPr>
          <p:cNvPr id="10" name="Straight Connector 9">
            <a:extLst>
              <a:ext uri="{FF2B5EF4-FFF2-40B4-BE49-F238E27FC236}">
                <a16:creationId xmlns:a16="http://schemas.microsoft.com/office/drawing/2014/main" id="{F78E84C6-86A9-C868-8C4A-4CC992A7029E}"/>
              </a:ext>
            </a:extLst>
          </p:cNvPr>
          <p:cNvCxnSpPr>
            <a:cxnSpLocks/>
          </p:cNvCxnSpPr>
          <p:nvPr/>
        </p:nvCxnSpPr>
        <p:spPr>
          <a:xfrm>
            <a:off x="6400800" y="2078903"/>
            <a:ext cx="393192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12BF6A0-80CE-C801-894F-E7847A79CD67}"/>
              </a:ext>
            </a:extLst>
          </p:cNvPr>
          <p:cNvSpPr txBox="1"/>
          <p:nvPr/>
        </p:nvSpPr>
        <p:spPr>
          <a:xfrm>
            <a:off x="609599" y="1614909"/>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State Health Plan</a:t>
            </a:r>
          </a:p>
        </p:txBody>
      </p:sp>
      <p:sp>
        <p:nvSpPr>
          <p:cNvPr id="29" name="TextBox 28">
            <a:extLst>
              <a:ext uri="{FF2B5EF4-FFF2-40B4-BE49-F238E27FC236}">
                <a16:creationId xmlns:a16="http://schemas.microsoft.com/office/drawing/2014/main" id="{6AC104E3-3829-0312-B5E9-B042BFDBC0FD}"/>
              </a:ext>
            </a:extLst>
          </p:cNvPr>
          <p:cNvSpPr txBox="1"/>
          <p:nvPr/>
        </p:nvSpPr>
        <p:spPr>
          <a:xfrm>
            <a:off x="6400799" y="1611018"/>
            <a:ext cx="3931920" cy="461665"/>
          </a:xfrm>
          <a:prstGeom prst="rect">
            <a:avLst/>
          </a:prstGeom>
          <a:noFill/>
        </p:spPr>
        <p:txBody>
          <a:bodyPr wrap="square">
            <a:spAutoFit/>
          </a:bodyPr>
          <a:lstStyle/>
          <a:p>
            <a:pPr marL="0" lvl="0">
              <a:buNone/>
            </a:pPr>
            <a:r>
              <a:rPr lang="en-US" sz="2400" b="1" dirty="0">
                <a:solidFill>
                  <a:schemeClr val="tx2"/>
                </a:solidFill>
                <a:latin typeface="Times New Roman" panose="02020603050405020304" pitchFamily="18" charset="0"/>
                <a:cs typeface="Times New Roman" panose="02020603050405020304" pitchFamily="18" charset="0"/>
              </a:rPr>
              <a:t>TRICARE Supplement Plan</a:t>
            </a:r>
          </a:p>
        </p:txBody>
      </p:sp>
    </p:spTree>
    <p:extLst>
      <p:ext uri="{BB962C8B-B14F-4D97-AF65-F5344CB8AC3E}">
        <p14:creationId xmlns:p14="http://schemas.microsoft.com/office/powerpoint/2010/main" val="165749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a:xfrm>
            <a:off x="609599" y="2917779"/>
            <a:ext cx="5866015" cy="3373294"/>
          </a:xfrm>
        </p:spPr>
        <p:txBody>
          <a:bodyPr>
            <a:normAutofit lnSpcReduction="10000"/>
          </a:bodyPr>
          <a:lstStyle/>
          <a:p>
            <a:pPr lvl="0"/>
            <a:r>
              <a:rPr lang="en-US" dirty="0"/>
              <a:t>Self-funded insurance plan:</a:t>
            </a:r>
          </a:p>
          <a:p>
            <a:pPr lvl="1"/>
            <a:r>
              <a:rPr lang="en-US" dirty="0"/>
              <a:t>Members’ and employers’ premiums are held in a trust fund, and these funds are used to pay claims.</a:t>
            </a:r>
          </a:p>
          <a:p>
            <a:pPr lvl="1"/>
            <a:r>
              <a:rPr lang="en-US" dirty="0"/>
              <a:t>BlueCross BlueShield of South Carolina processes health claims.</a:t>
            </a:r>
          </a:p>
          <a:p>
            <a:pPr lvl="1"/>
            <a:r>
              <a:rPr lang="en-US" dirty="0"/>
              <a:t>Express Scripts processes prescription claims.</a:t>
            </a:r>
          </a:p>
          <a:p>
            <a:pPr lvl="0"/>
            <a:r>
              <a:rPr lang="en-US" dirty="0"/>
              <a:t>Cost of the State Health Plan compares favorably to other plans.</a:t>
            </a:r>
          </a:p>
          <a:p>
            <a:pPr lvl="1"/>
            <a:r>
              <a:rPr lang="en-US" dirty="0"/>
              <a:t>Learn more at </a:t>
            </a:r>
            <a:r>
              <a:rPr lang="en-US" dirty="0">
                <a:hlinkClick r:id="rId2"/>
              </a:rPr>
              <a:t>peba.sc.gov/facts</a:t>
            </a:r>
            <a:r>
              <a:rPr lang="en-US" dirty="0"/>
              <a:t>.</a:t>
            </a:r>
          </a:p>
          <a:p>
            <a:pPr lvl="0"/>
            <a:r>
              <a:rPr lang="en-US" dirty="0"/>
              <a:t>Health management is key to maintaining a low cost for the Plan and premiums.</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4702234" cy="2223655"/>
          </a:xfrm>
        </p:spPr>
        <p:txBody>
          <a:bodyPr/>
          <a:lstStyle/>
          <a:p>
            <a:r>
              <a:rPr lang="en-US" altLang="en-US" dirty="0"/>
              <a:t>State Health Plan</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83D9B1D2-31E5-4727-860E-1CCC1A3DB9CB}" type="slidenum">
              <a:rPr lang="en-US" smtClean="0"/>
              <a:pPr/>
              <a:t>5</a:t>
            </a:fld>
            <a:endParaRPr lang="en-US" dirty="0"/>
          </a:p>
        </p:txBody>
      </p:sp>
      <p:sp>
        <p:nvSpPr>
          <p:cNvPr id="3" name="Content Placeholder 2"/>
          <p:cNvSpPr>
            <a:spLocks noGrp="1"/>
          </p:cNvSpPr>
          <p:nvPr>
            <p:ph sz="half" idx="1"/>
            <p:custDataLst>
              <p:tags r:id="rId2"/>
            </p:custDataLst>
          </p:nvPr>
        </p:nvSpPr>
        <p:spPr/>
        <p:txBody>
          <a:bodyPr/>
          <a:lstStyle/>
          <a:p>
            <a:r>
              <a:rPr lang="en-US" dirty="0"/>
              <a:t>Common features.</a:t>
            </a:r>
          </a:p>
          <a:p>
            <a:r>
              <a:rPr lang="en-US" dirty="0"/>
              <a:t>Worldwide coverage.</a:t>
            </a:r>
          </a:p>
          <a:p>
            <a:r>
              <a:rPr lang="en-US" dirty="0"/>
              <a:t>Network and out-of-network benefits.</a:t>
            </a:r>
          </a:p>
          <a:p>
            <a:pPr lvl="1"/>
            <a:r>
              <a:rPr lang="en-US" dirty="0"/>
              <a:t>Pharmacy network.</a:t>
            </a:r>
          </a:p>
          <a:p>
            <a:r>
              <a:rPr lang="en-US" dirty="0"/>
              <a:t>Prior authorization for certain services.</a:t>
            </a:r>
          </a:p>
          <a:p>
            <a:r>
              <a:rPr lang="en-US" dirty="0"/>
              <a:t>Online access at </a:t>
            </a:r>
            <a:r>
              <a:rPr lang="en-US" dirty="0">
                <a:hlinkClick r:id="rId5"/>
              </a:rPr>
              <a:t>StateSC.SouthCarolinaBlues.com</a:t>
            </a:r>
            <a:r>
              <a:rPr lang="en-US" dirty="0"/>
              <a:t>. </a:t>
            </a:r>
          </a:p>
        </p:txBody>
      </p:sp>
      <p:sp>
        <p:nvSpPr>
          <p:cNvPr id="2" name="Title 1"/>
          <p:cNvSpPr>
            <a:spLocks noGrp="1"/>
          </p:cNvSpPr>
          <p:nvPr>
            <p:ph type="title"/>
            <p:custDataLst>
              <p:tags r:id="rId3"/>
            </p:custDataLst>
          </p:nvPr>
        </p:nvSpPr>
        <p:spPr/>
        <p:txBody>
          <a:bodyPr/>
          <a:lstStyle/>
          <a:p>
            <a:r>
              <a:rPr lang="en-US" altLang="en-US" dirty="0"/>
              <a:t>State Health Plan: Standard Plan and Savings Plan</a:t>
            </a:r>
            <a:endParaRPr lang="en-US" dirty="0"/>
          </a:p>
        </p:txBody>
      </p:sp>
    </p:spTree>
    <p:extLst>
      <p:ext uri="{BB962C8B-B14F-4D97-AF65-F5344CB8AC3E}">
        <p14:creationId xmlns:p14="http://schemas.microsoft.com/office/powerpoint/2010/main" val="978542788"/>
      </p:ext>
    </p:extLst>
  </p:cSld>
  <p:clrMapOvr>
    <a:masterClrMapping/>
  </p:clrMapOvr>
  <mc:AlternateContent xmlns:mc="http://schemas.openxmlformats.org/markup-compatibility/2006" xmlns:p14="http://schemas.microsoft.com/office/powerpoint/2010/main">
    <mc:Choice Requires="p14">
      <p:transition spd="slow" p14:dur="2000" advTm="29585"/>
    </mc:Choice>
    <mc:Fallback xmlns="">
      <p:transition spd="slow" advTm="2958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Worldwide coverage under Standard Plan and Savings Plan.</a:t>
            </a:r>
          </a:p>
          <a:p>
            <a:pPr lvl="0"/>
            <a:r>
              <a:rPr lang="en-US" dirty="0"/>
              <a:t>Subscribers pay copayments, deductible and coinsurance.</a:t>
            </a:r>
          </a:p>
          <a:p>
            <a:pPr lvl="0"/>
            <a:r>
              <a:rPr lang="en-US" dirty="0"/>
              <a:t>Network provider files claims and accepts the Plan’s allowed amount, even if its charges are higher.</a:t>
            </a:r>
          </a:p>
          <a:p>
            <a:pPr lvl="1"/>
            <a:r>
              <a:rPr lang="en-US" dirty="0"/>
              <a:t>Subscribers who use an out-of-network provider may have to file claims and could be balance billed. They pay a higher coinsurance, too.</a:t>
            </a:r>
          </a:p>
          <a:p>
            <a:pPr lvl="0"/>
            <a:r>
              <a:rPr lang="en-US" dirty="0"/>
              <a:t>Use Find Care link under Resources at </a:t>
            </a:r>
            <a:r>
              <a:rPr lang="en-US" dirty="0">
                <a:hlinkClick r:id="rId2"/>
              </a:rPr>
              <a:t>StateSC.SouthCarolinaBlues.com</a:t>
            </a:r>
            <a:r>
              <a:rPr lang="en-US" dirty="0"/>
              <a:t> to find a network provider near you.</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State Health Plan provider network</a:t>
            </a:r>
            <a:endParaRPr lang="en-US" dirty="0"/>
          </a:p>
        </p:txBody>
      </p:sp>
    </p:spTree>
    <p:extLst>
      <p:ext uri="{BB962C8B-B14F-4D97-AF65-F5344CB8AC3E}">
        <p14:creationId xmlns:p14="http://schemas.microsoft.com/office/powerpoint/2010/main" val="3025203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State Health Plan prescription drug benefit</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Administered by Express Scripts.</a:t>
            </a:r>
          </a:p>
          <a:p>
            <a:r>
              <a:rPr lang="en-US" dirty="0"/>
              <a:t>Must use network pharmacy.</a:t>
            </a:r>
          </a:p>
          <a:p>
            <a:pPr lvl="1"/>
            <a:r>
              <a:rPr lang="en-US" dirty="0"/>
              <a:t>No benefits paid for out-of-network prescription drugs.</a:t>
            </a:r>
          </a:p>
          <a:p>
            <a:r>
              <a:rPr lang="en-US" dirty="0"/>
              <a:t>Prior authorization required for certain drugs.</a:t>
            </a:r>
          </a:p>
          <a:p>
            <a:r>
              <a:rPr lang="en-US" dirty="0"/>
              <a:t>Prescription birth control covered at no cost for primary subscribers, covered spouses and covered child dependents.</a:t>
            </a:r>
          </a:p>
          <a:p>
            <a:r>
              <a:rPr lang="en-US" dirty="0"/>
              <a:t>Compare costs online at </a:t>
            </a:r>
            <a:r>
              <a:rPr lang="en-US" dirty="0">
                <a:hlinkClick r:id="rId5"/>
              </a:rPr>
              <a:t>www.express-scripts.com</a:t>
            </a:r>
            <a:r>
              <a:rPr lang="en-US" dirty="0"/>
              <a:t>.</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1374518207"/>
      </p:ext>
    </p:extLst>
  </p:cSld>
  <p:clrMapOvr>
    <a:masterClrMapping/>
  </p:clrMapOvr>
  <mc:AlternateContent xmlns:mc="http://schemas.openxmlformats.org/markup-compatibility/2006" xmlns:p14="http://schemas.microsoft.com/office/powerpoint/2010/main">
    <mc:Choice Requires="p14">
      <p:transition spd="slow" p14:dur="2000" advTm="26871"/>
    </mc:Choice>
    <mc:Fallback xmlns="">
      <p:transition spd="slow" advTm="2687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8</a:t>
            </a:fld>
            <a:endParaRPr lang="en-US" dirty="0"/>
          </a:p>
        </p:txBody>
      </p:sp>
      <p:graphicFrame>
        <p:nvGraphicFramePr>
          <p:cNvPr id="15" name="Content Placeholder 10">
            <a:extLst>
              <a:ext uri="{FF2B5EF4-FFF2-40B4-BE49-F238E27FC236}">
                <a16:creationId xmlns:a16="http://schemas.microsoft.com/office/drawing/2014/main" id="{D06860C2-EEF1-4B4B-985B-E3AFFE15F2D6}"/>
              </a:ext>
            </a:extLst>
          </p:cNvPr>
          <p:cNvGraphicFramePr>
            <a:graphicFrameLocks noGrp="1"/>
          </p:cNvGraphicFramePr>
          <p:nvPr>
            <p:ph sz="half" idx="1"/>
            <p:custDataLst>
              <p:tags r:id="rId2"/>
            </p:custDataLst>
            <p:extLst>
              <p:ext uri="{D42A27DB-BD31-4B8C-83A1-F6EECF244321}">
                <p14:modId xmlns:p14="http://schemas.microsoft.com/office/powerpoint/2010/main" val="2966622309"/>
              </p:ext>
            </p:extLst>
          </p:nvPr>
        </p:nvGraphicFramePr>
        <p:xfrm>
          <a:off x="609600" y="1611313"/>
          <a:ext cx="10279736" cy="3383280"/>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20000"/>
                    </a:ext>
                  </a:extLst>
                </a:gridCol>
                <a:gridCol w="7810856">
                  <a:extLst>
                    <a:ext uri="{9D8B030D-6E8A-4147-A177-3AD203B41FA5}">
                      <a16:colId xmlns:a16="http://schemas.microsoft.com/office/drawing/2014/main" val="20001"/>
                    </a:ext>
                  </a:extLst>
                </a:gridCol>
              </a:tblGrid>
              <a:tr h="457200">
                <a:tc>
                  <a:txBody>
                    <a:bodyPr/>
                    <a:lstStyle/>
                    <a:p>
                      <a:pPr lvl="0"/>
                      <a:r>
                        <a:rPr lang="en-US" sz="1800" b="1" dirty="0">
                          <a:solidFill>
                            <a:schemeClr val="tx2"/>
                          </a:solidFill>
                        </a:rPr>
                        <a:t>Annual deductible</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lvl="0"/>
                      <a:r>
                        <a:rPr lang="en-US" sz="1800" b="0" dirty="0">
                          <a:solidFill>
                            <a:schemeClr val="tx2"/>
                          </a:solidFill>
                        </a:rPr>
                        <a:t>Individual: $515 </a:t>
                      </a:r>
                    </a:p>
                    <a:p>
                      <a:pPr lvl="0"/>
                      <a:r>
                        <a:rPr lang="en-US" sz="1800" b="0" dirty="0">
                          <a:solidFill>
                            <a:schemeClr val="tx2"/>
                          </a:solidFill>
                        </a:rPr>
                        <a:t>Family: $1,030</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457200">
                <a:tc>
                  <a:txBody>
                    <a:bodyPr/>
                    <a:lstStyle/>
                    <a:p>
                      <a:pPr lvl="0"/>
                      <a:r>
                        <a:rPr lang="en-US" sz="1800" b="1" baseline="0" dirty="0">
                          <a:solidFill>
                            <a:schemeClr val="tx2"/>
                          </a:solidFill>
                        </a:rPr>
                        <a:t>Coinsurance</a:t>
                      </a:r>
                      <a:r>
                        <a:rPr lang="en-US" sz="1800" b="1" baseline="30000" dirty="0">
                          <a:solidFill>
                            <a:schemeClr val="tx2"/>
                          </a:solidFill>
                        </a:rPr>
                        <a:t>1</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tx2"/>
                          </a:solidFill>
                        </a:rPr>
                        <a:t>In network: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chemeClr val="tx2"/>
                          </a:solidFill>
                        </a:rPr>
                        <a:t>Subscriber pays 20%; Plan pays 80%.</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solidFill>
                            <a:schemeClr val="tx2"/>
                          </a:solidFill>
                        </a:rPr>
                        <a:t>Coinsurance maximum of $3,000 per individual or $6,000 per family.</a:t>
                      </a:r>
                      <a:endParaRPr lang="en-US" sz="1800" b="0" dirty="0">
                        <a:solidFill>
                          <a:schemeClr val="tx2"/>
                        </a:solidFill>
                      </a:endParaRP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164332226"/>
                  </a:ext>
                </a:extLst>
              </a:tr>
              <a:tr h="457200">
                <a:tc>
                  <a:txBody>
                    <a:bodyPr/>
                    <a:lstStyle/>
                    <a:p>
                      <a:pPr lvl="0"/>
                      <a:r>
                        <a:rPr lang="en-US" sz="1800" b="1" dirty="0">
                          <a:solidFill>
                            <a:schemeClr val="tx2"/>
                          </a:solidFill>
                        </a:rPr>
                        <a:t>Physician’s office visit</a:t>
                      </a:r>
                      <a:r>
                        <a:rPr lang="en-US" sz="1800" b="1" baseline="30000" dirty="0">
                          <a:solidFill>
                            <a:schemeClr val="tx2"/>
                          </a:solidFill>
                        </a:rPr>
                        <a:t>2</a:t>
                      </a: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lvl="0"/>
                      <a:r>
                        <a:rPr lang="en-US" sz="1800" b="0" dirty="0">
                          <a:solidFill>
                            <a:schemeClr val="tx2"/>
                          </a:solidFill>
                        </a:rPr>
                        <a:t>$15 copayment</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444716453"/>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solidFill>
                          <a:effectLst/>
                          <a:latin typeface="+mn-lt"/>
                          <a:ea typeface="+mn-ea"/>
                          <a:cs typeface="+mn-cs"/>
                        </a:rPr>
                        <a:t>Outpatient facility</a:t>
                      </a:r>
                      <a:r>
                        <a:rPr lang="en-US" sz="1800" b="1" kern="1200" baseline="30000" dirty="0">
                          <a:solidFill>
                            <a:schemeClr val="tx2"/>
                          </a:solidFill>
                          <a:effectLst/>
                          <a:latin typeface="+mn-lt"/>
                          <a:ea typeface="+mn-ea"/>
                          <a:cs typeface="+mn-cs"/>
                        </a:rPr>
                        <a:t>3</a:t>
                      </a:r>
                      <a:endParaRPr lang="en-US" sz="1800" b="1" baseline="30000" dirty="0">
                        <a:solidFill>
                          <a:schemeClr val="tx2"/>
                        </a:solidFill>
                        <a:latin typeface="+mn-lt"/>
                      </a:endParaRP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2"/>
                          </a:solidFill>
                        </a:rPr>
                        <a:t>$115 copayment</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186002523"/>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solidFill>
                          <a:effectLst/>
                          <a:latin typeface="+mn-lt"/>
                          <a:ea typeface="+mn-ea"/>
                          <a:cs typeface="+mn-cs"/>
                        </a:rPr>
                        <a:t>Emergency care</a:t>
                      </a:r>
                      <a:r>
                        <a:rPr lang="en-US" sz="1800" b="1" kern="1200" baseline="30000" dirty="0">
                          <a:solidFill>
                            <a:schemeClr val="tx2"/>
                          </a:solidFill>
                          <a:effectLst/>
                          <a:latin typeface="+mn-lt"/>
                          <a:ea typeface="+mn-ea"/>
                          <a:cs typeface="+mn-cs"/>
                        </a:rPr>
                        <a:t>4</a:t>
                      </a:r>
                      <a:endParaRPr lang="en-US" sz="1800" b="1" baseline="30000" dirty="0">
                        <a:solidFill>
                          <a:schemeClr val="tx2"/>
                        </a:solidFill>
                        <a:latin typeface="+mn-lt"/>
                      </a:endParaRP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2"/>
                          </a:solidFill>
                        </a:rPr>
                        <a:t>$193 copayment</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495175617"/>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kern="1200" dirty="0">
                          <a:solidFill>
                            <a:schemeClr val="tx2"/>
                          </a:solidFill>
                          <a:effectLst/>
                          <a:latin typeface="+mn-lt"/>
                          <a:ea typeface="+mn-ea"/>
                          <a:cs typeface="+mn-cs"/>
                        </a:rPr>
                        <a:t>Tax-favored accounts</a:t>
                      </a:r>
                      <a:endParaRPr lang="en-US" sz="1800" b="1" baseline="30000" dirty="0">
                        <a:solidFill>
                          <a:schemeClr val="tx2"/>
                        </a:solidFill>
                        <a:latin typeface="+mn-lt"/>
                      </a:endParaRPr>
                    </a:p>
                  </a:txBody>
                  <a:tcPr anchor="ctr">
                    <a:lnL w="6350" cap="flat" cmpd="sng" algn="ctr">
                      <a:noFill/>
                      <a:prstDash val="solid"/>
                      <a:round/>
                      <a:headEnd type="none" w="med" len="med"/>
                      <a:tailEnd type="none" w="med" len="med"/>
                    </a:lnL>
                    <a:lnR w="28575" cap="flat" cmpd="sng" algn="ctr">
                      <a:solidFill>
                        <a:srgbClr val="A0B810"/>
                      </a:solid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2"/>
                          </a:solidFill>
                        </a:rPr>
                        <a:t>Medical Spending Account</a:t>
                      </a:r>
                    </a:p>
                  </a:txBody>
                  <a:tcPr anchor="ctr">
                    <a:lnL w="28575" cap="flat" cmpd="sng" algn="ctr">
                      <a:solidFill>
                        <a:srgbClr val="A0B81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849434136"/>
                  </a:ext>
                </a:extLst>
              </a:tr>
            </a:tbl>
          </a:graphicData>
        </a:graphic>
      </p:graphicFrame>
      <p:sp>
        <p:nvSpPr>
          <p:cNvPr id="2" name="Title 1"/>
          <p:cNvSpPr>
            <a:spLocks noGrp="1"/>
          </p:cNvSpPr>
          <p:nvPr>
            <p:ph type="title"/>
            <p:custDataLst>
              <p:tags r:id="rId3"/>
            </p:custDataLst>
          </p:nvPr>
        </p:nvSpPr>
        <p:spPr/>
        <p:txBody>
          <a:bodyPr/>
          <a:lstStyle/>
          <a:p>
            <a:r>
              <a:rPr lang="en-US" dirty="0"/>
              <a:t>Standard Plan</a:t>
            </a:r>
          </a:p>
        </p:txBody>
      </p:sp>
      <p:sp>
        <p:nvSpPr>
          <p:cNvPr id="9" name="Rectangle 8">
            <a:extLst>
              <a:ext uri="{FF2B5EF4-FFF2-40B4-BE49-F238E27FC236}">
                <a16:creationId xmlns:a16="http://schemas.microsoft.com/office/drawing/2014/main" id="{44B62861-6C79-453A-9019-7463C3DBE99F}"/>
              </a:ext>
            </a:extLst>
          </p:cNvPr>
          <p:cNvSpPr/>
          <p:nvPr>
            <p:custDataLst>
              <p:tags r:id="rId4"/>
            </p:custDataLst>
          </p:nvPr>
        </p:nvSpPr>
        <p:spPr>
          <a:xfrm>
            <a:off x="609599" y="5285381"/>
            <a:ext cx="10972799" cy="1015663"/>
          </a:xfrm>
          <a:prstGeom prst="rect">
            <a:avLst/>
          </a:prstGeom>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rPr>
              <a:t>Out of network, subscribers will pay 40% coinsurance, and the coinsurance maximum is different.</a:t>
            </a:r>
          </a:p>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2</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The $15 copayment is waived for routine mammograms, adult well visits, well woman visits and well child visits.</a:t>
            </a:r>
          </a:p>
          <a:p>
            <a:r>
              <a:rPr lang="en-US" sz="1000" baseline="30000" dirty="0">
                <a:solidFill>
                  <a:schemeClr val="tx2"/>
                </a:solidFill>
              </a:rPr>
              <a:t>3</a:t>
            </a:r>
            <a:r>
              <a:rPr lang="en-US" sz="1000" dirty="0">
                <a:solidFill>
                  <a:schemeClr val="tx2"/>
                </a:solidFill>
              </a:rPr>
              <a:t>The $115 copayment for outpatient facility services is waived for emergency room services, oncology services, dialysis, clinic visits (an office visit at an outpatient facility), partial hospitalization, intensive outpatient services, electroconvulsive therapy and psychiatric medication management. The outpatient hospital copay is reduced to the office visit copay of $15 for physical therapy, occupational therapy, cardiac rehabilitation and pulmonary rehabilitation.</a:t>
            </a:r>
            <a:endParaRPr lang="en-US" sz="1000" baseline="30000" dirty="0">
              <a:solidFill>
                <a:schemeClr val="tx2"/>
              </a:solidFill>
            </a:endParaRPr>
          </a:p>
          <a:p>
            <a:r>
              <a:rPr lang="en-US" sz="1000" baseline="30000" dirty="0">
                <a:solidFill>
                  <a:schemeClr val="tx2"/>
                </a:solidFill>
              </a:rPr>
              <a:t>4</a:t>
            </a:r>
            <a:r>
              <a:rPr lang="en-US" sz="1000" dirty="0">
                <a:solidFill>
                  <a:schemeClr val="tx2"/>
                </a:solidFill>
              </a:rPr>
              <a:t>The $193 copayment for emergency care is waived if admitted.</a:t>
            </a:r>
          </a:p>
        </p:txBody>
      </p:sp>
    </p:spTree>
    <p:extLst>
      <p:ext uri="{BB962C8B-B14F-4D97-AF65-F5344CB8AC3E}">
        <p14:creationId xmlns:p14="http://schemas.microsoft.com/office/powerpoint/2010/main" val="3606742040"/>
      </p:ext>
    </p:extLst>
  </p:cSld>
  <p:clrMapOvr>
    <a:masterClrMapping/>
  </p:clrMapOvr>
  <mc:AlternateContent xmlns:mc="http://schemas.openxmlformats.org/markup-compatibility/2006" xmlns:p14="http://schemas.microsoft.com/office/powerpoint/2010/main">
    <mc:Choice Requires="p14">
      <p:transition spd="slow" p14:dur="2000" advTm="54662"/>
    </mc:Choice>
    <mc:Fallback xmlns="">
      <p:transition spd="slow" advTm="5466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9</a:t>
            </a:fld>
            <a:endParaRPr lang="en-US" dirty="0"/>
          </a:p>
        </p:txBody>
      </p:sp>
      <p:graphicFrame>
        <p:nvGraphicFramePr>
          <p:cNvPr id="7" name="Content Placeholder 10">
            <a:extLst>
              <a:ext uri="{FF2B5EF4-FFF2-40B4-BE49-F238E27FC236}">
                <a16:creationId xmlns:a16="http://schemas.microsoft.com/office/drawing/2014/main" id="{5F8B35D1-D15C-47B0-942D-BB4181B2A666}"/>
              </a:ext>
            </a:extLst>
          </p:cNvPr>
          <p:cNvGraphicFramePr>
            <a:graphicFrameLocks noGrp="1"/>
          </p:cNvGraphicFramePr>
          <p:nvPr>
            <p:ph sz="half" idx="1"/>
            <p:custDataLst>
              <p:tags r:id="rId2"/>
            </p:custDataLst>
            <p:extLst>
              <p:ext uri="{D42A27DB-BD31-4B8C-83A1-F6EECF244321}">
                <p14:modId xmlns:p14="http://schemas.microsoft.com/office/powerpoint/2010/main" val="3848351073"/>
              </p:ext>
            </p:extLst>
          </p:nvPr>
        </p:nvGraphicFramePr>
        <p:xfrm>
          <a:off x="609600" y="1611313"/>
          <a:ext cx="10972800" cy="1463040"/>
        </p:xfrm>
        <a:graphic>
          <a:graphicData uri="http://schemas.openxmlformats.org/drawingml/2006/table">
            <a:tbl>
              <a:tblPr firstRow="1" bandRow="1">
                <a:tableStyleId>{2D5ABB26-0587-4C30-8999-92F81FD0307C}</a:tableStyleId>
              </a:tblPr>
              <a:tblGrid>
                <a:gridCol w="3657600">
                  <a:extLst>
                    <a:ext uri="{9D8B030D-6E8A-4147-A177-3AD203B41FA5}">
                      <a16:colId xmlns:a16="http://schemas.microsoft.com/office/drawing/2014/main" val="20000"/>
                    </a:ext>
                  </a:extLst>
                </a:gridCol>
                <a:gridCol w="3657600">
                  <a:extLst>
                    <a:ext uri="{9D8B030D-6E8A-4147-A177-3AD203B41FA5}">
                      <a16:colId xmlns:a16="http://schemas.microsoft.com/office/drawing/2014/main" val="3247524132"/>
                    </a:ext>
                  </a:extLst>
                </a:gridCol>
                <a:gridCol w="3657600">
                  <a:extLst>
                    <a:ext uri="{9D8B030D-6E8A-4147-A177-3AD203B41FA5}">
                      <a16:colId xmlns:a16="http://schemas.microsoft.com/office/drawing/2014/main" val="20001"/>
                    </a:ext>
                  </a:extLst>
                </a:gridCol>
              </a:tblGrid>
              <a:tr h="370840">
                <a:tc>
                  <a:txBody>
                    <a:bodyPr/>
                    <a:lstStyle/>
                    <a:p>
                      <a:pPr algn="ctr"/>
                      <a:r>
                        <a:rPr lang="en-US" sz="1800" b="1" dirty="0">
                          <a:solidFill>
                            <a:schemeClr val="tx2"/>
                          </a:solidFill>
                          <a:latin typeface="+mn-lt"/>
                        </a:rPr>
                        <a:t>Tier 1</a:t>
                      </a:r>
                      <a:br>
                        <a:rPr lang="en-US" sz="1800" b="1" dirty="0">
                          <a:solidFill>
                            <a:schemeClr val="tx2"/>
                          </a:solidFill>
                          <a:latin typeface="+mn-lt"/>
                        </a:rPr>
                      </a:br>
                      <a:r>
                        <a:rPr lang="en-US" sz="1800" b="1" dirty="0">
                          <a:solidFill>
                            <a:schemeClr val="tx2"/>
                          </a:solidFill>
                          <a:latin typeface="+mn-lt"/>
                        </a:rPr>
                        <a:t>(generic)</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p>
                      <a:pPr algn="ctr"/>
                      <a:r>
                        <a:rPr lang="en-US" sz="1800" b="1" dirty="0">
                          <a:solidFill>
                            <a:schemeClr val="tx2"/>
                          </a:solidFill>
                          <a:latin typeface="+mn-lt"/>
                        </a:rPr>
                        <a:t>Tier 2</a:t>
                      </a:r>
                      <a:br>
                        <a:rPr lang="en-US" sz="1800" b="1" dirty="0">
                          <a:solidFill>
                            <a:schemeClr val="tx2"/>
                          </a:solidFill>
                          <a:latin typeface="+mn-lt"/>
                        </a:rPr>
                      </a:br>
                      <a:r>
                        <a:rPr lang="en-US" sz="1800" b="1" dirty="0">
                          <a:solidFill>
                            <a:schemeClr val="tx2"/>
                          </a:solidFill>
                          <a:latin typeface="+mn-lt"/>
                        </a:rPr>
                        <a:t>(preferred brand)</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6350" cap="flat" cmpd="sng" algn="ctr">
                      <a:solidFill>
                        <a:schemeClr val="bg2"/>
                      </a:solid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tc>
                  <a:txBody>
                    <a:bodyPr/>
                    <a:lstStyle/>
                    <a:p>
                      <a:pPr algn="ctr"/>
                      <a:r>
                        <a:rPr lang="en-US" sz="1800" b="1" dirty="0">
                          <a:solidFill>
                            <a:schemeClr val="tx2"/>
                          </a:solidFill>
                          <a:latin typeface="+mn-lt"/>
                        </a:rPr>
                        <a:t>Tier 3</a:t>
                      </a:r>
                      <a:br>
                        <a:rPr lang="en-US" sz="1800" b="1" dirty="0">
                          <a:solidFill>
                            <a:schemeClr val="tx2"/>
                          </a:solidFill>
                          <a:latin typeface="+mn-lt"/>
                        </a:rPr>
                      </a:br>
                      <a:r>
                        <a:rPr lang="en-US" sz="1800" b="1" dirty="0">
                          <a:solidFill>
                            <a:schemeClr val="tx2"/>
                          </a:solidFill>
                          <a:latin typeface="+mn-lt"/>
                        </a:rPr>
                        <a:t>(non-preferred brand)</a:t>
                      </a:r>
                    </a:p>
                  </a:txBody>
                  <a:tcPr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28575" cap="flat" cmpd="sng" algn="ctr">
                      <a:solidFill>
                        <a:srgbClr val="A0B810"/>
                      </a:solidFill>
                      <a:prstDash val="solid"/>
                      <a:round/>
                      <a:headEnd type="none" w="med" len="med"/>
                      <a:tailEnd type="none" w="med" len="med"/>
                    </a:lnB>
                    <a:noFill/>
                  </a:tcPr>
                </a:tc>
                <a:extLst>
                  <a:ext uri="{0D108BD9-81ED-4DB2-BD59-A6C34878D82A}">
                    <a16:rowId xmlns:a16="http://schemas.microsoft.com/office/drawing/2014/main" val="10000"/>
                  </a:ext>
                </a:extLst>
              </a:tr>
              <a:tr h="822960">
                <a:tc>
                  <a:txBody>
                    <a:bodyPr/>
                    <a:lstStyle/>
                    <a:p>
                      <a:pPr marL="0" lvl="0" indent="0">
                        <a:buFont typeface="Arial" panose="020B0604020202020204" pitchFamily="34" charset="0"/>
                        <a:buNone/>
                      </a:pPr>
                      <a:r>
                        <a:rPr lang="en-US" sz="1800" b="0" kern="1200" dirty="0">
                          <a:solidFill>
                            <a:schemeClr val="tx2"/>
                          </a:solidFill>
                          <a:effectLst/>
                          <a:latin typeface="+mn-lt"/>
                          <a:ea typeface="+mn-ea"/>
                          <a:cs typeface="+mn-cs"/>
                        </a:rPr>
                        <a:t>30-day supply: $13</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0" kern="1200" dirty="0">
                          <a:solidFill>
                            <a:schemeClr val="tx2"/>
                          </a:solidFill>
                          <a:effectLst/>
                          <a:latin typeface="+mn-lt"/>
                          <a:ea typeface="+mn-ea"/>
                          <a:cs typeface="+mn-cs"/>
                        </a:rPr>
                        <a:t>90-day supply: $32 </a:t>
                      </a:r>
                    </a:p>
                  </a:txBody>
                  <a:tcPr anchor="ctr">
                    <a:lnL w="6350" cap="flat" cmpd="sng" algn="ctr">
                      <a:no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lvl="0" indent="0">
                        <a:buFont typeface="Arial" panose="020B0604020202020204" pitchFamily="34" charset="0"/>
                        <a:buNone/>
                      </a:pPr>
                      <a:r>
                        <a:rPr lang="en-US" sz="1800" b="0" kern="1200" dirty="0">
                          <a:solidFill>
                            <a:schemeClr val="tx2"/>
                          </a:solidFill>
                          <a:effectLst/>
                          <a:latin typeface="+mn-lt"/>
                          <a:ea typeface="+mn-ea"/>
                          <a:cs typeface="+mn-cs"/>
                        </a:rPr>
                        <a:t>30-day supply: $46</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0" kern="1200" dirty="0">
                          <a:solidFill>
                            <a:schemeClr val="tx2"/>
                          </a:solidFill>
                          <a:effectLst/>
                          <a:latin typeface="+mn-lt"/>
                          <a:ea typeface="+mn-ea"/>
                          <a:cs typeface="+mn-cs"/>
                        </a:rPr>
                        <a:t>90-day supply: $115</a:t>
                      </a:r>
                    </a:p>
                  </a:txBody>
                  <a:tcPr anchor="ctr">
                    <a:lnL w="6350" cap="flat" cmpd="sng" algn="ctr">
                      <a:solidFill>
                        <a:schemeClr val="bg2"/>
                      </a:solidFill>
                      <a:prstDash val="solid"/>
                      <a:round/>
                      <a:headEnd type="none" w="med" len="med"/>
                      <a:tailEnd type="none" w="med" len="med"/>
                    </a:lnL>
                    <a:lnR w="6350" cap="flat" cmpd="sng" algn="ctr">
                      <a:solidFill>
                        <a:schemeClr val="bg2"/>
                      </a:solid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tc>
                  <a:txBody>
                    <a:bodyPr/>
                    <a:lstStyle/>
                    <a:p>
                      <a:pPr marL="0" lvl="0" indent="0">
                        <a:buFont typeface="Arial" panose="020B0604020202020204" pitchFamily="34" charset="0"/>
                        <a:buNone/>
                      </a:pPr>
                      <a:r>
                        <a:rPr lang="en-US" sz="1800" b="0" kern="1200" dirty="0">
                          <a:solidFill>
                            <a:schemeClr val="tx2"/>
                          </a:solidFill>
                          <a:effectLst/>
                          <a:latin typeface="+mn-lt"/>
                          <a:ea typeface="+mn-ea"/>
                          <a:cs typeface="+mn-cs"/>
                        </a:rPr>
                        <a:t>30-day supply: $77</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b="0" kern="1200" dirty="0">
                          <a:solidFill>
                            <a:schemeClr val="tx2"/>
                          </a:solidFill>
                          <a:effectLst/>
                          <a:latin typeface="+mn-lt"/>
                          <a:ea typeface="+mn-ea"/>
                          <a:cs typeface="+mn-cs"/>
                        </a:rPr>
                        <a:t>90-day supply: $192</a:t>
                      </a:r>
                    </a:p>
                  </a:txBody>
                  <a:tcPr marL="68580" marR="68580" marT="0" marB="0" anchor="ctr">
                    <a:lnL w="6350" cap="flat" cmpd="sng" algn="ctr">
                      <a:solidFill>
                        <a:schemeClr val="bg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2" name="Title 1"/>
          <p:cNvSpPr>
            <a:spLocks noGrp="1"/>
          </p:cNvSpPr>
          <p:nvPr>
            <p:ph type="title"/>
            <p:custDataLst>
              <p:tags r:id="rId3"/>
            </p:custDataLst>
          </p:nvPr>
        </p:nvSpPr>
        <p:spPr/>
        <p:txBody>
          <a:bodyPr/>
          <a:lstStyle/>
          <a:p>
            <a:r>
              <a:rPr lang="en-US" dirty="0"/>
              <a:t>Prescription drugs for Standard Plan</a:t>
            </a:r>
            <a:r>
              <a:rPr lang="en-US" baseline="30000" dirty="0"/>
              <a:t>1,2</a:t>
            </a:r>
          </a:p>
        </p:txBody>
      </p:sp>
      <p:sp>
        <p:nvSpPr>
          <p:cNvPr id="5" name="Rectangle 4"/>
          <p:cNvSpPr/>
          <p:nvPr>
            <p:custDataLst>
              <p:tags r:id="rId4"/>
            </p:custDataLst>
          </p:nvPr>
        </p:nvSpPr>
        <p:spPr>
          <a:xfrm>
            <a:off x="609599" y="5900934"/>
            <a:ext cx="10972799" cy="400110"/>
          </a:xfrm>
          <a:prstGeom prst="rect">
            <a:avLst/>
          </a:prstGeom>
        </p:spPr>
        <p:txBody>
          <a:bodyPr wrap="square">
            <a:spAutoFit/>
          </a:bodyPr>
          <a:lstStyle/>
          <a:p>
            <a:r>
              <a:rPr lang="en-US" sz="1000" baseline="30000" dirty="0">
                <a:solidFill>
                  <a:schemeClr val="tx2"/>
                </a:solidFill>
                <a:latin typeface="Calibri" panose="020F0502020204030204" pitchFamily="34" charset="0"/>
                <a:ea typeface="Calibri" panose="020F0502020204030204" pitchFamily="34" charset="0"/>
                <a:cs typeface="Times New Roman" panose="02020603050405020304" pitchFamily="18" charset="0"/>
              </a:rPr>
              <a:t>1</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Prescription drugs are not covered at out-of-network pharmacies.</a:t>
            </a:r>
            <a:r>
              <a:rPr lang="en-US" sz="1000" dirty="0">
                <a:solidFill>
                  <a:srgbClr val="FF0000"/>
                </a:solidFill>
                <a:latin typeface="Calibri" panose="020F0502020204030204" pitchFamily="34" charset="0"/>
                <a:ea typeface="Calibri" panose="020F0502020204030204" pitchFamily="34" charset="0"/>
                <a:cs typeface="Times New Roman" panose="02020603050405020304" pitchFamily="18" charset="0"/>
              </a:rPr>
              <a:t> </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Specialty medications are limited to a 30-day supply per fill.</a:t>
            </a:r>
          </a:p>
          <a:p>
            <a:r>
              <a:rPr lang="en-US" sz="1000" baseline="30000" dirty="0">
                <a:solidFill>
                  <a:schemeClr val="tx2"/>
                </a:solidFill>
                <a:latin typeface="Calibri" panose="020F0502020204030204" pitchFamily="34" charset="0"/>
                <a:cs typeface="Times New Roman" panose="02020603050405020304" pitchFamily="18" charset="0"/>
              </a:rPr>
              <a:t>2</a:t>
            </a:r>
            <a:r>
              <a:rPr lang="en-US" sz="1000" dirty="0">
                <a:solidFill>
                  <a:schemeClr val="tx2"/>
                </a:solidFill>
                <a:latin typeface="Calibri" panose="020F0502020204030204" pitchFamily="34" charset="0"/>
                <a:ea typeface="Calibri" panose="020F0502020204030204" pitchFamily="34" charset="0"/>
                <a:cs typeface="Times New Roman" panose="02020603050405020304" pitchFamily="18" charset="0"/>
              </a:rPr>
              <a:t>You will pay a lower copayment for a 90-day supply of prescription drugs at your local network pharmacy that participates in the Smart90 Network than if you purchased the medication one month at a time.</a:t>
            </a:r>
            <a:endParaRPr lang="en-US" sz="1000" strike="sngStrike" dirty="0">
              <a:solidFill>
                <a:srgbClr val="FF0000"/>
              </a:solidFill>
            </a:endParaRPr>
          </a:p>
        </p:txBody>
      </p:sp>
      <p:sp>
        <p:nvSpPr>
          <p:cNvPr id="6" name="Rectangle 5">
            <a:extLst>
              <a:ext uri="{FF2B5EF4-FFF2-40B4-BE49-F238E27FC236}">
                <a16:creationId xmlns:a16="http://schemas.microsoft.com/office/drawing/2014/main" id="{A488BC9E-4409-4113-B6BF-330C705F0302}"/>
              </a:ext>
            </a:extLst>
          </p:cNvPr>
          <p:cNvSpPr/>
          <p:nvPr/>
        </p:nvSpPr>
        <p:spPr>
          <a:xfrm>
            <a:off x="609599" y="2782669"/>
            <a:ext cx="8229599" cy="646331"/>
          </a:xfrm>
          <a:prstGeom prst="rect">
            <a:avLst/>
          </a:prstGeom>
        </p:spPr>
        <p:txBody>
          <a:bodyPr wrap="square">
            <a:spAutoFit/>
          </a:bodyPr>
          <a:lstStyle/>
          <a:p>
            <a:pPr lvl="0">
              <a:defRPr/>
            </a:pPr>
            <a:endParaRPr lang="en-US" dirty="0">
              <a:solidFill>
                <a:schemeClr val="tx2"/>
              </a:solidFill>
            </a:endParaRPr>
          </a:p>
          <a:p>
            <a:pPr lvl="0">
              <a:defRPr/>
            </a:pPr>
            <a:r>
              <a:rPr lang="en-US" dirty="0">
                <a:solidFill>
                  <a:schemeClr val="tx2"/>
                </a:solidFill>
              </a:rPr>
              <a:t>Pay up to $3,000 in prescription drug copayments.</a:t>
            </a:r>
          </a:p>
        </p:txBody>
      </p:sp>
    </p:spTree>
    <p:extLst>
      <p:ext uri="{BB962C8B-B14F-4D97-AF65-F5344CB8AC3E}">
        <p14:creationId xmlns:p14="http://schemas.microsoft.com/office/powerpoint/2010/main" val="3214581939"/>
      </p:ext>
    </p:extLst>
  </p:cSld>
  <p:clrMapOvr>
    <a:masterClrMapping/>
  </p:clrMapOvr>
  <mc:AlternateContent xmlns:mc="http://schemas.openxmlformats.org/markup-compatibility/2006" xmlns:p14="http://schemas.microsoft.com/office/powerpoint/2010/main">
    <mc:Choice Requires="p14">
      <p:transition spd="slow" p14:dur="2000" advTm="14490"/>
    </mc:Choice>
    <mc:Fallback xmlns="">
      <p:transition spd="slow" advTm="1449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TableIndex row=&quot;1&quot; col=&quot;2&quot;&gt;&lt;linesCount val=&quot;1&quot;/&gt;&lt;lineCharCount val=&quot;12&quot;/&gt;&lt;/TableIndex&gt;&lt;TableIndex row=&quot;2&quot; col=&quot;1&quot;&gt;&lt;linesCount val=&quot;2&quot;/&gt;&lt;lineCharCount val=&quot;23&quot;/&gt;&lt;lineCharCount val=&quot;30&quot;/&gt;&lt;/TableIndex&gt;&lt;TableIndex row=&quot;2&quot; col=&quot;2&quot;&gt;&lt;linesCount val=&quot;2&quot;/&gt;&lt;lineCharCount val=&quot;25&quot;/&gt;&lt;lineCharCount val=&quot;33&quot;/&gt;&lt;/TableIndex&gt;&lt;/ShapeTextInfo&gt;"/>
  <p:tag name="PRESENTER_SHAPEINFO" val="&lt;ThreeDShapeInfo&gt;&lt;uuid val=&quot;{24411C2D-5B9A-4112-8DD6-836FC536CBDB}&quot;/&gt;&lt;isInvalidForFieldText val=&quot;0&quot;/&gt;&lt;Image&gt;&lt;filename val=&quot;C:\Users\rscald\AppData\Local\Temp\CP16132381501937Session\CPTrustFolder16132381501953\PPTImport16132381587437\data\asimages\{24411C2D-5B9A-4112-8DD6-836FC536CBDB}_10.png&quot;/&gt;&lt;left val=&quot;47&quot;/&gt;&lt;top val=&quot;302&quot;/&gt;&lt;width val=&quot;673&quot;/&gt;&lt;height val=&quot;119&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71&quot;/&gt;&lt;lineCharCount val=&quot;177&quot;/&gt;&lt;lineCharCount val=&quot;56&quot;/&gt;&lt;/TableIndex&gt;&lt;/ShapeTextInfo&gt;"/>
  <p:tag name="HTML_SHAPEINFO" val="&lt;ThreeDShapeInfo&gt;&lt;uuid val=&quot;{06FB44E7-7D58-4B48-92FF-240F99C173D9}&quot;/&gt;&lt;isInvalidForFieldText val=&quot;0&quot;/&gt;&lt;Image&gt;&lt;filename val=&quot;C:\Users\rscald\AppData\Local\Temp\CP16132381501937Session\CPTrustFolder16132381501953\PPTImport16132381587437\data\asimages\{06FB44E7-7D58-4B48-92FF-240F99C173D9}_12.png&quot;/&gt;&lt;left val=&quot;47&quot;/&gt;&lt;top val=&quot;672&quot;/&gt;&lt;width val=&quot;818&quot;/&gt;&lt;height val=&quot;53&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89F9E449-4A2C-41A2-80A1-EBD44B74C6CA}&quot;/&gt;&lt;isInvalidForFieldText val=&quot;0&quot;/&gt;&lt;Image&gt;&lt;filename val=&quot;C:\Users\rscald\AppData\Local\Temp\CP16132381501937Session\CPTrustFolder16132381501953\PPTImport16132381587437\data\asimages\{89F9E449-4A2C-41A2-80A1-EBD44B74C6CA}_14.png&quot;/&gt;&lt;left val=&quot;864&quot;/&gt;&lt;top val=&quot;670&quot;/&gt;&lt;width val=&quot;47&quot;/&gt;&lt;height val=&quot;39&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TableIndex row=&quot;1&quot; col=&quot;2&quot;&gt;&lt;linesCount val=&quot;1&quot;/&gt;&lt;lineCharCount val=&quot;12&quot;/&gt;&lt;/TableIndex&gt;&lt;TableIndex row=&quot;2&quot; col=&quot;1&quot;&gt;&lt;linesCount val=&quot;9&quot;/&gt;&lt;lineCharCount val=&quot;25&quot;/&gt;&lt;lineCharCount val=&quot;26&quot;/&gt;&lt;lineCharCount val=&quot;9&quot;/&gt;&lt;lineCharCount val=&quot;30&quot;/&gt;&lt;lineCharCount val=&quot;9&quot;/&gt;&lt;lineCharCount val=&quot;2&quot;/&gt;&lt;lineCharCount val=&quot;24&quot;/&gt;&lt;lineCharCount val=&quot;30&quot;/&gt;&lt;lineCharCount val=&quot;22&quot;/&gt;&lt;/TableIndex&gt;&lt;TableIndex row=&quot;2&quot; col=&quot;2&quot;&gt;&lt;linesCount val=&quot;4&quot;/&gt;&lt;lineCharCount val=&quot;27&quot;/&gt;&lt;lineCharCount val=&quot;27&quot;/&gt;&lt;lineCharCount val=&quot;31&quot;/&gt;&lt;lineCharCount val=&quot;12&quot;/&gt;&lt;/TableIndex&gt;&lt;/ShapeTextInfo&gt;"/>
  <p:tag name="PRESENTER_SHAPEINFO" val="&lt;ThreeDShapeInfo&gt;&lt;uuid val=&quot;{B3DA90A1-A8DE-463F-96D0-013044842CFB}&quot;/&gt;&lt;isInvalidForFieldText val=&quot;0&quot;/&gt;&lt;Image&gt;&lt;filename val=&quot;C:\Users\rscald\AppData\Local\Temp\CP16132381501937Session\CPTrustFolder16132381501953\PPTImport16132381587437\data\asimages\{B3DA90A1-A8DE-463F-96D0-013044842CFB}_14.png&quot;/&gt;&lt;left val=&quot;47&quot;/&gt;&lt;top val=&quot;261&quot;/&gt;&lt;width val=&quot;673&quot;/&gt;&lt;height val=&quot;321&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11&quot;/&gt;&lt;/TableIndex&gt;&lt;/ShapeTextInfo&gt;"/>
  <p:tag name="HTML_SHAPEINFO" val="&lt;ThreeDShapeInfo&gt;&lt;uuid val=&quot;{556C8CA7-1D5B-4125-8238-FFF44351F388}&quot;/&gt;&lt;isInvalidForFieldText val=&quot;0&quot;/&gt;&lt;Image&gt;&lt;filename val=&quot;C:\Users\rscald\AppData\Local\Temp\CP16132381501937Session\CPTrustFolder16132381501953\PPTImport16132381587437\data\asimages\{556C8CA7-1D5B-4125-8238-FFF44351F388}_14.png&quot;/&gt;&lt;left val=&quot;24&quot;/&gt;&lt;top val=&quot;24&quot;/&gt;&lt;width val=&quot;743&quot;/&gt;&lt;height val=&quot;170&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7&quot;/&gt;&lt;/TableIndex&gt;&lt;/ShapeTextInfo&gt;"/>
  <p:tag name="HTML_SHAPEINFO" val="&lt;ThreeDShapeInfo&gt;&lt;uuid val=&quot;{6A1807AC-9B74-4289-A86B-4685B05105CD}&quot;/&gt;&lt;isInvalidForFieldText val=&quot;0&quot;/&gt;&lt;Image&gt;&lt;filename val=&quot;C:\Users\rscald\AppData\Local\Temp\CP16132381501937Session\CPTrustFolder16132381501953\PPTImport16132381587437\data\asimages\{6A1807AC-9B74-4289-A86B-4685B05105CD}_14.png&quot;/&gt;&lt;left val=&quot;47&quot;/&gt;&lt;top val=&quot;683&quot;/&gt;&lt;width val=&quot;818&quot;/&gt;&lt;height val=&quot;30&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TableIndex row=&quot;1&quot; col=&quot;2&quot;&gt;&lt;linesCount val=&quot;1&quot;/&gt;&lt;lineCharCount val=&quot;12&quot;/&gt;&lt;/TableIndex&gt;&lt;TableIndex row=&quot;2&quot; col=&quot;1&quot;&gt;&lt;linesCount val=&quot;2&quot;/&gt;&lt;lineCharCount val=&quot;23&quot;/&gt;&lt;lineCharCount val=&quot;30&quot;/&gt;&lt;/TableIndex&gt;&lt;TableIndex row=&quot;2&quot; col=&quot;2&quot;&gt;&lt;linesCount val=&quot;2&quot;/&gt;&lt;lineCharCount val=&quot;25&quot;/&gt;&lt;lineCharCount val=&quot;33&quot;/&gt;&lt;/TableIndex&gt;&lt;/ShapeTextInfo&gt;"/>
  <p:tag name="PRESENTER_SHAPEINFO" val="&lt;ThreeDShapeInfo&gt;&lt;uuid val=&quot;{24411C2D-5B9A-4112-8DD6-836FC536CBDB}&quot;/&gt;&lt;isInvalidForFieldText val=&quot;0&quot;/&gt;&lt;Image&gt;&lt;filename val=&quot;C:\Users\rscald\AppData\Local\Temp\CP16132381501937Session\CPTrustFolder16132381501953\PPTImport16132381587437\data\asimages\{24411C2D-5B9A-4112-8DD6-836FC536CBDB}_10.png&quot;/&gt;&lt;left val=&quot;47&quot;/&gt;&lt;top val=&quot;302&quot;/&gt;&lt;width val=&quot;673&quot;/&gt;&lt;height val=&quot;119&quot;/&gt;&lt;hasText val=&quot;1&quot;/&gt;&lt;/Image&gt;&lt;/ThreeDShapeInfo&gt;"/>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171&quot;/&gt;&lt;lineCharCount val=&quot;177&quot;/&gt;&lt;lineCharCount val=&quot;56&quot;/&gt;&lt;/TableIndex&gt;&lt;/ShapeTextInfo&gt;"/>
  <p:tag name="HTML_SHAPEINFO" val="&lt;ThreeDShapeInfo&gt;&lt;uuid val=&quot;{06FB44E7-7D58-4B48-92FF-240F99C173D9}&quot;/&gt;&lt;isInvalidForFieldText val=&quot;0&quot;/&gt;&lt;Image&gt;&lt;filename val=&quot;C:\Users\rscald\AppData\Local\Temp\CP16132381501937Session\CPTrustFolder16132381501953\PPTImport16132381587437\data\asimages\{06FB44E7-7D58-4B48-92FF-240F99C173D9}_12.png&quot;/&gt;&lt;left val=&quot;47&quot;/&gt;&lt;top val=&quot;672&quot;/&gt;&lt;width val=&quot;818&quot;/&gt;&lt;height val=&quot;53&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54&quot;/&gt;&lt;lineCharCount val=&quot;47&quot;/&gt;&lt;lineCharCount val=&quot;36&quot;/&gt;&lt;lineCharCount val=&quot;36&quot;/&gt;&lt;lineCharCount val=&quot;56&quot;/&gt;&lt;lineCharCount val=&quot;12&quot;/&gt;&lt;lineCharCount val=&quot;57&quot;/&gt;&lt;lineCharCount val=&quot;57&quot;/&gt;&lt;lineCharCount val=&quot;11&quot;/&gt;&lt;lineCharCount val=&quot;49&quot;/&gt;&lt;lineCharCount val=&quot;48&quot;/&gt;&lt;lineCharCount val=&quot;30&quot;/&gt;&lt;lineCharCount val=&quot;19&quot;/&gt;&lt;/TableIndex&gt;&lt;/ShapeTextInfo&gt;"/>
  <p:tag name="HTML_SHAPEINFO" val="&lt;ThreeDShapeInfo&gt;&lt;uuid val=&quot;{3796C10B-A93B-4393-9E23-D065DAF6F62C}&quot;/&gt;&lt;isInvalidForFieldText val=&quot;0&quot;/&gt;&lt;Image&gt;&lt;filename val=&quot;C:\Users\rscald\AppData\Local\Temp\CP17684170892406Session\CPTrustFolder17684170892421\PPTImport17684171035750\data\asimages\{3796C10B-A93B-4393-9E23-D065DAF6F62C}_55.png&quot;/&gt;&lt;left val=&quot;38&quot;/&gt;&lt;top val=&quot;178&quot;/&gt;&lt;width val=&quot;880&quot;/&gt;&lt;height val=&quot;481&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7FF96268-304B-46BE-8AA3-7CC6A9A83AD9}&quot;/&gt;&lt;isInvalidForFieldText val=&quot;0&quot;/&gt;&lt;Image&gt;&lt;filename val=&quot;C:\Users\rscald\AppData\Local\Temp\CP17684170892406Session\CPTrustFolder17684170892421\PPTImport17684171035750\data\asimages\{7FF96268-304B-46BE-8AA3-7CC6A9A83AD9}_55.png&quot;/&gt;&lt;left val=&quot;24&quot;/&gt;&lt;top val=&quot;35&quot;/&gt;&lt;width val=&quot;743&quot;/&gt;&lt;height val=&quot;160&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F1562640-3E54-4858-AAE6-83495A489ACF}&quot;/&gt;&lt;isInvalidForFieldText val=&quot;0&quot;/&gt;&lt;Image&gt;&lt;filename val=&quot;C:\Users\rscald\AppData\Local\Temp\CP17684170892406Session\CPTrustFolder17684170892421\PPTImport17684171035750\data\asimages\{F1562640-3E54-4858-AAE6-83495A489ACF}_55.png&quot;/&gt;&lt;left val=&quot;864&quot;/&gt;&lt;top val=&quot;674&quot;/&gt;&lt;width val=&quot;47&quot;/&gt;&lt;height val=&quot;39&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7&quot;/&gt;&lt;lineCharCount val=&quot;10&quot;/&gt;&lt;/TableIndex&gt;&lt;/ShapeTextInfo&gt;"/>
  <p:tag name="HTML_SHAPEINFO" val="&lt;ThreeDShapeInfo&gt;&lt;uuid val=&quot;{9CF471DE-5478-4DED-ABA6-F5D871C947BC}&quot;/&gt;&lt;isInvalidForFieldText val=&quot;0&quot;/&gt;&lt;Image&gt;&lt;filename val=&quot;C:\Users\rscald\AppData\Local\Temp\CP17684170892406Session\CPTrustFolder17684170892421\PPTImport17684171035750\data\asimages\{9CF471DE-5478-4DED-ABA6-F5D871C947BC}_56.png&quot;/&gt;&lt;left val=&quot;24&quot;/&gt;&lt;top val=&quot;24&quot;/&gt;&lt;width val=&quot;743&quot;/&gt;&lt;height val=&quot;170&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672B6631-7469-4599-89F4-56469F2AA1DC}&quot;/&gt;&lt;isInvalidForFieldText val=&quot;0&quot;/&gt;&lt;Image&gt;&lt;filename val=&quot;C:\Users\rscald\AppData\Local\Temp\CP17684170892406Session\CPTrustFolder17684170892421\PPTImport17684171035750\data\asimages\{672B6631-7469-4599-89F4-56469F2AA1DC}_56.png&quot;/&gt;&lt;left val=&quot;864&quot;/&gt;&lt;top val=&quot;674&quot;/&gt;&lt;width val=&quot;47&quot;/&gt;&lt;height val=&quot;3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9&quot;/&gt;&lt;lineCharCount val=&quot;42&quot;/&gt;&lt;lineCharCount val=&quot;47&quot;/&gt;&lt;lineCharCount val=&quot;13&quot;/&gt;&lt;lineCharCount val=&quot;29&quot;/&gt;&lt;/TableIndex&gt;&lt;/ShapeTextInfo&gt;"/>
  <p:tag name="HTML_SHAPEINFO" val="&lt;ThreeDShapeInfo&gt;&lt;uuid val=&quot;{B61267E8-7534-40AF-AAAC-400A32EC03C1}&quot;/&gt;&lt;isInvalidForFieldText val=&quot;0&quot;/&gt;&lt;Image&gt;&lt;filename val=&quot;C:\Users\rscald\AppData\Local\Temp\CP17684170892406Session\CPTrustFolder17684170892421\PPTImport17684171035750\data\asimages\{B61267E8-7534-40AF-AAAC-400A32EC03C1}_56.png&quot;/&gt;&lt;left val=&quot;38&quot;/&gt;&lt;top val=&quot;189&quot;/&gt;&lt;width val=&quot;874&quot;/&gt;&lt;height val=&quot;448&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76BA7E98-D9A3-41EE-BB20-FCB3513FA346}&quot;/&gt;&lt;isInvalidForFieldText val=&quot;0&quot;/&gt;&lt;Image&gt;&lt;filename val=&quot;C:\Users\rscald\AppData\Local\Temp\CP17684170892406Session\CPTrustFolder17684170892421\PPTImport17684171035750\data\asimages\{76BA7E98-D9A3-41EE-BB20-FCB3513FA346}_57.png&quot;/&gt;&lt;left val=&quot;864&quot;/&gt;&lt;top val=&quot;674&quot;/&gt;&lt;width val=&quot;47&quot;/&gt;&lt;height val=&quot;3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8&quot;/&gt;&lt;lineCharCount val=&quot;43&quot;/&gt;&lt;lineCharCount val=&quot;23&quot;/&gt;&lt;lineCharCount val=&quot;61&quot;/&gt;&lt;lineCharCount val=&quot;56&quot;/&gt;&lt;lineCharCount val=&quot;56&quot;/&gt;&lt;lineCharCount val=&quot;52&quot;/&gt;&lt;lineCharCount val=&quot;31&quot;/&gt;&lt;lineCharCount val=&quot;29&quot;/&gt;&lt;/TableIndex&gt;&lt;/ShapeTextInfo&gt;"/>
  <p:tag name="HTML_SHAPEINFO" val="&lt;ThreeDShapeInfo&gt;&lt;uuid val=&quot;{4DFF78C9-B174-4CD0-8F41-5DC528400822}&quot;/&gt;&lt;isInvalidForFieldText val=&quot;0&quot;/&gt;&lt;Image&gt;&lt;filename val=&quot;C:\Users\rscald\AppData\Local\Temp\CP17684170892406Session\CPTrustFolder17684170892421\PPTImport17684171035750\data\asimages\{4DFF78C9-B174-4CD0-8F41-5DC528400822}_57.png&quot;/&gt;&lt;left val=&quot;38&quot;/&gt;&lt;top val=&quot;192&quot;/&gt;&lt;width val=&quot;883&quot;/&gt;&lt;height val=&quot;444&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12&quot;/&gt;&lt;/TableIndex&gt;&lt;/ShapeTextInfo&gt;"/>
  <p:tag name="HTML_SHAPEINFO" val="&lt;ThreeDShapeInfo&gt;&lt;uuid val=&quot;{6F31DB60-B716-473D-9D4B-86967C8D8245}&quot;/&gt;&lt;isInvalidForFieldText val=&quot;0&quot;/&gt;&lt;Image&gt;&lt;filename val=&quot;C:\Users\rscald\AppData\Local\Temp\CP17684170892406Session\CPTrustFolder17684170892421\PPTImport17684171035750\data\asimages\{6F31DB60-B716-473D-9D4B-86967C8D8245}_57.png&quot;/&gt;&lt;left val=&quot;24&quot;/&gt;&lt;top val=&quot;24&quot;/&gt;&lt;width val=&quot;743&quot;/&gt;&lt;height val=&quot;170&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54&quot;/&gt;&lt;lineCharCount val=&quot;27&quot;/&gt;&lt;lineCharCount val=&quot;46&quot;/&gt;&lt;lineCharCount val=&quot;13&quot;/&gt;&lt;lineCharCount val=&quot;40&quot;/&gt;&lt;lineCharCount val=&quot;47&quot;/&gt;&lt;lineCharCount val=&quot;40&quot;/&gt;&lt;lineCharCount val=&quot;52&quot;/&gt;&lt;lineCharCount val=&quot;10&quot;/&gt;&lt;/TableIndex&gt;&lt;/ShapeTextInfo&gt;"/>
  <p:tag name="HTML_SHAPEINFO" val="&lt;ThreeDShapeInfo&gt;&lt;uuid val=&quot;{65C689E2-3977-42AE-BC3C-A20916D4D780}&quot;/&gt;&lt;isInvalidForFieldText val=&quot;0&quot;/&gt;&lt;Image&gt;&lt;filename val=&quot;C:\Users\rscald\AppData\Local\Temp\CP17684170892406Session\CPTrustFolder17684170892421\PPTImport17684171035750\data\asimages\{65C689E2-3977-42AE-BC3C-A20916D4D780}_58.png&quot;/&gt;&lt;left val=&quot;36&quot;/&gt;&lt;top val=&quot;192&quot;/&gt;&lt;width val=&quot;887&quot;/&gt;&lt;height val=&quot;444&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8142A5B-A107-4144-BA9D-9230D1886C12}&quot;/&gt;&lt;isInvalidForFieldText val=&quot;0&quot;/&gt;&lt;Image&gt;&lt;filename val=&quot;C:\Users\rscald\AppData\Local\Temp\CP17684170892406Session\CPTrustFolder17684170892421\PPTImport17684171035750\data\asimages\{A8142A5B-A107-4144-BA9D-9230D1886C12}_58.png&quot;/&gt;&lt;left val=&quot;864&quot;/&gt;&lt;top val=&quot;674&quot;/&gt;&lt;width val=&quot;47&quot;/&gt;&lt;height val=&quot;39&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E99C92D1-7D1C-4EA0-9420-DA4D57D6CD4C}&quot;/&gt;&lt;isInvalidForFieldText val=&quot;0&quot;/&gt;&lt;Image&gt;&lt;filename val=&quot;C:\Users\rscald\AppData\Local\Temp\CP17684170892406Session\CPTrustFolder17684170892421\PPTImport17684171035750\data\asimages\{E99C92D1-7D1C-4EA0-9420-DA4D57D6CD4C}_58.png&quot;/&gt;&lt;left val=&quot;24&quot;/&gt;&lt;top val=&quot;35&quot;/&gt;&lt;width val=&quot;743&quot;/&gt;&lt;height val=&quot;160&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47&quot;/&gt;&lt;lineCharCount val=&quot;44&quot;/&gt;&lt;lineCharCount val=&quot;44&quot;/&gt;&lt;lineCharCount val=&quot;41&quot;/&gt;&lt;lineCharCount val=&quot;59&quot;/&gt;&lt;lineCharCount val=&quot;21&quot;/&gt;&lt;lineCharCount val=&quot;60&quot;/&gt;&lt;lineCharCount val=&quot;43&quot;/&gt;&lt;/TableIndex&gt;&lt;/ShapeTextInfo&gt;"/>
  <p:tag name="HTML_SHAPEINFO" val="&lt;ThreeDShapeInfo&gt;&lt;uuid val=&quot;{AFBDF63D-DC19-4F4C-A198-B0768FE8F9D7}&quot;/&gt;&lt;isInvalidForFieldText val=&quot;0&quot;/&gt;&lt;Image&gt;&lt;filename val=&quot;C:\Users\rscald\AppData\Local\Temp\CP16132381501937Session\CPTrustFolder16132381501953\PPTImport16132381587437\data\asimages\{AFBDF63D-DC19-4F4C-A198-B0768FE8F9D7}_17.png&quot;/&gt;&lt;left val=&quot;36&quot;/&gt;&lt;top val=&quot;192&quot;/&gt;&lt;width val=&quot;888&quot;/&gt;&lt;height val=&quot;444&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23F0D281-679E-4B55-9F04-E6D0FB456E9B}&quot;/&gt;&lt;isInvalidForFieldText val=&quot;0&quot;/&gt;&lt;Image&gt;&lt;filename val=&quot;C:\Users\rscald\AppData\Local\Temp\CP16132381501937Session\CPTrustFolder16132381501953\PPTImport16132381587437\data\asimages\{23F0D281-679E-4B55-9F04-E6D0FB456E9B}_17.png&quot;/&gt;&lt;left val=&quot;24&quot;/&gt;&lt;top val=&quot;35&quot;/&gt;&lt;width val=&quot;743&quot;/&gt;&lt;height val=&quot;160&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AB64400-0E3E-442E-B9A5-793C7C427A26}&quot;/&gt;&lt;isInvalidForFieldText val=&quot;0&quot;/&gt;&lt;Image&gt;&lt;filename val=&quot;C:\Users\rscald\AppData\Local\Temp\CP16132381501937Session\CPTrustFolder16132381501953\PPTImport16132381587437\data\asimages\{AAB64400-0E3E-442E-B9A5-793C7C427A26}_17.png&quot;/&gt;&lt;left val=&quot;864&quot;/&gt;&lt;top val=&quot;670&quot;/&gt;&lt;width val=&quot;47&quot;/&gt;&lt;height val=&quot;39&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9F6413A1-1D5A-46E0-96D1-87E8D14F1BB0}&quot;/&gt;&lt;isInvalidForFieldText val=&quot;0&quot;/&gt;&lt;Image&gt;&lt;filename val=&quot;C:\Users\rscald\AppData\Local\Temp\CP17684170892406Session\CPTrustFolder17684170892421\PPTImport17684171035750\data\asimages\{9F6413A1-1D5A-46E0-96D1-87E8D14F1BB0}_43.png&quot;/&gt;&lt;left val=&quot;864&quot;/&gt;&lt;top val=&quot;674&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7&quot;/&gt;&lt;lineCharCount val=&quot;20&quot;/&gt;&lt;lineCharCount val=&quot;33&quot;/&gt;&lt;lineCharCount val=&quot;38&quot;/&gt;&lt;lineCharCount val=&quot;18&quot;/&gt;&lt;lineCharCount val=&quot;39&quot;/&gt;&lt;lineCharCount val=&quot;49&quot;/&gt;&lt;/TableIndex&gt;&lt;/ShapeTextInfo&gt;"/>
  <p:tag name="HTML_SHAPEINFO" val="&lt;ThreeDShapeInfo&gt;&lt;uuid val=&quot;{0E454A05-0302-4F70-97B2-E3DCD9574780}&quot;/&gt;&lt;isInvalidForFieldText val=&quot;0&quot;/&gt;&lt;Image&gt;&lt;filename val=&quot;C:\Users\rscald\AppData\Local\Temp\CP17684170892406Session\CPTrustFolder17684170892421\PPTImport17684171035750\data\asimages\{0E454A05-0302-4F70-97B2-E3DCD9574780}_43.png&quot;/&gt;&lt;left val=&quot;36&quot;/&gt;&lt;top val=&quot;192&quot;/&gt;&lt;width val=&quot;876&quot;/&gt;&lt;height val=&quot;444&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17&quot;/&gt;&lt;/TableIndex&gt;&lt;/ShapeTextInfo&gt;"/>
  <p:tag name="HTML_SHAPEINFO" val="&lt;ThreeDShapeInfo&gt;&lt;uuid val=&quot;{25D90F59-7D70-43F5-B407-D3B9396A6B3B}&quot;/&gt;&lt;isInvalidForFieldText val=&quot;0&quot;/&gt;&lt;Image&gt;&lt;filename val=&quot;C:\Users\rscald\AppData\Local\Temp\CP17684170892406Session\CPTrustFolder17684170892421\PPTImport17684171035750\data\asimages\{25D90F59-7D70-43F5-B407-D3B9396A6B3B}_43.png&quot;/&gt;&lt;left val=&quot;24&quot;/&gt;&lt;top val=&quot;24&quot;/&gt;&lt;width val=&quot;764&quot;/&gt;&lt;height val=&quot;170&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8&quot;/&gt;&lt;lineCharCount val=&quot;25&quot;/&gt;&lt;/TableIndex&gt;&lt;/ShapeTextInfo&gt;"/>
  <p:tag name="HTML_SHAPEINFO" val="&lt;ThreeDShapeInfo&gt;&lt;uuid val=&quot;{741FF36A-F74A-49FF-BB34-B8C34A1F913E}&quot;/&gt;&lt;isInvalidForFieldText val=&quot;0&quot;/&gt;&lt;Image&gt;&lt;filename val=&quot;C:\Users\rscald\AppData\Local\Temp\CP17684170892406Session\CPTrustFolder17684170892421\PPTImport17684171035750\data\asimages\{741FF36A-F74A-49FF-BB34-B8C34A1F913E}_46.png&quot;/&gt;&lt;left val=&quot;24&quot;/&gt;&lt;top val=&quot;24&quot;/&gt;&lt;width val=&quot;743&quot;/&gt;&lt;height val=&quot;170&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32&quot;/&gt;&lt;lineCharCount val=&quot;45&quot;/&gt;&lt;lineCharCount val=&quot;47&quot;/&gt;&lt;lineCharCount val=&quot;48&quot;/&gt;&lt;/TableIndex&gt;&lt;/ShapeTextInfo&gt;"/>
  <p:tag name="HTML_SHAPEINFO" val="&lt;ThreeDShapeInfo&gt;&lt;uuid val=&quot;{5EE2CB59-4267-402C-B6BA-E08C58733978}&quot;/&gt;&lt;isInvalidForFieldText val=&quot;0&quot;/&gt;&lt;Image&gt;&lt;filename val=&quot;C:\Users\rscald\AppData\Local\Temp\CP17684170892406Session\CPTrustFolder17684170892421\PPTImport17684171035750\data\asimages\{5EE2CB59-4267-402C-B6BA-E08C58733978}_46.png&quot;/&gt;&lt;left val=&quot;38&quot;/&gt;&lt;top val=&quot;192&quot;/&gt;&lt;width val=&quot;874&quot;/&gt;&lt;height val=&quot;444&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C25D1E58-991A-4679-BB04-C67F36AFAC87}&quot;/&gt;&lt;isInvalidForFieldText val=&quot;0&quot;/&gt;&lt;Image&gt;&lt;filename val=&quot;C:\Users\rscald\AppData\Local\Temp\CP17684170892406Session\CPTrustFolder17684170892421\PPTImport17684171035750\data\asimages\{C25D1E58-991A-4679-BB04-C67F36AFAC87}_46.png&quot;/&gt;&lt;left val=&quot;864&quot;/&gt;&lt;top val=&quot;674&quot;/&gt;&lt;width val=&quot;47&quot;/&gt;&lt;height val=&quot;39&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23517</TotalTime>
  <Words>1484</Words>
  <Application>Microsoft Office PowerPoint</Application>
  <PresentationFormat>Widescreen</PresentationFormat>
  <Paragraphs>193</Paragraphs>
  <Slides>18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Tw Cen MT Condensed</vt:lpstr>
      <vt:lpstr>2_Office Theme</vt:lpstr>
      <vt:lpstr>Health plans</vt:lpstr>
      <vt:lpstr>Important information</vt:lpstr>
      <vt:lpstr>Available plans</vt:lpstr>
      <vt:lpstr>State Health Plan</vt:lpstr>
      <vt:lpstr>State Health Plan: Standard Plan and Savings Plan</vt:lpstr>
      <vt:lpstr>State Health Plan provider network</vt:lpstr>
      <vt:lpstr>State Health Plan prescription drug benefit</vt:lpstr>
      <vt:lpstr>Standard Plan</vt:lpstr>
      <vt:lpstr>Prescription drugs for Standard Plan1,2</vt:lpstr>
      <vt:lpstr>Savings Plan</vt:lpstr>
      <vt:lpstr>Medical treatment prior authorization</vt:lpstr>
      <vt:lpstr>Radiology services prior authorization</vt:lpstr>
      <vt:lpstr>Behavioral health services prior authorization</vt:lpstr>
      <vt:lpstr>Adult well visits and well woman visits</vt:lpstr>
      <vt:lpstr>TRICARE Supplement Plan</vt:lpstr>
      <vt:lpstr>2025 Monthly premiums</vt:lpstr>
      <vt:lpstr>Tobacco-use premium</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527</cp:revision>
  <cp:lastPrinted>2024-12-09T15:58:34Z</cp:lastPrinted>
  <dcterms:created xsi:type="dcterms:W3CDTF">2019-11-01T12:34:11Z</dcterms:created>
  <dcterms:modified xsi:type="dcterms:W3CDTF">2024-12-09T16:14:24Z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