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455" r:id="rId2"/>
    <p:sldId id="463" r:id="rId3"/>
    <p:sldId id="311" r:id="rId4"/>
    <p:sldId id="442" r:id="rId5"/>
    <p:sldId id="263" r:id="rId6"/>
  </p:sldIdLst>
  <p:sldSz cx="12192000" cy="6858000"/>
  <p:notesSz cx="7315200" cy="96012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55" d="100"/>
          <a:sy n="55" d="100"/>
        </p:scale>
        <p:origin x="514" y="3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1/14/2025</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1/14/2025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hyperlink" Target="http://www.pebahealthhub.com/" TargetMode="Externa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hyperlink" Target="https://peba.sc.gov/publications" TargetMode="External"/><Relationship Id="rId5" Type="http://schemas.openxmlformats.org/officeDocument/2006/relationships/hyperlink" Target="https://peba.sc.gov/health-and-wellness" TargetMode="External"/><Relationship Id="rId4"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www.pebahealthhub.com/"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Health and wellness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ltLang="en-US" dirty="0"/>
              <a:t>Health and wellness</a:t>
            </a:r>
            <a:endParaRPr lang="en-US" dirty="0"/>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3</a:t>
            </a:fld>
            <a:endParaRPr lang="en-US" dirty="0"/>
          </a:p>
        </p:txBody>
      </p:sp>
      <p:sp>
        <p:nvSpPr>
          <p:cNvPr id="8" name="Content Placeholder 7">
            <a:extLst>
              <a:ext uri="{FF2B5EF4-FFF2-40B4-BE49-F238E27FC236}">
                <a16:creationId xmlns:a16="http://schemas.microsoft.com/office/drawing/2014/main" id="{2AAA88B7-B4EB-BCF5-4D7C-736A3B18B479}"/>
              </a:ext>
            </a:extLst>
          </p:cNvPr>
          <p:cNvSpPr>
            <a:spLocks noGrp="1"/>
          </p:cNvSpPr>
          <p:nvPr>
            <p:ph sz="half" idx="13"/>
          </p:nvPr>
        </p:nvSpPr>
        <p:spPr/>
        <p:txBody>
          <a:bodyPr/>
          <a:lstStyle/>
          <a:p>
            <a:r>
              <a:rPr lang="en-US" dirty="0"/>
              <a:t>Additional benefits for State Health Plan primary members.</a:t>
            </a:r>
          </a:p>
          <a:p>
            <a:pPr lvl="1"/>
            <a:r>
              <a:rPr lang="en-US" dirty="0"/>
              <a:t>PEBA Perks. </a:t>
            </a:r>
          </a:p>
          <a:p>
            <a:pPr lvl="1"/>
            <a:r>
              <a:rPr lang="en-US" dirty="0"/>
              <a:t>Well visits.</a:t>
            </a:r>
          </a:p>
          <a:p>
            <a:pPr lvl="1"/>
            <a:r>
              <a:rPr lang="en-US" dirty="0"/>
              <a:t>Telehealth.</a:t>
            </a:r>
          </a:p>
          <a:p>
            <a:pPr lvl="1"/>
            <a:r>
              <a:rPr lang="en-US" dirty="0"/>
              <a:t>Health coaching.</a:t>
            </a:r>
          </a:p>
          <a:p>
            <a:pPr lvl="1"/>
            <a:r>
              <a:rPr lang="en-US" dirty="0"/>
              <a:t>Hello Heart.</a:t>
            </a:r>
          </a:p>
          <a:p>
            <a:pPr lvl="1"/>
            <a:r>
              <a:rPr lang="en-US" dirty="0"/>
              <a:t>Strive.</a:t>
            </a:r>
          </a:p>
          <a:p>
            <a:pPr lvl="1"/>
            <a:r>
              <a:rPr lang="en-US" dirty="0"/>
              <a:t>Virta.</a:t>
            </a:r>
          </a:p>
          <a:p>
            <a:pPr lvl="1"/>
            <a:r>
              <a:rPr lang="en-US" dirty="0"/>
              <a:t>Wondr Health.</a:t>
            </a:r>
          </a:p>
          <a:p>
            <a:endParaRPr lang="en-US" dirty="0"/>
          </a:p>
        </p:txBody>
      </p:sp>
      <p:sp>
        <p:nvSpPr>
          <p:cNvPr id="3" name="Content Placeholder 2"/>
          <p:cNvSpPr>
            <a:spLocks noGrp="1"/>
          </p:cNvSpPr>
          <p:nvPr>
            <p:ph sz="half" idx="2"/>
            <p:custDataLst>
              <p:tags r:id="rId3"/>
            </p:custDataLst>
          </p:nvPr>
        </p:nvSpPr>
        <p:spPr/>
        <p:txBody>
          <a:bodyPr>
            <a:normAutofit/>
          </a:bodyPr>
          <a:lstStyle/>
          <a:p>
            <a:r>
              <a:rPr lang="en-US" dirty="0"/>
              <a:t>Learn more at </a:t>
            </a:r>
            <a:r>
              <a:rPr lang="en-US" dirty="0">
                <a:hlinkClick r:id="rId5"/>
              </a:rPr>
              <a:t>peba.sc.gov/health-and-wellness</a:t>
            </a:r>
            <a:r>
              <a:rPr lang="en-US" dirty="0"/>
              <a:t>.</a:t>
            </a:r>
          </a:p>
          <a:p>
            <a:r>
              <a:rPr lang="en-US" dirty="0"/>
              <a:t>View </a:t>
            </a:r>
            <a:r>
              <a:rPr lang="en-US" i="1" dirty="0"/>
              <a:t>Health and Wellness: Your Benefits Resources </a:t>
            </a:r>
            <a:r>
              <a:rPr lang="en-US" dirty="0"/>
              <a:t>at </a:t>
            </a:r>
            <a:r>
              <a:rPr lang="en-US" dirty="0">
                <a:hlinkClick r:id="rId6"/>
              </a:rPr>
              <a:t>peba.sc.gov/publications</a:t>
            </a:r>
            <a:r>
              <a:rPr lang="en-US" dirty="0"/>
              <a:t> under Presentations.</a:t>
            </a:r>
          </a:p>
          <a:p>
            <a:r>
              <a:rPr lang="en-US" dirty="0"/>
              <a:t>Promote health and wellness with ready-to-share toolkits available on the </a:t>
            </a:r>
            <a:r>
              <a:rPr lang="en-US" dirty="0">
                <a:hlinkClick r:id="rId7"/>
              </a:rPr>
              <a:t>PEBA Health Hub</a:t>
            </a:r>
            <a:r>
              <a:rPr lang="en-US" dirty="0"/>
              <a:t>. </a:t>
            </a:r>
          </a:p>
        </p:txBody>
      </p:sp>
    </p:spTree>
    <p:extLst>
      <p:ext uri="{BB962C8B-B14F-4D97-AF65-F5344CB8AC3E}">
        <p14:creationId xmlns:p14="http://schemas.microsoft.com/office/powerpoint/2010/main" val="2196016988"/>
      </p:ext>
    </p:extLst>
  </p:cSld>
  <p:clrMapOvr>
    <a:masterClrMapping/>
  </p:clrMapOvr>
  <mc:AlternateContent xmlns:mc="http://schemas.openxmlformats.org/markup-compatibility/2006" xmlns:p14="http://schemas.microsoft.com/office/powerpoint/2010/main">
    <mc:Choice Requires="p14">
      <p:transition spd="slow" p14:dur="2000" advTm="41001"/>
    </mc:Choice>
    <mc:Fallback xmlns="">
      <p:transition spd="slow" advTm="41001"/>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82B5CCB-95C9-48CB-88D3-AA408D056C91}"/>
              </a:ext>
            </a:extLst>
          </p:cNvPr>
          <p:cNvSpPr>
            <a:spLocks noGrp="1"/>
          </p:cNvSpPr>
          <p:nvPr>
            <p:ph type="sldNum" sz="quarter" idx="12"/>
          </p:nvPr>
        </p:nvSpPr>
        <p:spPr/>
        <p:txBody>
          <a:bodyPr/>
          <a:lstStyle/>
          <a:p>
            <a:fld id="{83D9B1D2-31E5-4727-860E-1CCC1A3DB9CB}" type="slidenum">
              <a:rPr lang="en-US" smtClean="0"/>
              <a:pPr/>
              <a:t>4</a:t>
            </a:fld>
            <a:endParaRPr lang="en-US" dirty="0"/>
          </a:p>
        </p:txBody>
      </p:sp>
      <p:sp>
        <p:nvSpPr>
          <p:cNvPr id="3" name="Content Placeholder 2">
            <a:extLst>
              <a:ext uri="{FF2B5EF4-FFF2-40B4-BE49-F238E27FC236}">
                <a16:creationId xmlns:a16="http://schemas.microsoft.com/office/drawing/2014/main" id="{28380518-7174-4FCF-B815-9B79336E1E21}"/>
              </a:ext>
            </a:extLst>
          </p:cNvPr>
          <p:cNvSpPr>
            <a:spLocks noGrp="1"/>
          </p:cNvSpPr>
          <p:nvPr>
            <p:ph sz="half" idx="1"/>
          </p:nvPr>
        </p:nvSpPr>
        <p:spPr/>
        <p:txBody>
          <a:bodyPr/>
          <a:lstStyle/>
          <a:p>
            <a:r>
              <a:rPr lang="en-US" dirty="0"/>
              <a:t>MyBenefits.</a:t>
            </a:r>
          </a:p>
          <a:p>
            <a:r>
              <a:rPr lang="en-US" dirty="0"/>
              <a:t>My Health Toolkit.</a:t>
            </a:r>
          </a:p>
          <a:p>
            <a:r>
              <a:rPr lang="en-US" dirty="0"/>
              <a:t>Express Scripts online and mobile app.</a:t>
            </a:r>
          </a:p>
          <a:p>
            <a:r>
              <a:rPr lang="en-US" dirty="0"/>
              <a:t>Membership ID cards. </a:t>
            </a:r>
          </a:p>
          <a:p>
            <a:r>
              <a:rPr lang="en-US" dirty="0"/>
              <a:t>Member messaging.</a:t>
            </a:r>
          </a:p>
          <a:p>
            <a:r>
              <a:rPr lang="en-US" dirty="0"/>
              <a:t>Treatment Cost Estimator.</a:t>
            </a:r>
          </a:p>
          <a:p>
            <a:r>
              <a:rPr lang="en-US" dirty="0"/>
              <a:t>Member discounts.</a:t>
            </a:r>
          </a:p>
          <a:p>
            <a:r>
              <a:rPr lang="en-US" dirty="0"/>
              <a:t>Find ready-to-share toolkits on the </a:t>
            </a:r>
            <a:r>
              <a:rPr lang="en-US" dirty="0">
                <a:hlinkClick r:id="rId2"/>
              </a:rPr>
              <a:t>PEBA Health Hub</a:t>
            </a:r>
            <a:r>
              <a:rPr lang="en-US" dirty="0"/>
              <a:t>.</a:t>
            </a:r>
          </a:p>
        </p:txBody>
      </p:sp>
      <p:sp>
        <p:nvSpPr>
          <p:cNvPr id="2" name="Title 1">
            <a:extLst>
              <a:ext uri="{FF2B5EF4-FFF2-40B4-BE49-F238E27FC236}">
                <a16:creationId xmlns:a16="http://schemas.microsoft.com/office/drawing/2014/main" id="{48D85E66-C2A3-4DE8-B2F8-946B05434D91}"/>
              </a:ext>
            </a:extLst>
          </p:cNvPr>
          <p:cNvSpPr>
            <a:spLocks noGrp="1"/>
          </p:cNvSpPr>
          <p:nvPr>
            <p:ph type="title"/>
          </p:nvPr>
        </p:nvSpPr>
        <p:spPr/>
        <p:txBody>
          <a:bodyPr/>
          <a:lstStyle/>
          <a:p>
            <a:r>
              <a:rPr lang="en-US" dirty="0"/>
              <a:t>Online tools and resources</a:t>
            </a:r>
          </a:p>
        </p:txBody>
      </p:sp>
    </p:spTree>
    <p:extLst>
      <p:ext uri="{BB962C8B-B14F-4D97-AF65-F5344CB8AC3E}">
        <p14:creationId xmlns:p14="http://schemas.microsoft.com/office/powerpoint/2010/main" val="3419514714"/>
      </p:ext>
    </p:extLst>
  </p:cSld>
  <p:clrMapOvr>
    <a:masterClrMapping/>
  </p:clrMapOvr>
  <mc:AlternateContent xmlns:mc="http://schemas.openxmlformats.org/markup-compatibility/2006" xmlns:p14="http://schemas.microsoft.com/office/powerpoint/2010/main">
    <mc:Choice Requires="p14">
      <p:transition spd="slow" p14:dur="2000" advTm="7030"/>
    </mc:Choice>
    <mc:Fallback xmlns="">
      <p:transition spd="slow" advTm="703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3D58D69D-4429-4316-A589-ECB652061C73}&quot;/&gt;&lt;isInvalidForFieldText val=&quot;0&quot;/&gt;&lt;Image&gt;&lt;filename val=&quot;C:\Users\rscald\AppData\Local\Temp\CP17684170892406Session\CPTrustFolder17684170892421\PPTImport17684171035750\data\asimages\{3D58D69D-4429-4316-A589-ECB652061C73}_62.png&quot;/&gt;&lt;left val=&quot;24&quot;/&gt;&lt;top val=&quot;35&quot;/&gt;&lt;width val=&quot;743&quot;/&gt;&lt;height val=&quot;16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85770E95-052B-4D9B-9278-A9D93060DACA}&quot;/&gt;&lt;isInvalidForFieldText val=&quot;0&quot;/&gt;&lt;Image&gt;&lt;filename val=&quot;C:\Users\rscald\AppData\Local\Temp\CP17684170892406Session\CPTrustFolder17684170892421\PPTImport17684171035750\data\asimages\{85770E95-052B-4D9B-9278-A9D93060DACA}_62.png&quot;/&gt;&lt;left val=&quot;864&quot;/&gt;&lt;top val=&quot;674&quot;/&gt;&lt;width val=&quot;47&quot;/&gt;&lt;height val=&quot;3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50&quot;/&gt;&lt;lineCharCount val=&quot;13&quot;/&gt;&lt;lineCharCount val=&quot;12&quot;/&gt;&lt;lineCharCount val=&quot;54&quot;/&gt;&lt;lineCharCount val=&quot;33&quot;/&gt;&lt;lineCharCount val=&quot;17&quot;/&gt;&lt;lineCharCount val=&quot;19&quot;/&gt;&lt;lineCharCount val=&quot;20&quot;/&gt;&lt;lineCharCount val=&quot;20&quot;/&gt;&lt;lineCharCount val=&quot;10&quot;/&gt;&lt;/TableIndex&gt;&lt;/ShapeTextInfo&gt;"/>
  <p:tag name="HTML_SHAPEINFO" val="&lt;ThreeDShapeInfo&gt;&lt;uuid val=&quot;{86BF26D3-FA19-40AB-819B-9057C5B714BF}&quot;/&gt;&lt;isInvalidForFieldText val=&quot;0&quot;/&gt;&lt;Image&gt;&lt;filename val=&quot;C:\Users\rscald\AppData\Local\Temp\CP17684170892406Session\CPTrustFolder17684170892421\PPTImport17684171035750\data\asimages\{86BF26D3-FA19-40AB-819B-9057C5B714BF}_62.png&quot;/&gt;&lt;left val=&quot;36&quot;/&gt;&lt;top val=&quot;189&quot;/&gt;&lt;width val=&quot;876&quot;/&gt;&lt;height val=&quot;448&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23566</TotalTime>
  <Words>204</Words>
  <Application>Microsoft Office PowerPoint</Application>
  <PresentationFormat>Widescreen</PresentationFormat>
  <Paragraphs>38</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Health and wellness</vt:lpstr>
      <vt:lpstr>Important information</vt:lpstr>
      <vt:lpstr>Health and wellness</vt:lpstr>
      <vt:lpstr>Online tools and resources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Katie Simmons</cp:lastModifiedBy>
  <cp:revision>535</cp:revision>
  <cp:lastPrinted>2024-12-09T17:01:27Z</cp:lastPrinted>
  <dcterms:created xsi:type="dcterms:W3CDTF">2019-11-01T12:34:11Z</dcterms:created>
  <dcterms:modified xsi:type="dcterms:W3CDTF">2025-01-14T17:29:04Z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