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notesSlides/notesSlide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4"/>
  </p:sldMasterIdLst>
  <p:notesMasterIdLst>
    <p:notesMasterId r:id="rId13"/>
  </p:notesMasterIdLst>
  <p:handoutMasterIdLst>
    <p:handoutMasterId r:id="rId14"/>
  </p:handoutMasterIdLst>
  <p:sldIdLst>
    <p:sldId id="455" r:id="rId5"/>
    <p:sldId id="463" r:id="rId6"/>
    <p:sldId id="461" r:id="rId7"/>
    <p:sldId id="441" r:id="rId8"/>
    <p:sldId id="311" r:id="rId9"/>
    <p:sldId id="357" r:id="rId10"/>
    <p:sldId id="440" r:id="rId11"/>
    <p:sldId id="263" r:id="rId12"/>
  </p:sldIdLst>
  <p:sldSz cx="12192000" cy="6858000"/>
  <p:notesSz cx="7315200" cy="9601200"/>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 id="{D69F3596-F32A-6A11-B93C-60EEA29904A9}" name="Heather H. Young" initials="HY" userId="S::ryounh@peba.sc.gov::9a85b619-8fd1-4dec-b439-2514df7fe89a" providerId="AD"/>
  <p188:author id="{B85D3BAF-904D-F4A8-18EC-580452BEDF80}" name="Amber Carter" initials="AC" userId="S::rcarta@peba.sc.gov::eb8527e1-b802-446a-ae79-84550f6beab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5B91C22-5400-E317-30D8-A9612C74172A}" v="47" dt="2025-09-29T16:21:52.32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205" autoAdjust="0"/>
    <p:restoredTop sz="96357" autoAdjust="0"/>
  </p:normalViewPr>
  <p:slideViewPr>
    <p:cSldViewPr snapToGrid="0">
      <p:cViewPr varScale="1">
        <p:scale>
          <a:sx n="107" d="100"/>
          <a:sy n="107" d="100"/>
        </p:scale>
        <p:origin x="258" y="102"/>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gs" Target="tags/tag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 Id="rId22"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sz="quarter" idx="1"/>
          </p:nvPr>
        </p:nvSpPr>
        <p:spPr>
          <a:xfrm>
            <a:off x="4143588" y="0"/>
            <a:ext cx="3169920" cy="481728"/>
          </a:xfrm>
          <a:prstGeom prst="rect">
            <a:avLst/>
          </a:prstGeom>
        </p:spPr>
        <p:txBody>
          <a:bodyPr vert="horz" lIns="96656" tIns="48328" rIns="96656" bIns="48328" rtlCol="0"/>
          <a:lstStyle>
            <a:lvl1pPr algn="r">
              <a:defRPr sz="1200"/>
            </a:lvl1pPr>
          </a:lstStyle>
          <a:p>
            <a:fld id="{CC20F16F-8811-4B51-BB31-320552CC85AF}" type="datetimeFigureOut">
              <a:rPr lang="en-US" smtClean="0"/>
              <a:t>11/10/2025</a:t>
            </a:fld>
            <a:endParaRPr lang="en-US"/>
          </a:p>
        </p:txBody>
      </p:sp>
      <p:sp>
        <p:nvSpPr>
          <p:cNvPr id="4" name="Footer Placeholder 3"/>
          <p:cNvSpPr>
            <a:spLocks noGrp="1"/>
          </p:cNvSpPr>
          <p:nvPr>
            <p:ph type="ftr" sz="quarter" idx="2"/>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5" name="Slide Number Placeholder 4"/>
          <p:cNvSpPr>
            <a:spLocks noGrp="1"/>
          </p:cNvSpPr>
          <p:nvPr>
            <p:ph type="sldNum" sz="quarter" idx="3"/>
          </p:nvPr>
        </p:nvSpPr>
        <p:spPr>
          <a:xfrm>
            <a:off x="4143588" y="9119475"/>
            <a:ext cx="3169920" cy="481727"/>
          </a:xfrm>
          <a:prstGeom prst="rect">
            <a:avLst/>
          </a:prstGeom>
        </p:spPr>
        <p:txBody>
          <a:bodyPr vert="horz" lIns="96656" tIns="48328" rIns="96656" bIns="48328"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idx="1"/>
          </p:nvPr>
        </p:nvSpPr>
        <p:spPr>
          <a:xfrm>
            <a:off x="4143588" y="0"/>
            <a:ext cx="3169920" cy="481728"/>
          </a:xfrm>
          <a:prstGeom prst="rect">
            <a:avLst/>
          </a:prstGeom>
        </p:spPr>
        <p:txBody>
          <a:bodyPr vert="horz" lIns="96656" tIns="48328" rIns="96656" bIns="48328" rtlCol="0"/>
          <a:lstStyle>
            <a:lvl1pPr algn="r">
              <a:defRPr sz="1200"/>
            </a:lvl1pPr>
          </a:lstStyle>
          <a:p>
            <a:fld id="{6B005CDC-F66A-4EA3-93A4-41602AB21081}" type="datetimeFigureOut">
              <a:rPr lang="en-US" smtClean="0"/>
              <a:t>11/10/2025</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56" tIns="48328" rIns="96656" bIns="48328" rtlCol="0" anchor="ctr"/>
          <a:lstStyle/>
          <a:p>
            <a:endParaRPr lang="en-US"/>
          </a:p>
        </p:txBody>
      </p:sp>
      <p:sp>
        <p:nvSpPr>
          <p:cNvPr id="5" name="Notes Placeholder 4"/>
          <p:cNvSpPr>
            <a:spLocks noGrp="1"/>
          </p:cNvSpPr>
          <p:nvPr>
            <p:ph type="body" sz="quarter" idx="3"/>
          </p:nvPr>
        </p:nvSpPr>
        <p:spPr>
          <a:xfrm>
            <a:off x="731520" y="4620577"/>
            <a:ext cx="5852160" cy="3780472"/>
          </a:xfrm>
          <a:prstGeom prst="rect">
            <a:avLst/>
          </a:prstGeom>
        </p:spPr>
        <p:txBody>
          <a:bodyPr vert="horz" lIns="96656" tIns="48328" rIns="96656" bIns="4832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7" name="Slide Number Placeholder 6"/>
          <p:cNvSpPr>
            <a:spLocks noGrp="1"/>
          </p:cNvSpPr>
          <p:nvPr>
            <p:ph type="sldNum" sz="quarter" idx="5"/>
          </p:nvPr>
        </p:nvSpPr>
        <p:spPr>
          <a:xfrm>
            <a:off x="4143588" y="9119475"/>
            <a:ext cx="3169920" cy="481727"/>
          </a:xfrm>
          <a:prstGeom prst="rect">
            <a:avLst/>
          </a:prstGeom>
        </p:spPr>
        <p:txBody>
          <a:bodyPr vert="horz" lIns="96656" tIns="48328" rIns="96656" bIns="48328"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8</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hyperlink" Target="https://www.peba.sc.gov/sites/default/files/2026_ibg.pdf" TargetMode="External"/><Relationship Id="rId2" Type="http://schemas.openxmlformats.org/officeDocument/2006/relationships/hyperlink" Target="https://peba.sc.gov/sites/default/files/ba_manual.pdf"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5.xml"/><Relationship Id="rId1" Type="http://schemas.openxmlformats.org/officeDocument/2006/relationships/tags" Target="../tags/tag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hyperlink" Target="https://www.peba.sc.gov/insurance-training" TargetMode="Externa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tags" Target="../tags/tag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a:xfrm>
            <a:off x="336550" y="2011680"/>
            <a:ext cx="5759450" cy="2310938"/>
          </a:xfrm>
        </p:spPr>
        <p:txBody>
          <a:bodyPr/>
          <a:lstStyle/>
          <a:p>
            <a:r>
              <a:rPr lang="en-US" dirty="0"/>
              <a:t>Health Savings Accounts</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a:xfrm>
            <a:off x="336550" y="4663456"/>
            <a:ext cx="3304425" cy="1803862"/>
          </a:xfrm>
        </p:spPr>
        <p:txBody>
          <a:bodyPr/>
          <a:lstStyle/>
          <a:p>
            <a:r>
              <a:rPr lang="en-US" dirty="0"/>
              <a:t>Insurance Benefits Training</a:t>
            </a:r>
          </a:p>
          <a:p>
            <a:r>
              <a:rPr lang="en-US" dirty="0"/>
              <a:t>2026</a:t>
            </a: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C4B0F30-8846-32AF-A681-CA600795EECF}"/>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FDB54AD8-D448-0703-CAAF-C80E5D9815BB}"/>
              </a:ext>
            </a:extLst>
          </p:cNvPr>
          <p:cNvSpPr>
            <a:spLocks noGrp="1"/>
          </p:cNvSpPr>
          <p:nvPr>
            <p:ph sz="half" idx="1"/>
          </p:nvPr>
        </p:nvSpPr>
        <p:spPr/>
        <p:txBody>
          <a:bodyPr/>
          <a:lstStyle/>
          <a:p>
            <a:r>
              <a:rPr lang="en-US" altLang="en-US" dirty="0"/>
              <a:t>This overview is not meant to serve as a comprehensive description of the insurance benefits offered by PEBA.</a:t>
            </a:r>
          </a:p>
          <a:p>
            <a:r>
              <a:rPr lang="en-US" altLang="en-US" dirty="0"/>
              <a:t>More information can be found in the following:</a:t>
            </a:r>
          </a:p>
          <a:p>
            <a:pPr lvl="1"/>
            <a:r>
              <a:rPr lang="en-US" altLang="en-US" i="1" dirty="0">
                <a:hlinkClick r:id="rId2"/>
              </a:rPr>
              <a:t>Benefits Administrator Manual</a:t>
            </a:r>
            <a:r>
              <a:rPr lang="en-US" altLang="en-US" dirty="0"/>
              <a:t>; and</a:t>
            </a:r>
          </a:p>
          <a:p>
            <a:pPr lvl="1"/>
            <a:r>
              <a:rPr lang="en-US" altLang="en-US" i="1" dirty="0">
                <a:hlinkClick r:id="rId3"/>
              </a:rPr>
              <a:t>Insurance Benefits Guide</a:t>
            </a:r>
            <a:r>
              <a:rPr lang="en-US" altLang="en-US" dirty="0"/>
              <a:t>.</a:t>
            </a:r>
          </a:p>
          <a:p>
            <a:r>
              <a:rPr lang="en-US" dirty="0">
                <a:effectLst/>
              </a:rPr>
              <a:t>The plan of benefits documents, certificates of coverage and benefits contracts contain complete descriptions of the insurance benefits offered by or through PEBA. Their terms and conditions govern all these benefits.</a:t>
            </a:r>
            <a:endParaRPr lang="en-US" altLang="en-US" dirty="0"/>
          </a:p>
          <a:p>
            <a:endParaRPr lang="en-US" dirty="0"/>
          </a:p>
        </p:txBody>
      </p:sp>
      <p:sp>
        <p:nvSpPr>
          <p:cNvPr id="4" name="Title 3">
            <a:extLst>
              <a:ext uri="{FF2B5EF4-FFF2-40B4-BE49-F238E27FC236}">
                <a16:creationId xmlns:a16="http://schemas.microsoft.com/office/drawing/2014/main" id="{7A95CCA9-F5ED-2F94-ECBA-8955EA8AE9E3}"/>
              </a:ext>
            </a:extLst>
          </p:cNvPr>
          <p:cNvSpPr>
            <a:spLocks noGrp="1"/>
          </p:cNvSpPr>
          <p:nvPr>
            <p:ph type="title"/>
          </p:nvPr>
        </p:nvSpPr>
        <p:spPr/>
        <p:txBody>
          <a:bodyPr/>
          <a:lstStyle/>
          <a:p>
            <a:r>
              <a:rPr lang="en-US" dirty="0"/>
              <a:t>Important information</a:t>
            </a:r>
          </a:p>
        </p:txBody>
      </p:sp>
    </p:spTree>
    <p:extLst>
      <p:ext uri="{BB962C8B-B14F-4D97-AF65-F5344CB8AC3E}">
        <p14:creationId xmlns:p14="http://schemas.microsoft.com/office/powerpoint/2010/main" val="1880638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56ADA10-E8D4-758B-BC98-33CFDC775D2D}"/>
              </a:ext>
            </a:extLst>
          </p:cNvPr>
          <p:cNvSpPr>
            <a:spLocks noGrp="1"/>
          </p:cNvSpPr>
          <p:nvPr>
            <p:ph sz="half" idx="1"/>
          </p:nvPr>
        </p:nvSpPr>
        <p:spPr/>
        <p:txBody>
          <a:bodyPr>
            <a:normAutofit/>
          </a:bodyPr>
          <a:lstStyle/>
          <a:p>
            <a:r>
              <a:rPr lang="en-US" dirty="0"/>
              <a:t>Available to State Health Plan Savings Plan members only.</a:t>
            </a:r>
          </a:p>
          <a:p>
            <a:r>
              <a:rPr lang="en-US" altLang="en-US" dirty="0"/>
              <a:t>Participants fund the account with money deducted pretax from paychecks.</a:t>
            </a:r>
          </a:p>
          <a:p>
            <a:r>
              <a:rPr lang="en-US" dirty="0"/>
              <a:t>Contributions accumulate to pay for expenses incurred during the period in which HSA is open.</a:t>
            </a:r>
          </a:p>
        </p:txBody>
      </p:sp>
      <p:sp>
        <p:nvSpPr>
          <p:cNvPr id="6" name="Content Placeholder 5">
            <a:extLst>
              <a:ext uri="{FF2B5EF4-FFF2-40B4-BE49-F238E27FC236}">
                <a16:creationId xmlns:a16="http://schemas.microsoft.com/office/drawing/2014/main" id="{A19FF676-FCD0-6A31-8ABC-96EFAD6EF7AF}"/>
              </a:ext>
            </a:extLst>
          </p:cNvPr>
          <p:cNvSpPr>
            <a:spLocks noGrp="1"/>
          </p:cNvSpPr>
          <p:nvPr>
            <p:ph sz="half" idx="2"/>
          </p:nvPr>
        </p:nvSpPr>
        <p:spPr/>
        <p:txBody>
          <a:bodyPr/>
          <a:lstStyle/>
          <a:p>
            <a:r>
              <a:rPr lang="en-US" dirty="0"/>
              <a:t>Use to pay expenses for spouse and dependents, even if not covered by Savings Plan.</a:t>
            </a:r>
          </a:p>
          <a:p>
            <a:r>
              <a:rPr lang="en-US" dirty="0"/>
              <a:t>Access account balance at any time.</a:t>
            </a:r>
          </a:p>
          <a:p>
            <a:r>
              <a:rPr lang="en-US" dirty="0"/>
              <a:t>Funds not used for health care expenses are subject to tax.</a:t>
            </a:r>
          </a:p>
        </p:txBody>
      </p:sp>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p:txBody>
          <a:bodyPr/>
          <a:lstStyle/>
          <a:p>
            <a:r>
              <a:rPr lang="en-US" dirty="0"/>
              <a:t>Health Savings Account</a:t>
            </a:r>
            <a:endParaRPr lang="en-US" strike="sngStrike" dirty="0">
              <a:solidFill>
                <a:srgbClr val="FF0000"/>
              </a:solidFill>
            </a:endParaRPr>
          </a:p>
        </p:txBody>
      </p:sp>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p:txBody>
          <a:bodyPr/>
          <a:lstStyle/>
          <a:p>
            <a:fld id="{28024367-D536-4F59-B2ED-0E7825EDA9AF}" type="slidenum">
              <a:rPr lang="en-US" smtClean="0"/>
              <a:pPr/>
              <a:t>3</a:t>
            </a:fld>
            <a:endParaRPr lang="en-US" dirty="0"/>
          </a:p>
        </p:txBody>
      </p:sp>
    </p:spTree>
    <p:extLst>
      <p:ext uri="{BB962C8B-B14F-4D97-AF65-F5344CB8AC3E}">
        <p14:creationId xmlns:p14="http://schemas.microsoft.com/office/powerpoint/2010/main" val="2378765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599"/>
            <a:ext cx="9598430" cy="1724899"/>
          </a:xfrm>
        </p:spPr>
        <p:txBody>
          <a:bodyPr/>
          <a:lstStyle/>
          <a:p>
            <a:r>
              <a:rPr lang="en-US" dirty="0"/>
              <a:t>Enrollment</a:t>
            </a:r>
          </a:p>
        </p:txBody>
      </p:sp>
      <p:sp>
        <p:nvSpPr>
          <p:cNvPr id="3" name="Content Placeholder 2"/>
          <p:cNvSpPr>
            <a:spLocks noGrp="1"/>
          </p:cNvSpPr>
          <p:nvPr>
            <p:ph idx="1"/>
          </p:nvPr>
        </p:nvSpPr>
        <p:spPr>
          <a:xfrm>
            <a:off x="609600" y="2510455"/>
            <a:ext cx="10972800" cy="3790590"/>
          </a:xfrm>
        </p:spPr>
        <p:txBody>
          <a:bodyPr vert="horz" lIns="91440" tIns="45720" rIns="91440" bIns="45720" rtlCol="0" anchor="t">
            <a:normAutofit/>
          </a:bodyPr>
          <a:lstStyle/>
          <a:p>
            <a:r>
              <a:rPr lang="en-US" dirty="0"/>
              <a:t>Employees enroll through MyBenefits.</a:t>
            </a:r>
          </a:p>
          <a:p>
            <a:pPr lvl="1"/>
            <a:r>
              <a:rPr lang="en-US" dirty="0"/>
              <a:t>As a new hire; and</a:t>
            </a:r>
            <a:endParaRPr lang="en-US" dirty="0">
              <a:ea typeface="Calibri"/>
              <a:cs typeface="Calibri"/>
            </a:endParaRPr>
          </a:p>
          <a:p>
            <a:pPr lvl="1"/>
            <a:r>
              <a:rPr lang="en-US" dirty="0"/>
              <a:t>During annual open enrollment period.</a:t>
            </a:r>
            <a:endParaRPr lang="en-US" dirty="0">
              <a:solidFill>
                <a:srgbClr val="FF0000"/>
              </a:solidFill>
              <a:ea typeface="Calibri"/>
              <a:cs typeface="Calibri"/>
            </a:endParaRPr>
          </a:p>
          <a:p>
            <a:r>
              <a:rPr lang="en-US" dirty="0"/>
              <a:t>Throughout the year</a:t>
            </a:r>
            <a:r>
              <a:rPr lang="en-US" dirty="0">
                <a:latin typeface="Calibri"/>
                <a:ea typeface="Calibri"/>
                <a:cs typeface="Calibri"/>
              </a:rPr>
              <a:t>,</a:t>
            </a:r>
            <a:r>
              <a:rPr lang="en-US" dirty="0"/>
              <a:t> employees can enroll in or change elections once per month by completing an </a:t>
            </a:r>
            <a:r>
              <a:rPr lang="en-US" i="1" dirty="0"/>
              <a:t>Active Notice of Election </a:t>
            </a:r>
            <a:r>
              <a:rPr lang="en-US" dirty="0"/>
              <a:t>to PEBA.</a:t>
            </a:r>
          </a:p>
          <a:p>
            <a:r>
              <a:rPr lang="en-US" dirty="0"/>
              <a:t>Employers must provide the number of annual pay periods and then approve the enrollment in EBS.</a:t>
            </a:r>
            <a:endParaRPr lang="en-US" strike="sngStrike" dirty="0">
              <a:solidFill>
                <a:srgbClr val="FF0000"/>
              </a:solidFill>
              <a:ea typeface="Calibri"/>
              <a:cs typeface="Calibri"/>
            </a:endParaRPr>
          </a:p>
          <a:p>
            <a:r>
              <a:rPr lang="en-US" dirty="0"/>
              <a:t>PEBA sends daily enrollment and eligibility files to ASIFlex.</a:t>
            </a:r>
          </a:p>
          <a:p>
            <a:r>
              <a:rPr lang="en-US" dirty="0"/>
              <a:t>HSA Central will automatically set up the bank account based on enrollment information from PEBA. The employee will receive a welcome email from HSA Central with instructions on how to open the account fully once it is set up.</a:t>
            </a:r>
          </a:p>
        </p:txBody>
      </p:sp>
      <p:sp>
        <p:nvSpPr>
          <p:cNvPr id="4" name="Slide Number Placeholder 3"/>
          <p:cNvSpPr>
            <a:spLocks noGrp="1"/>
          </p:cNvSpPr>
          <p:nvPr>
            <p:ph type="sldNum" sz="quarter" idx="12"/>
          </p:nvPr>
        </p:nvSpPr>
        <p:spPr>
          <a:xfrm>
            <a:off x="11019348" y="6301044"/>
            <a:ext cx="1072896" cy="457200"/>
          </a:xfrm>
        </p:spPr>
        <p:txBody>
          <a:bodyPr/>
          <a:lstStyle/>
          <a:p>
            <a:fld id="{83D9B1D2-31E5-4727-860E-1CCC1A3DB9CB}" type="slidenum">
              <a:rPr lang="en-US" smtClean="0"/>
              <a:pPr/>
              <a:t>4</a:t>
            </a:fld>
            <a:endParaRPr lang="en-US" dirty="0"/>
          </a:p>
        </p:txBody>
      </p:sp>
    </p:spTree>
    <p:extLst>
      <p:ext uri="{BB962C8B-B14F-4D97-AF65-F5344CB8AC3E}">
        <p14:creationId xmlns:p14="http://schemas.microsoft.com/office/powerpoint/2010/main" val="548342969"/>
      </p:ext>
    </p:extLst>
  </p:cSld>
  <p:clrMapOvr>
    <a:masterClrMapping/>
  </p:clrMapOvr>
  <mc:AlternateContent xmlns:mc="http://schemas.openxmlformats.org/markup-compatibility/2006" xmlns:p14="http://schemas.microsoft.com/office/powerpoint/2010/main">
    <mc:Choice Requires="p14">
      <p:transition spd="slow" p14:dur="2000" advTm="37328"/>
    </mc:Choice>
    <mc:Fallback xmlns="">
      <p:transition spd="slow" advTm="37328"/>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Table 8">
            <a:extLst>
              <a:ext uri="{FF2B5EF4-FFF2-40B4-BE49-F238E27FC236}">
                <a16:creationId xmlns:a16="http://schemas.microsoft.com/office/drawing/2014/main" id="{9FE76567-067C-4CF0-8FE1-0495D5A619EC}"/>
              </a:ext>
            </a:extLst>
          </p:cNvPr>
          <p:cNvGraphicFramePr>
            <a:graphicFrameLocks noGrp="1"/>
          </p:cNvGraphicFramePr>
          <p:nvPr>
            <p:ph sz="half" idx="1"/>
            <p:extLst>
              <p:ext uri="{D42A27DB-BD31-4B8C-83A1-F6EECF244321}">
                <p14:modId xmlns:p14="http://schemas.microsoft.com/office/powerpoint/2010/main" val="497640125"/>
              </p:ext>
            </p:extLst>
          </p:nvPr>
        </p:nvGraphicFramePr>
        <p:xfrm>
          <a:off x="609600" y="1601788"/>
          <a:ext cx="4937760" cy="1158240"/>
        </p:xfrm>
        <a:graphic>
          <a:graphicData uri="http://schemas.openxmlformats.org/drawingml/2006/table">
            <a:tbl>
              <a:tblPr firstRow="1" bandRow="1">
                <a:tableStyleId>{2D5ABB26-0587-4C30-8999-92F81FD0307C}</a:tableStyleId>
              </a:tblPr>
              <a:tblGrid>
                <a:gridCol w="2377440">
                  <a:extLst>
                    <a:ext uri="{9D8B030D-6E8A-4147-A177-3AD203B41FA5}">
                      <a16:colId xmlns:a16="http://schemas.microsoft.com/office/drawing/2014/main" val="4150371806"/>
                    </a:ext>
                  </a:extLst>
                </a:gridCol>
                <a:gridCol w="2560320">
                  <a:extLst>
                    <a:ext uri="{9D8B030D-6E8A-4147-A177-3AD203B41FA5}">
                      <a16:colId xmlns:a16="http://schemas.microsoft.com/office/drawing/2014/main" val="1478665342"/>
                    </a:ext>
                  </a:extLst>
                </a:gridCol>
              </a:tblGrid>
              <a:tr h="457200">
                <a:tc>
                  <a:txBody>
                    <a:bodyPr/>
                    <a:lstStyle/>
                    <a:p>
                      <a:pPr algn="ctr"/>
                      <a:r>
                        <a:rPr lang="en-US" sz="2000" b="1" dirty="0">
                          <a:solidFill>
                            <a:schemeClr val="tx1"/>
                          </a:solidFill>
                        </a:rPr>
                        <a:t>Account</a:t>
                      </a:r>
                    </a:p>
                  </a:txBody>
                  <a:tcPr anchor="ctr">
                    <a:lnB w="28575" cap="flat" cmpd="sng" algn="ctr">
                      <a:solidFill>
                        <a:srgbClr val="A0B810"/>
                      </a:solidFill>
                      <a:prstDash val="solid"/>
                      <a:round/>
                      <a:headEnd type="none" w="med" len="med"/>
                      <a:tailEnd type="none" w="med" len="med"/>
                    </a:lnB>
                  </a:tcPr>
                </a:tc>
                <a:tc>
                  <a:txBody>
                    <a:bodyPr/>
                    <a:lstStyle/>
                    <a:p>
                      <a:pPr algn="ctr"/>
                      <a:r>
                        <a:rPr lang="en-US" sz="2000" b="1" dirty="0">
                          <a:solidFill>
                            <a:schemeClr val="tx1"/>
                          </a:solidFill>
                        </a:rPr>
                        <a:t>Monthly fee </a:t>
                      </a:r>
                      <a:br>
                        <a:rPr lang="en-US" sz="2000" b="1" dirty="0">
                          <a:solidFill>
                            <a:schemeClr val="tx1"/>
                          </a:solidFill>
                        </a:rPr>
                      </a:br>
                      <a:r>
                        <a:rPr lang="en-US" sz="2000" b="1" dirty="0">
                          <a:solidFill>
                            <a:schemeClr val="tx1"/>
                          </a:solidFill>
                        </a:rPr>
                        <a:t>from HSA Central</a:t>
                      </a:r>
                    </a:p>
                  </a:txBody>
                  <a:tcPr anchor="ctr">
                    <a:lnB w="28575" cap="flat" cmpd="sng" algn="ctr">
                      <a:solidFill>
                        <a:srgbClr val="A0B810"/>
                      </a:solidFill>
                      <a:prstDash val="solid"/>
                      <a:round/>
                      <a:headEnd type="none" w="med" len="med"/>
                      <a:tailEnd type="none" w="med" len="med"/>
                    </a:lnB>
                  </a:tcPr>
                </a:tc>
                <a:extLst>
                  <a:ext uri="{0D108BD9-81ED-4DB2-BD59-A6C34878D82A}">
                    <a16:rowId xmlns:a16="http://schemas.microsoft.com/office/drawing/2014/main" val="1777873450"/>
                  </a:ext>
                </a:extLst>
              </a:tr>
              <a:tr h="457200">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Paper statements</a:t>
                      </a:r>
                    </a:p>
                  </a:txBody>
                  <a:tcPr anchor="ctr">
                    <a:lnT w="28575" cap="flat" cmpd="sng" algn="ctr">
                      <a:solidFill>
                        <a:srgbClr val="A0B810"/>
                      </a:solidFill>
                      <a:prstDash val="solid"/>
                      <a:round/>
                      <a:headEnd type="none" w="med" len="med"/>
                      <a:tailEnd type="none" w="med" len="med"/>
                    </a:lnT>
                    <a:lnB w="19050" cap="flat" cmpd="sng" algn="ctr">
                      <a:noFill/>
                      <a:prstDash val="sysDot"/>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$3.00</a:t>
                      </a:r>
                    </a:p>
                  </a:txBody>
                  <a:tcPr anchor="ctr">
                    <a:lnT w="28575" cap="flat" cmpd="sng" algn="ctr">
                      <a:solidFill>
                        <a:srgbClr val="A0B810"/>
                      </a:solidFill>
                      <a:prstDash val="solid"/>
                      <a:round/>
                      <a:headEnd type="none" w="med" len="med"/>
                      <a:tailEnd type="none" w="med" len="med"/>
                    </a:lnT>
                    <a:lnB w="19050" cap="flat" cmpd="sng" algn="ctr">
                      <a:noFill/>
                      <a:prstDash val="sysDot"/>
                      <a:round/>
                      <a:headEnd type="none" w="med" len="med"/>
                      <a:tailEnd type="none" w="med" len="med"/>
                    </a:lnB>
                  </a:tcPr>
                </a:tc>
                <a:extLst>
                  <a:ext uri="{0D108BD9-81ED-4DB2-BD59-A6C34878D82A}">
                    <a16:rowId xmlns:a16="http://schemas.microsoft.com/office/drawing/2014/main" val="1755017730"/>
                  </a:ext>
                </a:extLst>
              </a:tr>
            </a:tbl>
          </a:graphicData>
        </a:graphic>
      </p:graphicFrame>
      <p:sp>
        <p:nvSpPr>
          <p:cNvPr id="4" name="Slide Number Placeholder 3"/>
          <p:cNvSpPr>
            <a:spLocks noGrp="1"/>
          </p:cNvSpPr>
          <p:nvPr>
            <p:ph type="sldNum" sz="quarter" idx="12"/>
            <p:custDataLst>
              <p:tags r:id="rId1"/>
            </p:custDataLst>
          </p:nvPr>
        </p:nvSpPr>
        <p:spPr>
          <a:xfrm>
            <a:off x="11019348" y="6301044"/>
            <a:ext cx="1072896" cy="457200"/>
          </a:xfrm>
        </p:spPr>
        <p:txBody>
          <a:bodyPr/>
          <a:lstStyle/>
          <a:p>
            <a:fld id="{28024367-D536-4F59-B2ED-0E7825EDA9AF}" type="slidenum">
              <a:rPr lang="en-US" smtClean="0"/>
              <a:pPr/>
              <a:t>5</a:t>
            </a:fld>
            <a:endParaRPr lang="en-US" dirty="0"/>
          </a:p>
        </p:txBody>
      </p:sp>
      <p:sp>
        <p:nvSpPr>
          <p:cNvPr id="2" name="Title 1"/>
          <p:cNvSpPr>
            <a:spLocks noGrp="1"/>
          </p:cNvSpPr>
          <p:nvPr>
            <p:ph type="title"/>
            <p:custDataLst>
              <p:tags r:id="rId2"/>
            </p:custDataLst>
          </p:nvPr>
        </p:nvSpPr>
        <p:spPr>
          <a:xfrm>
            <a:off x="609599" y="228600"/>
            <a:ext cx="10972799" cy="1049898"/>
          </a:xfrm>
        </p:spPr>
        <p:txBody>
          <a:bodyPr/>
          <a:lstStyle/>
          <a:p>
            <a:r>
              <a:rPr lang="en-US" dirty="0"/>
              <a:t>2026 Fees and contribution limits</a:t>
            </a:r>
          </a:p>
        </p:txBody>
      </p:sp>
      <p:graphicFrame>
        <p:nvGraphicFramePr>
          <p:cNvPr id="15" name="Table 8">
            <a:extLst>
              <a:ext uri="{FF2B5EF4-FFF2-40B4-BE49-F238E27FC236}">
                <a16:creationId xmlns:a16="http://schemas.microsoft.com/office/drawing/2014/main" id="{3CF91479-D0FD-9492-5ECE-B9D040B5CFF2}"/>
              </a:ext>
            </a:extLst>
          </p:cNvPr>
          <p:cNvGraphicFramePr>
            <a:graphicFrameLocks noGrp="1"/>
          </p:cNvGraphicFramePr>
          <p:nvPr>
            <p:ph sz="half" idx="2"/>
            <p:extLst>
              <p:ext uri="{D42A27DB-BD31-4B8C-83A1-F6EECF244321}">
                <p14:modId xmlns:p14="http://schemas.microsoft.com/office/powerpoint/2010/main" val="515110451"/>
              </p:ext>
            </p:extLst>
          </p:nvPr>
        </p:nvGraphicFramePr>
        <p:xfrm>
          <a:off x="6400800" y="1611313"/>
          <a:ext cx="5212080" cy="3323082"/>
        </p:xfrm>
        <a:graphic>
          <a:graphicData uri="http://schemas.openxmlformats.org/drawingml/2006/table">
            <a:tbl>
              <a:tblPr firstRow="1" bandRow="1">
                <a:tableStyleId>{2D5ABB26-0587-4C30-8999-92F81FD0307C}</a:tableStyleId>
              </a:tblPr>
              <a:tblGrid>
                <a:gridCol w="2651760">
                  <a:extLst>
                    <a:ext uri="{9D8B030D-6E8A-4147-A177-3AD203B41FA5}">
                      <a16:colId xmlns:a16="http://schemas.microsoft.com/office/drawing/2014/main" val="4150371806"/>
                    </a:ext>
                  </a:extLst>
                </a:gridCol>
                <a:gridCol w="2560320">
                  <a:extLst>
                    <a:ext uri="{9D8B030D-6E8A-4147-A177-3AD203B41FA5}">
                      <a16:colId xmlns:a16="http://schemas.microsoft.com/office/drawing/2014/main" val="3794240819"/>
                    </a:ext>
                  </a:extLst>
                </a:gridCol>
              </a:tblGrid>
              <a:tr h="457200">
                <a:tc>
                  <a:txBody>
                    <a:bodyPr/>
                    <a:lstStyle/>
                    <a:p>
                      <a:pPr algn="ctr"/>
                      <a:r>
                        <a:rPr lang="en-US" sz="2000" b="1" dirty="0">
                          <a:solidFill>
                            <a:schemeClr val="tx1"/>
                          </a:solidFill>
                        </a:rPr>
                        <a:t>Coverage level</a:t>
                      </a:r>
                    </a:p>
                  </a:txBody>
                  <a:tcPr anchor="ctr">
                    <a:lnB w="28575" cap="flat" cmpd="sng" algn="ctr">
                      <a:solidFill>
                        <a:srgbClr val="A0B810"/>
                      </a:solidFill>
                      <a:prstDash val="solid"/>
                      <a:round/>
                      <a:headEnd type="none" w="med" len="med"/>
                      <a:tailEnd type="none" w="med" len="med"/>
                    </a:lnB>
                  </a:tcPr>
                </a:tc>
                <a:tc>
                  <a:txBody>
                    <a:bodyPr/>
                    <a:lstStyle/>
                    <a:p>
                      <a:pPr algn="ctr"/>
                      <a:r>
                        <a:rPr lang="en-US" sz="2000" b="1" dirty="0">
                          <a:solidFill>
                            <a:schemeClr val="tx1"/>
                          </a:solidFill>
                        </a:rPr>
                        <a:t>Annual </a:t>
                      </a:r>
                      <a:br>
                        <a:rPr lang="en-US" sz="2000" b="1" dirty="0">
                          <a:solidFill>
                            <a:schemeClr val="tx1"/>
                          </a:solidFill>
                        </a:rPr>
                      </a:br>
                      <a:r>
                        <a:rPr lang="en-US" sz="2000" b="1" dirty="0">
                          <a:solidFill>
                            <a:schemeClr val="tx1"/>
                          </a:solidFill>
                        </a:rPr>
                        <a:t>contribution limit</a:t>
                      </a:r>
                    </a:p>
                  </a:txBody>
                  <a:tcPr anchor="ctr">
                    <a:lnB w="28575" cap="flat" cmpd="sng" algn="ctr">
                      <a:solidFill>
                        <a:srgbClr val="A0B810"/>
                      </a:solidFill>
                      <a:prstDash val="solid"/>
                      <a:round/>
                      <a:headEnd type="none" w="med" len="med"/>
                      <a:tailEnd type="none" w="med" len="med"/>
                    </a:lnB>
                  </a:tcPr>
                </a:tc>
                <a:extLst>
                  <a:ext uri="{0D108BD9-81ED-4DB2-BD59-A6C34878D82A}">
                    <a16:rowId xmlns:a16="http://schemas.microsoft.com/office/drawing/2014/main" val="1777873450"/>
                  </a:ext>
                </a:extLst>
              </a:tr>
              <a:tr h="457200">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Self-only coverage</a:t>
                      </a: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$4,400</a:t>
                      </a: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3680017977"/>
                  </a:ext>
                </a:extLst>
              </a:tr>
              <a:tr h="457200">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Family coverage</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$8,750</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165194788"/>
                  </a:ext>
                </a:extLst>
              </a:tr>
              <a:tr h="457200">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Catch-up for members ages 55 and older</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altLang="en-US" sz="1000" dirty="0">
                          <a:solidFill>
                            <a:schemeClr val="tx2"/>
                          </a:solidFill>
                        </a:rPr>
                        <a:t>If participant and spouse are covered by a family high deductible health plan, and they are both age 55 or older, each can make a $1,000 catch-up contribution into their own </a:t>
                      </a:r>
                      <a:r>
                        <a:rPr lang="en-US" sz="1000" dirty="0">
                          <a:solidFill>
                            <a:schemeClr val="tx2"/>
                          </a:solidFill>
                        </a:rPr>
                        <a:t>HSA.</a:t>
                      </a:r>
                      <a:endParaRPr lang="en-US" altLang="en-US" sz="1000" dirty="0">
                        <a:solidFill>
                          <a:schemeClr val="tx2"/>
                        </a:solidFill>
                      </a:endParaRPr>
                    </a:p>
                    <a:p>
                      <a:pPr marL="0" marR="0" lvl="0" indent="0" algn="ctr" defTabSz="914400" rtl="0" eaLnBrk="1" fontAlgn="auto" latinLnBrk="0" hangingPunct="1">
                        <a:lnSpc>
                          <a:spcPct val="107000"/>
                        </a:lnSpc>
                        <a:spcBef>
                          <a:spcPts val="0"/>
                        </a:spcBef>
                        <a:spcAft>
                          <a:spcPts val="0"/>
                        </a:spcAft>
                        <a:buClrTx/>
                        <a:buSzTx/>
                        <a:buFontTx/>
                        <a:buNone/>
                        <a:tabLst/>
                        <a:defRPr/>
                      </a:pPr>
                      <a:endParaRPr lang="en-US" sz="2000" dirty="0">
                        <a:solidFill>
                          <a:schemeClr val="tx2"/>
                        </a:solidFill>
                        <a:effectLst/>
                        <a:latin typeface="+mn-lt"/>
                        <a:ea typeface="Calibri" panose="020F0502020204030204" pitchFamily="34" charset="0"/>
                        <a:cs typeface="Times New Roman" panose="02020603050405020304" pitchFamily="18" charset="0"/>
                      </a:endParaRPr>
                    </a:p>
                  </a:txBody>
                  <a:tcPr anchor="ctr">
                    <a:lnT w="6350" cap="flat" cmpd="sng" algn="ctr">
                      <a:solidFill>
                        <a:schemeClr val="bg2"/>
                      </a:solidFill>
                      <a:prstDash val="solid"/>
                      <a:round/>
                      <a:headEnd type="none" w="med" len="med"/>
                      <a:tailEnd type="none" w="med" len="med"/>
                    </a:lnT>
                    <a:lnB w="19050" cap="flat" cmpd="sng" algn="ctr">
                      <a:noFill/>
                      <a:prstDash val="sysDot"/>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$1,000</a:t>
                      </a:r>
                    </a:p>
                  </a:txBody>
                  <a:tcPr anchor="ctr">
                    <a:lnT w="6350" cap="flat" cmpd="sng" algn="ctr">
                      <a:solidFill>
                        <a:schemeClr val="bg2"/>
                      </a:solidFill>
                      <a:prstDash val="solid"/>
                      <a:round/>
                      <a:headEnd type="none" w="med" len="med"/>
                      <a:tailEnd type="none" w="med" len="med"/>
                    </a:lnT>
                    <a:lnB w="19050" cap="flat" cmpd="sng" algn="ctr">
                      <a:noFill/>
                      <a:prstDash val="sysDot"/>
                      <a:round/>
                      <a:headEnd type="none" w="med" len="med"/>
                      <a:tailEnd type="none" w="med" len="med"/>
                    </a:lnB>
                  </a:tcPr>
                </a:tc>
                <a:extLst>
                  <a:ext uri="{0D108BD9-81ED-4DB2-BD59-A6C34878D82A}">
                    <a16:rowId xmlns:a16="http://schemas.microsoft.com/office/drawing/2014/main" val="1755017730"/>
                  </a:ext>
                </a:extLst>
              </a:tr>
            </a:tbl>
          </a:graphicData>
        </a:graphic>
      </p:graphicFrame>
    </p:spTree>
    <p:extLst>
      <p:ext uri="{BB962C8B-B14F-4D97-AF65-F5344CB8AC3E}">
        <p14:creationId xmlns:p14="http://schemas.microsoft.com/office/powerpoint/2010/main" val="2158948638"/>
      </p:ext>
    </p:extLst>
  </p:cSld>
  <p:clrMapOvr>
    <a:masterClrMapping/>
  </p:clrMapOvr>
  <mc:AlternateContent xmlns:mc="http://schemas.openxmlformats.org/markup-compatibility/2006" xmlns:p14="http://schemas.microsoft.com/office/powerpoint/2010/main">
    <mc:Choice Requires="p14">
      <p:transition spd="slow" p14:dur="2000" advTm="12965"/>
    </mc:Choice>
    <mc:Fallback xmlns="">
      <p:transition spd="slow" advTm="12965"/>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p:txBody>
          <a:bodyPr/>
          <a:lstStyle/>
          <a:p>
            <a:r>
              <a:rPr lang="en-US" dirty="0"/>
              <a:t>HSA custodial bank.</a:t>
            </a:r>
          </a:p>
          <a:p>
            <a:r>
              <a:rPr lang="en-US" dirty="0"/>
              <a:t>HSA Central will automatically set up the bank account based on enrollment information from PEBA. The employee will receive a welcome email from HSA Central with instructions on how to open the account fully once it is set up.</a:t>
            </a:r>
          </a:p>
          <a:p>
            <a:r>
              <a:rPr lang="en-US" dirty="0"/>
              <a:t>Must have zero MSA balance before contributing to HSA.</a:t>
            </a:r>
          </a:p>
          <a:p>
            <a:pPr lvl="1"/>
            <a:r>
              <a:rPr lang="en-US" dirty="0"/>
              <a:t>ASIFlex will automatically convert MSA to Limited-use MSA if carryover funds remain at end of plan year.</a:t>
            </a:r>
          </a:p>
        </p:txBody>
      </p:sp>
      <p:sp>
        <p:nvSpPr>
          <p:cNvPr id="2" name="Title 1"/>
          <p:cNvSpPr>
            <a:spLocks noGrp="1"/>
          </p:cNvSpPr>
          <p:nvPr>
            <p:ph type="title"/>
          </p:nvPr>
        </p:nvSpPr>
        <p:spPr/>
        <p:txBody>
          <a:bodyPr/>
          <a:lstStyle/>
          <a:p>
            <a:r>
              <a:rPr lang="en-US" dirty="0"/>
              <a:t>HSA Central</a:t>
            </a:r>
          </a:p>
        </p:txBody>
      </p:sp>
      <p:sp>
        <p:nvSpPr>
          <p:cNvPr id="4" name="Slide Number Placeholder 3"/>
          <p:cNvSpPr>
            <a:spLocks noGrp="1"/>
          </p:cNvSpPr>
          <p:nvPr>
            <p:ph type="sldNum" sz="quarter" idx="12"/>
          </p:nvPr>
        </p:nvSpPr>
        <p:spPr/>
        <p:txBody>
          <a:bodyPr/>
          <a:lstStyle/>
          <a:p>
            <a:fld id="{83D9B1D2-31E5-4727-860E-1CCC1A3DB9CB}" type="slidenum">
              <a:rPr lang="en-US" smtClean="0"/>
              <a:pPr/>
              <a:t>6</a:t>
            </a:fld>
            <a:endParaRPr lang="en-US" dirty="0"/>
          </a:p>
        </p:txBody>
      </p:sp>
    </p:spTree>
    <p:extLst>
      <p:ext uri="{BB962C8B-B14F-4D97-AF65-F5344CB8AC3E}">
        <p14:creationId xmlns:p14="http://schemas.microsoft.com/office/powerpoint/2010/main" val="3942709216"/>
      </p:ext>
    </p:extLst>
  </p:cSld>
  <p:clrMapOvr>
    <a:masterClrMapping/>
  </p:clrMapOvr>
  <mc:AlternateContent xmlns:mc="http://schemas.openxmlformats.org/markup-compatibility/2006" xmlns:p14="http://schemas.microsoft.com/office/powerpoint/2010/main">
    <mc:Choice Requires="p14">
      <p:transition spd="slow" p14:dur="2000" advTm="37302"/>
    </mc:Choice>
    <mc:Fallback xmlns="">
      <p:transition spd="slow" advTm="37302"/>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92913B-937E-4902-9009-5534121A3F6B}"/>
              </a:ext>
            </a:extLst>
          </p:cNvPr>
          <p:cNvSpPr>
            <a:spLocks noGrp="1"/>
          </p:cNvSpPr>
          <p:nvPr>
            <p:ph type="title"/>
          </p:nvPr>
        </p:nvSpPr>
        <p:spPr>
          <a:xfrm>
            <a:off x="609600" y="228599"/>
            <a:ext cx="9598430" cy="1724899"/>
          </a:xfrm>
        </p:spPr>
        <p:txBody>
          <a:bodyPr/>
          <a:lstStyle/>
          <a:p>
            <a:r>
              <a:rPr lang="en-US" dirty="0"/>
              <a:t>Additional training</a:t>
            </a:r>
          </a:p>
        </p:txBody>
      </p:sp>
      <p:sp>
        <p:nvSpPr>
          <p:cNvPr id="3" name="Content Placeholder 2">
            <a:extLst>
              <a:ext uri="{FF2B5EF4-FFF2-40B4-BE49-F238E27FC236}">
                <a16:creationId xmlns:a16="http://schemas.microsoft.com/office/drawing/2014/main" id="{2990BF1B-43F5-439E-ABAD-FAF506C72352}"/>
              </a:ext>
            </a:extLst>
          </p:cNvPr>
          <p:cNvSpPr>
            <a:spLocks noGrp="1"/>
          </p:cNvSpPr>
          <p:nvPr>
            <p:ph idx="1"/>
          </p:nvPr>
        </p:nvSpPr>
        <p:spPr>
          <a:xfrm>
            <a:off x="609600" y="2510455"/>
            <a:ext cx="10972800" cy="3790590"/>
          </a:xfrm>
        </p:spPr>
        <p:txBody>
          <a:bodyPr>
            <a:normAutofit/>
          </a:bodyPr>
          <a:lstStyle/>
          <a:p>
            <a:r>
              <a:rPr lang="en-US" dirty="0"/>
              <a:t>For more information, view the employer training on MoneyPlus and Health Savings Accounts </a:t>
            </a:r>
            <a:r>
              <a:rPr lang="en-US" altLang="en-US" dirty="0"/>
              <a:t>at </a:t>
            </a:r>
            <a:r>
              <a:rPr lang="en-US" altLang="en-US" dirty="0">
                <a:hlinkClick r:id="rId2"/>
              </a:rPr>
              <a:t>peba.sc.gov/insurance-training</a:t>
            </a:r>
            <a:r>
              <a:rPr lang="en-US" altLang="en-US" dirty="0"/>
              <a:t>. </a:t>
            </a:r>
            <a:endParaRPr lang="en-US" dirty="0"/>
          </a:p>
          <a:p>
            <a:r>
              <a:rPr lang="en-US" dirty="0"/>
              <a:t>Additional topics include:</a:t>
            </a:r>
          </a:p>
          <a:p>
            <a:pPr lvl="1"/>
            <a:r>
              <a:rPr lang="en-US" dirty="0"/>
              <a:t>Filing flexible spending account claims.</a:t>
            </a:r>
          </a:p>
          <a:p>
            <a:pPr lvl="1"/>
            <a:r>
              <a:rPr lang="en-US" dirty="0"/>
              <a:t>Health Savings Accounts with HSA Central. </a:t>
            </a:r>
          </a:p>
          <a:p>
            <a:pPr lvl="1"/>
            <a:r>
              <a:rPr lang="en-US" dirty="0"/>
              <a:t>Employer portal with ASIFlex.</a:t>
            </a:r>
          </a:p>
          <a:p>
            <a:pPr lvl="1"/>
            <a:r>
              <a:rPr lang="en-US" dirty="0"/>
              <a:t>Submitting payrolls and remittances.</a:t>
            </a:r>
          </a:p>
          <a:p>
            <a:pPr lvl="1"/>
            <a:r>
              <a:rPr lang="en-US" dirty="0"/>
              <a:t>Discrepancy reports.</a:t>
            </a:r>
          </a:p>
          <a:p>
            <a:pPr lvl="1"/>
            <a:r>
              <a:rPr lang="en-US" dirty="0"/>
              <a:t>EBS reports. </a:t>
            </a:r>
          </a:p>
          <a:p>
            <a:pPr lvl="1"/>
            <a:r>
              <a:rPr lang="en-US" dirty="0"/>
              <a:t>Resources.</a:t>
            </a:r>
          </a:p>
        </p:txBody>
      </p:sp>
      <p:sp>
        <p:nvSpPr>
          <p:cNvPr id="4" name="Slide Number Placeholder 3">
            <a:extLst>
              <a:ext uri="{FF2B5EF4-FFF2-40B4-BE49-F238E27FC236}">
                <a16:creationId xmlns:a16="http://schemas.microsoft.com/office/drawing/2014/main" id="{A711311C-4892-4D4E-A59D-1C28FA8CA899}"/>
              </a:ext>
            </a:extLst>
          </p:cNvPr>
          <p:cNvSpPr>
            <a:spLocks noGrp="1"/>
          </p:cNvSpPr>
          <p:nvPr>
            <p:ph type="sldNum" sz="quarter" idx="12"/>
          </p:nvPr>
        </p:nvSpPr>
        <p:spPr>
          <a:xfrm>
            <a:off x="11019348" y="6301044"/>
            <a:ext cx="1072896" cy="457200"/>
          </a:xfrm>
        </p:spPr>
        <p:txBody>
          <a:bodyPr/>
          <a:lstStyle/>
          <a:p>
            <a:fld id="{83D9B1D2-31E5-4727-860E-1CCC1A3DB9CB}" type="slidenum">
              <a:rPr lang="en-US" smtClean="0"/>
              <a:pPr/>
              <a:t>7</a:t>
            </a:fld>
            <a:endParaRPr lang="en-US" dirty="0"/>
          </a:p>
        </p:txBody>
      </p:sp>
    </p:spTree>
    <p:extLst>
      <p:ext uri="{BB962C8B-B14F-4D97-AF65-F5344CB8AC3E}">
        <p14:creationId xmlns:p14="http://schemas.microsoft.com/office/powerpoint/2010/main" val="1687683656"/>
      </p:ext>
    </p:extLst>
  </p:cSld>
  <p:clrMapOvr>
    <a:masterClrMapping/>
  </p:clrMapOvr>
  <mc:AlternateContent xmlns:mc="http://schemas.openxmlformats.org/markup-compatibility/2006" xmlns:p14="http://schemas.microsoft.com/office/powerpoint/2010/main">
    <mc:Choice Requires="p14">
      <p:transition spd="slow" p14:dur="2000" advTm="38342"/>
    </mc:Choice>
    <mc:Fallback xmlns="">
      <p:transition spd="slow" advTm="38342"/>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8</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3C937125-3D07-492F-AF26-F060253CEBDA}&quot;/&gt;&lt;isInvalidForFieldText val=&quot;0&quot;/&gt;&lt;Image&gt;&lt;filename val=&quot;C:\Users\rscald\AppData\Local\Temp\CP16132381501937Session\CPTrustFolder16132381501953\PPTImport16132381587437\data\asimages\{3C937125-3D07-492F-AF26-F060253CEBDA}_44.png&quot;/&gt;&lt;left val=&quot;864&quot;/&gt;&lt;top val=&quot;670&quot;/&gt;&lt;width val=&quot;47&quot;/&gt;&lt;height val=&quot;39&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4&quot;/&gt;&lt;/TableIndex&gt;&lt;/ShapeTextInfo&gt;"/>
  <p:tag name="HTML_SHAPEINFO" val="&lt;ThreeDShapeInfo&gt;&lt;uuid val=&quot;{43C1E694-E8C3-4380-B5F2-097BA11B5C5D}&quot;/&gt;&lt;isInvalidForFieldText val=&quot;0&quot;/&gt;&lt;Image&gt;&lt;filename val=&quot;C:\Users\rscald\AppData\Local\Temp\CP16132381501937Session\CPTrustFolder16132381501953\PPTImport16132381587437\data\asimages\{43C1E694-E8C3-4380-B5F2-097BA11B5C5D}_44.png&quot;/&gt;&lt;left val=&quot;24&quot;/&gt;&lt;top val=&quot;35&quot;/&gt;&lt;width val=&quot;743&quot;/&gt;&lt;height val=&quot;160&quot;/&gt;&lt;hasText val=&quot;1&quot;/&gt;&lt;/Image&gt;&lt;/ThreeDShapeInfo&gt;"/>
</p:tagLst>
</file>

<file path=ppt/tags/tag6.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92CA224039D7B4F8443B4FE833B68CF" ma:contentTypeVersion="3" ma:contentTypeDescription="Create a new document." ma:contentTypeScope="" ma:versionID="285ca011069bfca4bd586da58b875788">
  <xsd:schema xmlns:xsd="http://www.w3.org/2001/XMLSchema" xmlns:xs="http://www.w3.org/2001/XMLSchema" xmlns:p="http://schemas.microsoft.com/office/2006/metadata/properties" xmlns:ns2="b2d9911d-1712-41da-948a-3a7f0b6aa5de" targetNamespace="http://schemas.microsoft.com/office/2006/metadata/properties" ma:root="true" ma:fieldsID="b551d4a5534ee0a1981eb6d5714bda81" ns2:_="">
    <xsd:import namespace="b2d9911d-1712-41da-948a-3a7f0b6aa5de"/>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2d9911d-1712-41da-948a-3a7f0b6aa5d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4D0515D-C6CF-493D-B10D-BF1BFA689FB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2d9911d-1712-41da-948a-3a7f0b6aa5d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B735373-A0F7-4A02-8CA0-1D8B6A53E1E3}">
  <ds:schemaRefs>
    <ds:schemaRef ds:uri="http://schemas.microsoft.com/sharepoint/v3/contenttype/forms"/>
  </ds:schemaRefs>
</ds:datastoreItem>
</file>

<file path=customXml/itemProps3.xml><?xml version="1.0" encoding="utf-8"?>
<ds:datastoreItem xmlns:ds="http://schemas.openxmlformats.org/officeDocument/2006/customXml" ds:itemID="{25481C68-D567-4133-9674-719B10E397D5}">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PEBA Presentation Template</Template>
  <TotalTime>23571</TotalTime>
  <Words>486</Words>
  <Application>Microsoft Office PowerPoint</Application>
  <PresentationFormat>Widescreen</PresentationFormat>
  <Paragraphs>63</Paragraphs>
  <Slides>8</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Times New Roman</vt:lpstr>
      <vt:lpstr>Tw Cen MT Condensed</vt:lpstr>
      <vt:lpstr>2_Office Theme</vt:lpstr>
      <vt:lpstr>Health Savings Accounts</vt:lpstr>
      <vt:lpstr>Important information</vt:lpstr>
      <vt:lpstr>Health Savings Account</vt:lpstr>
      <vt:lpstr>Enrollment</vt:lpstr>
      <vt:lpstr>2026 Fees and contribution limits</vt:lpstr>
      <vt:lpstr>HSA Central</vt:lpstr>
      <vt:lpstr>Additional training</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550</cp:revision>
  <cp:lastPrinted>2024-12-09T16:58:05Z</cp:lastPrinted>
  <dcterms:created xsi:type="dcterms:W3CDTF">2019-11-01T12:34:11Z</dcterms:created>
  <dcterms:modified xsi:type="dcterms:W3CDTF">2025-11-10T17:21:25Z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y fmtid="{D5CDD505-2E9C-101B-9397-08002B2CF9AE}" pid="7" name="ContentTypeId">
    <vt:lpwstr>0x010100192CA224039D7B4F8443B4FE833B68CF</vt:lpwstr>
  </property>
</Properties>
</file>