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0"/>
  </p:notesMasterIdLst>
  <p:handoutMasterIdLst>
    <p:handoutMasterId r:id="rId11"/>
  </p:handoutMasterIdLst>
  <p:sldIdLst>
    <p:sldId id="455" r:id="rId2"/>
    <p:sldId id="463" r:id="rId3"/>
    <p:sldId id="461" r:id="rId4"/>
    <p:sldId id="441" r:id="rId5"/>
    <p:sldId id="311" r:id="rId6"/>
    <p:sldId id="357" r:id="rId7"/>
    <p:sldId id="440" r:id="rId8"/>
    <p:sldId id="263" r:id="rId9"/>
  </p:sldIdLst>
  <p:sldSz cx="12192000" cy="6858000"/>
  <p:notesSz cx="7315200" cy="96012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12/9/2024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12/9/2024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8</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hyperlink" Target="https://www.peba.sc.gov/insurance-training"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Health Savings Accounts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Insurance Benefits Training</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a:bodyPr>
          <a:lstStyle/>
          <a:p>
            <a:r>
              <a:rPr lang="en-US" dirty="0"/>
              <a:t>Available to State Health Plan Savings Plan members only.</a:t>
            </a:r>
          </a:p>
          <a:p>
            <a:r>
              <a:rPr lang="en-US" altLang="en-US" dirty="0"/>
              <a:t>Participants fund the account with money deducted pretax from paychecks.</a:t>
            </a:r>
          </a:p>
          <a:p>
            <a:r>
              <a:rPr lang="en-US" dirty="0"/>
              <a:t>Contributions accumulate to pay for expenses incurred during the period in which HSA is open.</a:t>
            </a:r>
          </a:p>
        </p:txBody>
      </p:sp>
      <p:sp>
        <p:nvSpPr>
          <p:cNvPr id="6" name="Content Placeholder 5">
            <a:extLst>
              <a:ext uri="{FF2B5EF4-FFF2-40B4-BE49-F238E27FC236}">
                <a16:creationId xmlns:a16="http://schemas.microsoft.com/office/drawing/2014/main" id="{A19FF676-FCD0-6A31-8ABC-96EFAD6EF7AF}"/>
              </a:ext>
            </a:extLst>
          </p:cNvPr>
          <p:cNvSpPr>
            <a:spLocks noGrp="1"/>
          </p:cNvSpPr>
          <p:nvPr>
            <p:ph sz="half" idx="2"/>
          </p:nvPr>
        </p:nvSpPr>
        <p:spPr/>
        <p:txBody>
          <a:bodyPr/>
          <a:lstStyle/>
          <a:p>
            <a:r>
              <a:rPr lang="en-US" dirty="0"/>
              <a:t>Use to pay expenses for spouse and dependents, even if not covered by Savings Plan.</a:t>
            </a:r>
          </a:p>
          <a:p>
            <a:r>
              <a:rPr lang="en-US" dirty="0"/>
              <a:t>Access account balance at any time.</a:t>
            </a:r>
          </a:p>
          <a:p>
            <a:r>
              <a:rPr lang="en-US" dirty="0"/>
              <a:t>Funds not used for health care expenses are subject to tax.</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Health Savings Account (HSA)</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dirty="0"/>
              <a:t>Enrollment</a:t>
            </a:r>
          </a:p>
        </p:txBody>
      </p:sp>
      <p:sp>
        <p:nvSpPr>
          <p:cNvPr id="3" name="Content Placeholder 2"/>
          <p:cNvSpPr>
            <a:spLocks noGrp="1"/>
          </p:cNvSpPr>
          <p:nvPr>
            <p:ph idx="1"/>
          </p:nvPr>
        </p:nvSpPr>
        <p:spPr>
          <a:xfrm>
            <a:off x="609600" y="2510455"/>
            <a:ext cx="10972800" cy="3790590"/>
          </a:xfrm>
        </p:spPr>
        <p:txBody>
          <a:bodyPr>
            <a:normAutofit/>
          </a:bodyPr>
          <a:lstStyle/>
          <a:p>
            <a:r>
              <a:rPr lang="en-US" dirty="0"/>
              <a:t>Employees enroll through MyBenefits.</a:t>
            </a:r>
          </a:p>
          <a:p>
            <a:pPr lvl="1"/>
            <a:r>
              <a:rPr lang="en-US" dirty="0"/>
              <a:t>As a new hire; </a:t>
            </a:r>
          </a:p>
          <a:p>
            <a:pPr lvl="1"/>
            <a:r>
              <a:rPr lang="en-US" dirty="0"/>
              <a:t>During annual open enrollment period; and</a:t>
            </a:r>
          </a:p>
          <a:p>
            <a:pPr lvl="1"/>
            <a:r>
              <a:rPr lang="en-US" dirty="0"/>
              <a:t>Anytime throughout the year.</a:t>
            </a:r>
          </a:p>
          <a:p>
            <a:r>
              <a:rPr lang="en-US" dirty="0"/>
              <a:t>Employers must approve the enrollment in EBS and provide the number of annual pay periods.</a:t>
            </a:r>
          </a:p>
          <a:p>
            <a:r>
              <a:rPr lang="en-US" dirty="0"/>
              <a:t>PEBA sends daily enrollment and eligibility files to ASIFlex.</a:t>
            </a:r>
          </a:p>
          <a:p>
            <a:r>
              <a:rPr lang="en-US" dirty="0"/>
              <a:t>HSA Central will automatically set up the bank account based on enrollment information from PEBA. The employee will receive a welcome email from HSA Central with instructions on how to fully open the account once it is set up.</a:t>
            </a:r>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4</a:t>
            </a:fld>
            <a:endParaRPr lang="en-US" dirty="0"/>
          </a:p>
        </p:txBody>
      </p:sp>
    </p:spTree>
    <p:extLst>
      <p:ext uri="{BB962C8B-B14F-4D97-AF65-F5344CB8AC3E}">
        <p14:creationId xmlns:p14="http://schemas.microsoft.com/office/powerpoint/2010/main" val="548342969"/>
      </p:ext>
    </p:extLst>
  </p:cSld>
  <p:clrMapOvr>
    <a:masterClrMapping/>
  </p:clrMapOvr>
  <mc:AlternateContent xmlns:mc="http://schemas.openxmlformats.org/markup-compatibility/2006" xmlns:p14="http://schemas.microsoft.com/office/powerpoint/2010/main">
    <mc:Choice Requires="p14">
      <p:transition spd="slow" p14:dur="2000" advTm="37328"/>
    </mc:Choice>
    <mc:Fallback xmlns="">
      <p:transition spd="slow" advTm="37328"/>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8">
            <a:extLst>
              <a:ext uri="{FF2B5EF4-FFF2-40B4-BE49-F238E27FC236}">
                <a16:creationId xmlns:a16="http://schemas.microsoft.com/office/drawing/2014/main" id="{9FE76567-067C-4CF0-8FE1-0495D5A619EC}"/>
              </a:ext>
            </a:extLst>
          </p:cNvPr>
          <p:cNvGraphicFramePr>
            <a:graphicFrameLocks noGrp="1"/>
          </p:cNvGraphicFramePr>
          <p:nvPr>
            <p:ph sz="half" idx="1"/>
            <p:extLst>
              <p:ext uri="{D42A27DB-BD31-4B8C-83A1-F6EECF244321}">
                <p14:modId xmlns:p14="http://schemas.microsoft.com/office/powerpoint/2010/main" val="2319016337"/>
              </p:ext>
            </p:extLst>
          </p:nvPr>
        </p:nvGraphicFramePr>
        <p:xfrm>
          <a:off x="609600" y="1601788"/>
          <a:ext cx="4937760" cy="1894713"/>
        </p:xfrm>
        <a:graphic>
          <a:graphicData uri="http://schemas.openxmlformats.org/drawingml/2006/table">
            <a:tbl>
              <a:tblPr firstRow="1" bandRow="1">
                <a:tableStyleId>{2D5ABB26-0587-4C30-8999-92F81FD0307C}</a:tableStyleId>
              </a:tblPr>
              <a:tblGrid>
                <a:gridCol w="2377440">
                  <a:extLst>
                    <a:ext uri="{9D8B030D-6E8A-4147-A177-3AD203B41FA5}">
                      <a16:colId xmlns:a16="http://schemas.microsoft.com/office/drawing/2014/main" val="4150371806"/>
                    </a:ext>
                  </a:extLst>
                </a:gridCol>
                <a:gridCol w="2560320">
                  <a:extLst>
                    <a:ext uri="{9D8B030D-6E8A-4147-A177-3AD203B41FA5}">
                      <a16:colId xmlns:a16="http://schemas.microsoft.com/office/drawing/2014/main" val="1478665342"/>
                    </a:ext>
                  </a:extLst>
                </a:gridCol>
              </a:tblGrid>
              <a:tr h="457200">
                <a:tc>
                  <a:txBody>
                    <a:bodyPr/>
                    <a:lstStyle/>
                    <a:p>
                      <a:pPr algn="ctr"/>
                      <a:r>
                        <a:rPr lang="en-US" sz="2000" b="1" dirty="0">
                          <a:solidFill>
                            <a:schemeClr val="tx1"/>
                          </a:solidFill>
                        </a:rPr>
                        <a:t>Account</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Monthly fee </a:t>
                      </a:r>
                      <a:br>
                        <a:rPr lang="en-US" sz="2000" b="1" dirty="0">
                          <a:solidFill>
                            <a:schemeClr val="tx1"/>
                          </a:solidFill>
                        </a:rPr>
                      </a:br>
                      <a:r>
                        <a:rPr lang="en-US" sz="2000" b="1" dirty="0">
                          <a:solidFill>
                            <a:schemeClr val="tx1"/>
                          </a:solidFill>
                        </a:rPr>
                        <a:t>from HSA Central</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Administrative fee</a:t>
                      </a:r>
                    </a:p>
                    <a:p>
                      <a:pPr marL="0" marR="0" algn="ctr">
                        <a:lnSpc>
                          <a:spcPct val="107000"/>
                        </a:lnSpc>
                        <a:spcBef>
                          <a:spcPts val="0"/>
                        </a:spcBef>
                        <a:spcAft>
                          <a:spcPts val="0"/>
                        </a:spcAft>
                      </a:pPr>
                      <a:r>
                        <a:rPr lang="en-US" sz="1000" dirty="0">
                          <a:solidFill>
                            <a:schemeClr val="tx2"/>
                          </a:solidFill>
                        </a:rPr>
                        <a:t>Deducted from participant’s account balance.</a:t>
                      </a:r>
                      <a:endParaRPr lang="en-US" sz="1000" dirty="0">
                        <a:solidFill>
                          <a:schemeClr val="tx2"/>
                        </a:solidFill>
                        <a:effectLst/>
                        <a:latin typeface="+mn-lt"/>
                        <a:ea typeface="Calibri" panose="020F0502020204030204" pitchFamily="34" charset="0"/>
                        <a:cs typeface="Times New Roman" panose="02020603050405020304" pitchFamily="18" charset="0"/>
                      </a:endParaRP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$0.50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Paper statements</a:t>
                      </a: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$3.00</a:t>
                      </a: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extLst>
                  <a:ext uri="{0D108BD9-81ED-4DB2-BD59-A6C34878D82A}">
                    <a16:rowId xmlns:a16="http://schemas.microsoft.com/office/drawing/2014/main" val="1755017730"/>
                  </a:ext>
                </a:extLst>
              </a:tr>
            </a:tbl>
          </a:graphicData>
        </a:graphic>
      </p:graphicFrame>
      <p:sp>
        <p:nvSpPr>
          <p:cNvPr id="4" name="Slide Number Placeholder 3"/>
          <p:cNvSpPr>
            <a:spLocks noGrp="1"/>
          </p:cNvSpPr>
          <p:nvPr>
            <p:ph type="sldNum" sz="quarter" idx="12"/>
            <p:custDataLst>
              <p:tags r:id="rId1"/>
            </p:custDataLst>
          </p:nvPr>
        </p:nvSpPr>
        <p:spPr>
          <a:xfrm>
            <a:off x="11019348" y="6301044"/>
            <a:ext cx="1072896" cy="457200"/>
          </a:xfrm>
        </p:spPr>
        <p:txBody>
          <a:bodyPr/>
          <a:lstStyle/>
          <a:p>
            <a:fld id="{28024367-D536-4F59-B2ED-0E7825EDA9AF}" type="slidenum">
              <a:rPr lang="en-US" smtClean="0"/>
              <a:pPr/>
              <a:t>5</a:t>
            </a:fld>
            <a:endParaRPr lang="en-US" dirty="0"/>
          </a:p>
        </p:txBody>
      </p:sp>
      <p:sp>
        <p:nvSpPr>
          <p:cNvPr id="2" name="Title 1"/>
          <p:cNvSpPr>
            <a:spLocks noGrp="1"/>
          </p:cNvSpPr>
          <p:nvPr>
            <p:ph type="title"/>
            <p:custDataLst>
              <p:tags r:id="rId2"/>
            </p:custDataLst>
          </p:nvPr>
        </p:nvSpPr>
        <p:spPr>
          <a:xfrm>
            <a:off x="609599" y="228600"/>
            <a:ext cx="10972799" cy="1049898"/>
          </a:xfrm>
        </p:spPr>
        <p:txBody>
          <a:bodyPr/>
          <a:lstStyle/>
          <a:p>
            <a:r>
              <a:rPr lang="en-US" dirty="0"/>
              <a:t>2025 Fees and contribution limits</a:t>
            </a:r>
          </a:p>
        </p:txBody>
      </p:sp>
      <p:graphicFrame>
        <p:nvGraphicFramePr>
          <p:cNvPr id="15" name="Table 8">
            <a:extLst>
              <a:ext uri="{FF2B5EF4-FFF2-40B4-BE49-F238E27FC236}">
                <a16:creationId xmlns:a16="http://schemas.microsoft.com/office/drawing/2014/main" id="{3CF91479-D0FD-9492-5ECE-B9D040B5CFF2}"/>
              </a:ext>
            </a:extLst>
          </p:cNvPr>
          <p:cNvGraphicFramePr>
            <a:graphicFrameLocks noGrp="1"/>
          </p:cNvGraphicFramePr>
          <p:nvPr>
            <p:ph sz="half" idx="2"/>
            <p:extLst>
              <p:ext uri="{D42A27DB-BD31-4B8C-83A1-F6EECF244321}">
                <p14:modId xmlns:p14="http://schemas.microsoft.com/office/powerpoint/2010/main" val="3296815663"/>
              </p:ext>
            </p:extLst>
          </p:nvPr>
        </p:nvGraphicFramePr>
        <p:xfrm>
          <a:off x="6400800" y="1611313"/>
          <a:ext cx="5212080" cy="3323082"/>
        </p:xfrm>
        <a:graphic>
          <a:graphicData uri="http://schemas.openxmlformats.org/drawingml/2006/table">
            <a:tbl>
              <a:tblPr firstRow="1" bandRow="1">
                <a:tableStyleId>{2D5ABB26-0587-4C30-8999-92F81FD0307C}</a:tableStyleId>
              </a:tblPr>
              <a:tblGrid>
                <a:gridCol w="2651760">
                  <a:extLst>
                    <a:ext uri="{9D8B030D-6E8A-4147-A177-3AD203B41FA5}">
                      <a16:colId xmlns:a16="http://schemas.microsoft.com/office/drawing/2014/main" val="4150371806"/>
                    </a:ext>
                  </a:extLst>
                </a:gridCol>
                <a:gridCol w="2560320">
                  <a:extLst>
                    <a:ext uri="{9D8B030D-6E8A-4147-A177-3AD203B41FA5}">
                      <a16:colId xmlns:a16="http://schemas.microsoft.com/office/drawing/2014/main" val="3794240819"/>
                    </a:ext>
                  </a:extLst>
                </a:gridCol>
              </a:tblGrid>
              <a:tr h="457200">
                <a:tc>
                  <a:txBody>
                    <a:bodyPr/>
                    <a:lstStyle/>
                    <a:p>
                      <a:pPr algn="ctr"/>
                      <a:r>
                        <a:rPr lang="en-US" sz="2000" b="1" dirty="0">
                          <a:solidFill>
                            <a:schemeClr val="tx1"/>
                          </a:solidFill>
                        </a:rPr>
                        <a:t>Coverage level</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Annual </a:t>
                      </a:r>
                      <a:br>
                        <a:rPr lang="en-US" sz="2000" b="1" dirty="0">
                          <a:solidFill>
                            <a:schemeClr val="tx1"/>
                          </a:solidFill>
                        </a:rPr>
                      </a:br>
                      <a:r>
                        <a:rPr lang="en-US" sz="2000" b="1" dirty="0">
                          <a:solidFill>
                            <a:schemeClr val="tx1"/>
                          </a:solidFill>
                        </a:rPr>
                        <a:t>contribution limit</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Self-only coverage</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$4,300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Family coverage</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$8,550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Catch-up for members ages 55 and older</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altLang="en-US" sz="1000" dirty="0">
                          <a:solidFill>
                            <a:schemeClr val="tx2"/>
                          </a:solidFill>
                        </a:rPr>
                        <a:t>If participant and spouse are covered by a family high deductible health plan, and they are both age 55 or older, each can make a $1,000 catch-up contribution into their own </a:t>
                      </a:r>
                      <a:r>
                        <a:rPr lang="en-US" sz="1000" dirty="0">
                          <a:solidFill>
                            <a:schemeClr val="tx2"/>
                          </a:solidFill>
                        </a:rPr>
                        <a:t>HSA.</a:t>
                      </a:r>
                      <a:endParaRPr lang="en-US" altLang="en-US" sz="1000" dirty="0">
                        <a:solidFill>
                          <a:schemeClr val="tx2"/>
                        </a:solidFill>
                      </a:endParaRP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000" dirty="0">
                        <a:solidFill>
                          <a:schemeClr val="tx2"/>
                        </a:solidFill>
                        <a:effectLst/>
                        <a:latin typeface="+mn-lt"/>
                        <a:ea typeface="Calibri" panose="020F0502020204030204" pitchFamily="34" charset="0"/>
                        <a:cs typeface="Times New Roman" panose="02020603050405020304" pitchFamily="18" charset="0"/>
                      </a:endParaRP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$1,000</a:t>
                      </a: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extLst>
                  <a:ext uri="{0D108BD9-81ED-4DB2-BD59-A6C34878D82A}">
                    <a16:rowId xmlns:a16="http://schemas.microsoft.com/office/drawing/2014/main" val="1755017730"/>
                  </a:ext>
                </a:extLst>
              </a:tr>
            </a:tbl>
          </a:graphicData>
        </a:graphic>
      </p:graphicFrame>
    </p:spTree>
    <p:extLst>
      <p:ext uri="{BB962C8B-B14F-4D97-AF65-F5344CB8AC3E}">
        <p14:creationId xmlns:p14="http://schemas.microsoft.com/office/powerpoint/2010/main" val="2158948638"/>
      </p:ext>
    </p:extLst>
  </p:cSld>
  <p:clrMapOvr>
    <a:masterClrMapping/>
  </p:clrMapOvr>
  <mc:AlternateContent xmlns:mc="http://schemas.openxmlformats.org/markup-compatibility/2006" xmlns:p14="http://schemas.microsoft.com/office/powerpoint/2010/main">
    <mc:Choice Requires="p14">
      <p:transition spd="slow" p14:dur="2000" advTm="12965"/>
    </mc:Choice>
    <mc:Fallback xmlns="">
      <p:transition spd="slow" advTm="12965"/>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r>
              <a:rPr lang="en-US" dirty="0"/>
              <a:t>HSA custodial bank.</a:t>
            </a:r>
          </a:p>
          <a:p>
            <a:r>
              <a:rPr lang="en-US" dirty="0"/>
              <a:t>HSA Central will automatically set up the bank account based on enrollment information from PEBA. The employee will receive a welcome email from HSA Central with instructions on how to fully open the account once it is set up.</a:t>
            </a:r>
          </a:p>
          <a:p>
            <a:r>
              <a:rPr lang="en-US" dirty="0"/>
              <a:t>Must have zero MSA balance before contributing to HSA.</a:t>
            </a:r>
          </a:p>
          <a:p>
            <a:pPr lvl="1"/>
            <a:r>
              <a:rPr lang="en-US" dirty="0"/>
              <a:t>ASIFlex will automatically convert MSA to Limited-use MSA if carryover funds remain at end of plan year.</a:t>
            </a:r>
          </a:p>
        </p:txBody>
      </p:sp>
      <p:sp>
        <p:nvSpPr>
          <p:cNvPr id="2" name="Title 1"/>
          <p:cNvSpPr>
            <a:spLocks noGrp="1"/>
          </p:cNvSpPr>
          <p:nvPr>
            <p:ph type="title"/>
          </p:nvPr>
        </p:nvSpPr>
        <p:spPr/>
        <p:txBody>
          <a:bodyPr/>
          <a:lstStyle/>
          <a:p>
            <a:r>
              <a:rPr lang="en-US" dirty="0"/>
              <a:t>HSA Central</a:t>
            </a:r>
          </a:p>
        </p:txBody>
      </p:sp>
      <p:sp>
        <p:nvSpPr>
          <p:cNvPr id="4" name="Slide Number Placeholder 3"/>
          <p:cNvSpPr>
            <a:spLocks noGrp="1"/>
          </p:cNvSpPr>
          <p:nvPr>
            <p:ph type="sldNum" sz="quarter" idx="12"/>
          </p:nvPr>
        </p:nvSpPr>
        <p:spPr/>
        <p:txBody>
          <a:bodyPr/>
          <a:lstStyle/>
          <a:p>
            <a:fld id="{83D9B1D2-31E5-4727-860E-1CCC1A3DB9CB}" type="slidenum">
              <a:rPr lang="en-US" smtClean="0"/>
              <a:pPr/>
              <a:t>6</a:t>
            </a:fld>
            <a:endParaRPr lang="en-US" dirty="0"/>
          </a:p>
        </p:txBody>
      </p:sp>
    </p:spTree>
    <p:extLst>
      <p:ext uri="{BB962C8B-B14F-4D97-AF65-F5344CB8AC3E}">
        <p14:creationId xmlns:p14="http://schemas.microsoft.com/office/powerpoint/2010/main" val="3942709216"/>
      </p:ext>
    </p:extLst>
  </p:cSld>
  <p:clrMapOvr>
    <a:masterClrMapping/>
  </p:clrMapOvr>
  <mc:AlternateContent xmlns:mc="http://schemas.openxmlformats.org/markup-compatibility/2006" xmlns:p14="http://schemas.microsoft.com/office/powerpoint/2010/main">
    <mc:Choice Requires="p14">
      <p:transition spd="slow" p14:dur="2000" advTm="37302"/>
    </mc:Choice>
    <mc:Fallback xmlns="">
      <p:transition spd="slow" advTm="37302"/>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2913B-937E-4902-9009-5534121A3F6B}"/>
              </a:ext>
            </a:extLst>
          </p:cNvPr>
          <p:cNvSpPr>
            <a:spLocks noGrp="1"/>
          </p:cNvSpPr>
          <p:nvPr>
            <p:ph type="title"/>
          </p:nvPr>
        </p:nvSpPr>
        <p:spPr>
          <a:xfrm>
            <a:off x="609600" y="228599"/>
            <a:ext cx="9598430" cy="1724899"/>
          </a:xfrm>
        </p:spPr>
        <p:txBody>
          <a:bodyPr/>
          <a:lstStyle/>
          <a:p>
            <a:r>
              <a:rPr lang="en-US" dirty="0"/>
              <a:t>Additional training</a:t>
            </a:r>
          </a:p>
        </p:txBody>
      </p:sp>
      <p:sp>
        <p:nvSpPr>
          <p:cNvPr id="3" name="Content Placeholder 2">
            <a:extLst>
              <a:ext uri="{FF2B5EF4-FFF2-40B4-BE49-F238E27FC236}">
                <a16:creationId xmlns:a16="http://schemas.microsoft.com/office/drawing/2014/main" id="{2990BF1B-43F5-439E-ABAD-FAF506C72352}"/>
              </a:ext>
            </a:extLst>
          </p:cNvPr>
          <p:cNvSpPr>
            <a:spLocks noGrp="1"/>
          </p:cNvSpPr>
          <p:nvPr>
            <p:ph idx="1"/>
          </p:nvPr>
        </p:nvSpPr>
        <p:spPr>
          <a:xfrm>
            <a:off x="609600" y="2510455"/>
            <a:ext cx="10972800" cy="3790590"/>
          </a:xfrm>
        </p:spPr>
        <p:txBody>
          <a:bodyPr>
            <a:normAutofit/>
          </a:bodyPr>
          <a:lstStyle/>
          <a:p>
            <a:r>
              <a:rPr lang="en-US" dirty="0"/>
              <a:t>For more information, view the employer training on MoneyPlus and Health Savings Accounts </a:t>
            </a:r>
            <a:r>
              <a:rPr lang="en-US" altLang="en-US" dirty="0"/>
              <a:t>at </a:t>
            </a:r>
            <a:r>
              <a:rPr lang="en-US" altLang="en-US" dirty="0">
                <a:hlinkClick r:id="rId2"/>
              </a:rPr>
              <a:t>peba.sc.gov/insurance-training</a:t>
            </a:r>
            <a:r>
              <a:rPr lang="en-US" altLang="en-US" dirty="0"/>
              <a:t>. </a:t>
            </a:r>
            <a:endParaRPr lang="en-US" dirty="0"/>
          </a:p>
          <a:p>
            <a:r>
              <a:rPr lang="en-US" dirty="0"/>
              <a:t>Additional topics include:</a:t>
            </a:r>
          </a:p>
          <a:p>
            <a:pPr lvl="1"/>
            <a:r>
              <a:rPr lang="en-US" dirty="0"/>
              <a:t>Filing flexible spending account claims.</a:t>
            </a:r>
          </a:p>
          <a:p>
            <a:pPr lvl="1"/>
            <a:r>
              <a:rPr lang="en-US" dirty="0"/>
              <a:t>Health Savings Accounts with HSA Central. </a:t>
            </a:r>
          </a:p>
          <a:p>
            <a:pPr lvl="1"/>
            <a:r>
              <a:rPr lang="en-US" dirty="0"/>
              <a:t>Employer portal with ASIFlex.</a:t>
            </a:r>
          </a:p>
          <a:p>
            <a:pPr lvl="1"/>
            <a:r>
              <a:rPr lang="en-US" dirty="0"/>
              <a:t>Submitting payrolls and remittances.</a:t>
            </a:r>
          </a:p>
          <a:p>
            <a:pPr lvl="1"/>
            <a:r>
              <a:rPr lang="en-US" dirty="0"/>
              <a:t>Discrepancy reports.</a:t>
            </a:r>
          </a:p>
          <a:p>
            <a:pPr lvl="1"/>
            <a:r>
              <a:rPr lang="en-US" dirty="0"/>
              <a:t>EBS reports. </a:t>
            </a:r>
          </a:p>
          <a:p>
            <a:pPr lvl="1"/>
            <a:r>
              <a:rPr lang="en-US" dirty="0"/>
              <a:t>Resources.</a:t>
            </a:r>
          </a:p>
        </p:txBody>
      </p:sp>
      <p:sp>
        <p:nvSpPr>
          <p:cNvPr id="4" name="Slide Number Placeholder 3">
            <a:extLst>
              <a:ext uri="{FF2B5EF4-FFF2-40B4-BE49-F238E27FC236}">
                <a16:creationId xmlns:a16="http://schemas.microsoft.com/office/drawing/2014/main" id="{A711311C-4892-4D4E-A59D-1C28FA8CA899}"/>
              </a:ext>
            </a:extLst>
          </p:cNvPr>
          <p:cNvSpPr>
            <a:spLocks noGrp="1"/>
          </p:cNvSpPr>
          <p:nvPr>
            <p:ph type="sldNum" sz="quarter" idx="12"/>
          </p:nvPr>
        </p:nvSpPr>
        <p:spPr>
          <a:xfrm>
            <a:off x="11019348" y="6301044"/>
            <a:ext cx="1072896" cy="457200"/>
          </a:xfrm>
        </p:spPr>
        <p:txBody>
          <a:bodyPr/>
          <a:lstStyle/>
          <a:p>
            <a:fld id="{83D9B1D2-31E5-4727-860E-1CCC1A3DB9CB}" type="slidenum">
              <a:rPr lang="en-US" smtClean="0"/>
              <a:pPr/>
              <a:t>7</a:t>
            </a:fld>
            <a:endParaRPr lang="en-US" dirty="0"/>
          </a:p>
        </p:txBody>
      </p:sp>
    </p:spTree>
    <p:extLst>
      <p:ext uri="{BB962C8B-B14F-4D97-AF65-F5344CB8AC3E}">
        <p14:creationId xmlns:p14="http://schemas.microsoft.com/office/powerpoint/2010/main" val="1687683656"/>
      </p:ext>
    </p:extLst>
  </p:cSld>
  <p:clrMapOvr>
    <a:masterClrMapping/>
  </p:clrMapOvr>
  <mc:AlternateContent xmlns:mc="http://schemas.openxmlformats.org/markup-compatibility/2006" xmlns:p14="http://schemas.microsoft.com/office/powerpoint/2010/main">
    <mc:Choice Requires="p14">
      <p:transition spd="slow" p14:dur="2000" advTm="38342"/>
    </mc:Choice>
    <mc:Fallback xmlns="">
      <p:transition spd="slow" advTm="38342"/>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8</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3C937125-3D07-492F-AF26-F060253CEBDA}&quot;/&gt;&lt;isInvalidForFieldText val=&quot;0&quot;/&gt;&lt;Image&gt;&lt;filename val=&quot;C:\Users\rscald\AppData\Local\Temp\CP16132381501937Session\CPTrustFolder16132381501953\PPTImport16132381587437\data\asimages\{3C937125-3D07-492F-AF26-F060253CEBDA}_44.png&quot;/&gt;&lt;left val=&quot;864&quot;/&gt;&lt;top val=&quot;670&quot;/&gt;&lt;width val=&quot;47&quot;/&gt;&lt;height val=&quot;3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43C1E694-E8C3-4380-B5F2-097BA11B5C5D}&quot;/&gt;&lt;isInvalidForFieldText val=&quot;0&quot;/&gt;&lt;Image&gt;&lt;filename val=&quot;C:\Users\rscald\AppData\Local\Temp\CP16132381501937Session\CPTrustFolder16132381501953\PPTImport16132381587437\data\asimages\{43C1E694-E8C3-4380-B5F2-097BA11B5C5D}_44.png&quot;/&gt;&lt;left val=&quot;24&quot;/&gt;&lt;top val=&quot;35&quot;/&gt;&lt;width val=&quot;743&quot;/&gt;&lt;height val=&quot;160&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23564</TotalTime>
  <Words>479</Words>
  <Application>Microsoft Office PowerPoint</Application>
  <PresentationFormat>Widescreen</PresentationFormat>
  <Paragraphs>66</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Tw Cen MT Condensed</vt:lpstr>
      <vt:lpstr>2_Office Theme</vt:lpstr>
      <vt:lpstr>Health Savings Accounts</vt:lpstr>
      <vt:lpstr>Important information</vt:lpstr>
      <vt:lpstr>Health Savings Account (HSA)</vt:lpstr>
      <vt:lpstr>Enrollment</vt:lpstr>
      <vt:lpstr>2025 Fees and contribution limits</vt:lpstr>
      <vt:lpstr>HSA Central</vt:lpstr>
      <vt:lpstr>Additional training</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533</cp:revision>
  <cp:lastPrinted>2024-12-09T16:58:05Z</cp:lastPrinted>
  <dcterms:created xsi:type="dcterms:W3CDTF">2019-11-01T12:34:11Z</dcterms:created>
  <dcterms:modified xsi:type="dcterms:W3CDTF">2024-12-09T17:01:11Z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