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455" r:id="rId2"/>
    <p:sldId id="463" r:id="rId3"/>
    <p:sldId id="425" r:id="rId4"/>
    <p:sldId id="289" r:id="rId5"/>
    <p:sldId id="288" r:id="rId6"/>
    <p:sldId id="502" r:id="rId7"/>
    <p:sldId id="427" r:id="rId8"/>
    <p:sldId id="263" r:id="rId9"/>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hyperlink" Target="https://peba.sc.gov/new-employees" TargetMode="External"/><Relationship Id="rId5" Type="http://schemas.openxmlformats.org/officeDocument/2006/relationships/hyperlink" Target="https://peba.sc.gov/publications" TargetMode="Externa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slideLayout" Target="../slideLayouts/slideLayout3.xml"/><Relationship Id="rId4"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hyperlink" Target="https://peba.sc.gov/sites/default/files/opt_er_handbook.pdf" TargetMode="External"/><Relationship Id="rId2" Type="http://schemas.openxmlformats.org/officeDocument/2006/relationships/hyperlink" Target="https://peba.sc.gov/sites/default/files/2025_opt_er_premium_worksheet.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Insurance benefits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33B8-D1A9-4F86-8F0F-8572DD58A3C6}"/>
              </a:ext>
            </a:extLst>
          </p:cNvPr>
          <p:cNvSpPr>
            <a:spLocks noGrp="1"/>
          </p:cNvSpPr>
          <p:nvPr>
            <p:ph type="title"/>
          </p:nvPr>
        </p:nvSpPr>
        <p:spPr>
          <a:xfrm>
            <a:off x="609600" y="228599"/>
            <a:ext cx="9598430" cy="1724899"/>
          </a:xfrm>
        </p:spPr>
        <p:txBody>
          <a:bodyPr/>
          <a:lstStyle/>
          <a:p>
            <a:r>
              <a:rPr lang="en-US"/>
              <a:t>Insurance benefits</a:t>
            </a:r>
            <a:endParaRPr lang="en-US" dirty="0"/>
          </a:p>
        </p:txBody>
      </p:sp>
      <p:sp>
        <p:nvSpPr>
          <p:cNvPr id="3" name="Content Placeholder 2">
            <a:extLst>
              <a:ext uri="{FF2B5EF4-FFF2-40B4-BE49-F238E27FC236}">
                <a16:creationId xmlns:a16="http://schemas.microsoft.com/office/drawing/2014/main" id="{2136B17E-2F62-4A87-B79D-89E4EDF04FA8}"/>
              </a:ext>
            </a:extLst>
          </p:cNvPr>
          <p:cNvSpPr>
            <a:spLocks noGrp="1"/>
          </p:cNvSpPr>
          <p:nvPr>
            <p:ph idx="1"/>
          </p:nvPr>
        </p:nvSpPr>
        <p:spPr>
          <a:xfrm>
            <a:off x="609600" y="2510455"/>
            <a:ext cx="10972800" cy="3790590"/>
          </a:xfrm>
        </p:spPr>
        <p:txBody>
          <a:bodyPr/>
          <a:lstStyle/>
          <a:p>
            <a:r>
              <a:rPr lang="en-US" dirty="0"/>
              <a:t>All participating employers must offer their insurance-eligible subscribers all the insurance programs PEBA offers.</a:t>
            </a:r>
            <a:r>
              <a:rPr lang="en-US" baseline="30000" dirty="0"/>
              <a:t>1</a:t>
            </a:r>
          </a:p>
          <a:p>
            <a:pPr lvl="1"/>
            <a:r>
              <a:rPr lang="en-US" dirty="0"/>
              <a:t>Permanent part-time teachers should be offered health, dental, vision,  MoneyPlus and Health Savings Account.</a:t>
            </a:r>
          </a:p>
          <a:p>
            <a:r>
              <a:rPr lang="en-US" dirty="0"/>
              <a:t>Employers may not offer competing products and programs that PEBA already offers. </a:t>
            </a:r>
          </a:p>
          <a:p>
            <a:r>
              <a:rPr lang="en-US" dirty="0"/>
              <a:t>Employers may offer products not offered by PEBA; however, premiums for those products may not be paid pretax through MoneyPlus, PEBA’s flexible benefits program. </a:t>
            </a:r>
          </a:p>
        </p:txBody>
      </p:sp>
      <p:sp>
        <p:nvSpPr>
          <p:cNvPr id="4" name="Slide Number Placeholder 3">
            <a:extLst>
              <a:ext uri="{FF2B5EF4-FFF2-40B4-BE49-F238E27FC236}">
                <a16:creationId xmlns:a16="http://schemas.microsoft.com/office/drawing/2014/main" id="{072A0810-B6E4-4602-9E50-6BFED2FFE6FE}"/>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
        <p:nvSpPr>
          <p:cNvPr id="8" name="TextBox 7">
            <a:extLst>
              <a:ext uri="{FF2B5EF4-FFF2-40B4-BE49-F238E27FC236}">
                <a16:creationId xmlns:a16="http://schemas.microsoft.com/office/drawing/2014/main" id="{8F10A763-5D18-0065-7F4B-20624F4E4CE2}"/>
              </a:ext>
            </a:extLst>
          </p:cNvPr>
          <p:cNvSpPr txBox="1"/>
          <p:nvPr/>
        </p:nvSpPr>
        <p:spPr>
          <a:xfrm>
            <a:off x="609600" y="6054567"/>
            <a:ext cx="10972800"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Subscribers who return to employment with an employer who participates in PEBA-administered insurance after 30 days cannot participate in an MSA or DCSA for the remainder of the plan year.</a:t>
            </a:r>
            <a:endParaRPr lang="en-US" dirty="0">
              <a:solidFill>
                <a:schemeClr val="tx2"/>
              </a:solidFill>
            </a:endParaRPr>
          </a:p>
        </p:txBody>
      </p:sp>
    </p:spTree>
    <p:extLst>
      <p:ext uri="{BB962C8B-B14F-4D97-AF65-F5344CB8AC3E}">
        <p14:creationId xmlns:p14="http://schemas.microsoft.com/office/powerpoint/2010/main" val="3664708539"/>
      </p:ext>
    </p:extLst>
  </p:cSld>
  <p:clrMapOvr>
    <a:masterClrMapping/>
  </p:clrMapOvr>
  <mc:AlternateContent xmlns:mc="http://schemas.openxmlformats.org/markup-compatibility/2006" xmlns:p14="http://schemas.microsoft.com/office/powerpoint/2010/main">
    <mc:Choice Requires="p14">
      <p:transition spd="slow" p14:dur="2000" advTm="27219"/>
    </mc:Choice>
    <mc:Fallback xmlns="">
      <p:transition spd="slow" advTm="2721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lnSpcReduction="10000"/>
          </a:bodyPr>
          <a:lstStyle/>
          <a:p>
            <a:r>
              <a:rPr lang="en-US" dirty="0"/>
              <a:t>Employees may be eligible for coverage through a spouse’s employer who does not participate in PEBA insurance.</a:t>
            </a:r>
          </a:p>
          <a:p>
            <a:r>
              <a:rPr lang="en-US" dirty="0"/>
              <a:t>Plan that covers the person as employee is primary to plan that covers person as dependent.</a:t>
            </a:r>
          </a:p>
          <a:p>
            <a:r>
              <a:rPr lang="en-US" dirty="0"/>
              <a:t>When both parents cover a child, plan of the parent whose birthday occurs earlier in the year is primary.</a:t>
            </a:r>
          </a:p>
          <a:p>
            <a:r>
              <a:rPr lang="en-US" dirty="0"/>
              <a:t>An employee and spouse, also covered as an employee or retiree with PEBA, may share the same deductible and coinsurance if enrolled in the same health plan.</a:t>
            </a:r>
          </a:p>
        </p:txBody>
      </p:sp>
      <p:sp>
        <p:nvSpPr>
          <p:cNvPr id="2" name="Title 1"/>
          <p:cNvSpPr>
            <a:spLocks noGrp="1"/>
          </p:cNvSpPr>
          <p:nvPr>
            <p:ph type="title"/>
            <p:custDataLst>
              <p:tags r:id="rId2"/>
            </p:custDataLst>
          </p:nvPr>
        </p:nvSpPr>
        <p:spPr/>
        <p:txBody>
          <a:bodyPr/>
          <a:lstStyle/>
          <a:p>
            <a:r>
              <a:rPr lang="en-US" altLang="en-US" dirty="0"/>
              <a:t>Coordination of benefits</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791383204"/>
      </p:ext>
    </p:extLst>
  </p:cSld>
  <p:clrMapOvr>
    <a:masterClrMapping/>
  </p:clrMapOvr>
  <mc:AlternateContent xmlns:mc="http://schemas.openxmlformats.org/markup-compatibility/2006" xmlns:p14="http://schemas.microsoft.com/office/powerpoint/2010/main">
    <mc:Choice Requires="p14">
      <p:transition spd="slow" p14:dur="2000" advTm="52050"/>
    </mc:Choice>
    <mc:Fallback xmlns="">
      <p:transition spd="slow" advTm="5205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Benefit options</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5</a:t>
            </a:fld>
            <a:endParaRPr lang="en-US" dirty="0"/>
          </a:p>
        </p:txBody>
      </p:sp>
      <p:sp>
        <p:nvSpPr>
          <p:cNvPr id="5" name="Content Placeholder 4">
            <a:extLst>
              <a:ext uri="{FF2B5EF4-FFF2-40B4-BE49-F238E27FC236}">
                <a16:creationId xmlns:a16="http://schemas.microsoft.com/office/drawing/2014/main" id="{7BE92EE3-251D-EDB6-E2AF-CD9EBE1867C5}"/>
              </a:ext>
            </a:extLst>
          </p:cNvPr>
          <p:cNvSpPr>
            <a:spLocks noGrp="1"/>
          </p:cNvSpPr>
          <p:nvPr>
            <p:ph sz="half" idx="13"/>
          </p:nvPr>
        </p:nvSpPr>
        <p:spPr/>
        <p:txBody>
          <a:bodyPr>
            <a:normAutofit/>
          </a:bodyPr>
          <a:lstStyle/>
          <a:p>
            <a:r>
              <a:rPr lang="en-US" dirty="0"/>
              <a:t>Health.</a:t>
            </a:r>
          </a:p>
          <a:p>
            <a:r>
              <a:rPr lang="en-US" dirty="0"/>
              <a:t>Dental.</a:t>
            </a:r>
          </a:p>
          <a:p>
            <a:r>
              <a:rPr lang="en-US" dirty="0"/>
              <a:t>Vision. </a:t>
            </a:r>
          </a:p>
          <a:p>
            <a:r>
              <a:rPr lang="en-US" dirty="0"/>
              <a:t>Life insurance.</a:t>
            </a:r>
          </a:p>
          <a:p>
            <a:r>
              <a:rPr lang="en-US" dirty="0"/>
              <a:t>Long term disability.</a:t>
            </a:r>
          </a:p>
          <a:p>
            <a:r>
              <a:rPr lang="en-US" dirty="0"/>
              <a:t>MoneyPlus.</a:t>
            </a:r>
          </a:p>
          <a:p>
            <a:r>
              <a:rPr lang="en-US" dirty="0"/>
              <a:t>Health Savings Account.</a:t>
            </a:r>
          </a:p>
        </p:txBody>
      </p:sp>
      <p:sp>
        <p:nvSpPr>
          <p:cNvPr id="3" name="Content Placeholder 2"/>
          <p:cNvSpPr>
            <a:spLocks noGrp="1"/>
          </p:cNvSpPr>
          <p:nvPr>
            <p:ph sz="half" idx="2"/>
            <p:custDataLst>
              <p:tags r:id="rId3"/>
            </p:custDataLst>
          </p:nvPr>
        </p:nvSpPr>
        <p:spPr/>
        <p:txBody>
          <a:bodyPr/>
          <a:lstStyle/>
          <a:p>
            <a:r>
              <a:rPr lang="en-US" i="1" dirty="0"/>
              <a:t>Insurance Orientation and Education </a:t>
            </a:r>
            <a:r>
              <a:rPr lang="en-US" dirty="0"/>
              <a:t>presentation and video at </a:t>
            </a:r>
            <a:r>
              <a:rPr lang="en-US" dirty="0">
                <a:hlinkClick r:id="rId5"/>
              </a:rPr>
              <a:t>peba.sc.gov/publications</a:t>
            </a:r>
            <a:r>
              <a:rPr lang="en-US" dirty="0"/>
              <a:t> under Presentations. </a:t>
            </a:r>
          </a:p>
          <a:p>
            <a:pPr lvl="1"/>
            <a:r>
              <a:rPr lang="en-US" dirty="0"/>
              <a:t>Also available at </a:t>
            </a:r>
            <a:r>
              <a:rPr lang="en-US" dirty="0">
                <a:hlinkClick r:id="rId6"/>
              </a:rPr>
              <a:t>peba.sc.gov/new-employees</a:t>
            </a:r>
            <a:r>
              <a:rPr lang="en-US" dirty="0"/>
              <a:t>. </a:t>
            </a:r>
          </a:p>
        </p:txBody>
      </p:sp>
    </p:spTree>
    <p:extLst>
      <p:ext uri="{BB962C8B-B14F-4D97-AF65-F5344CB8AC3E}">
        <p14:creationId xmlns:p14="http://schemas.microsoft.com/office/powerpoint/2010/main" val="1286419791"/>
      </p:ext>
    </p:extLst>
  </p:cSld>
  <p:clrMapOvr>
    <a:masterClrMapping/>
  </p:clrMapOvr>
  <mc:AlternateContent xmlns:mc="http://schemas.openxmlformats.org/markup-compatibility/2006" xmlns:p14="http://schemas.microsoft.com/office/powerpoint/2010/main">
    <mc:Choice Requires="p14">
      <p:transition spd="slow" p14:dur="2000" advTm="15600"/>
    </mc:Choice>
    <mc:Fallback xmlns="">
      <p:transition spd="slow" advTm="156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83D9B1D2-31E5-4727-860E-1CCC1A3DB9CB}" type="slidenum">
              <a:rPr lang="en-US" smtClean="0"/>
              <a:pPr/>
              <a:t>6</a:t>
            </a:fld>
            <a:endParaRPr lang="en-US" dirty="0"/>
          </a:p>
        </p:txBody>
      </p:sp>
      <p:sp>
        <p:nvSpPr>
          <p:cNvPr id="3" name="Content Placeholder 2"/>
          <p:cNvSpPr>
            <a:spLocks noGrp="1"/>
          </p:cNvSpPr>
          <p:nvPr>
            <p:ph sz="half" idx="1"/>
            <p:custDataLst>
              <p:tags r:id="rId2"/>
            </p:custDataLst>
          </p:nvPr>
        </p:nvSpPr>
        <p:spPr/>
        <p:txBody>
          <a:bodyPr/>
          <a:lstStyle/>
          <a:p>
            <a:pPr marL="0" indent="0">
              <a:buNone/>
            </a:pPr>
            <a:r>
              <a:rPr lang="en-US" dirty="0"/>
              <a:t>Optional employer contributions may vary.</a:t>
            </a:r>
          </a:p>
          <a:p>
            <a:endParaRPr lang="en-US" dirty="0"/>
          </a:p>
        </p:txBody>
      </p:sp>
      <p:sp>
        <p:nvSpPr>
          <p:cNvPr id="2" name="Title 1"/>
          <p:cNvSpPr>
            <a:spLocks noGrp="1"/>
          </p:cNvSpPr>
          <p:nvPr>
            <p:ph type="title"/>
            <p:custDataLst>
              <p:tags r:id="rId3"/>
            </p:custDataLst>
          </p:nvPr>
        </p:nvSpPr>
        <p:spPr/>
        <p:txBody>
          <a:bodyPr>
            <a:normAutofit/>
          </a:bodyPr>
          <a:lstStyle/>
          <a:p>
            <a:r>
              <a:rPr lang="en-US" altLang="en-US" dirty="0"/>
              <a:t>2025 Monthly employer contributions for active employees</a:t>
            </a:r>
            <a:endParaRPr lang="en-US" dirty="0"/>
          </a:p>
        </p:txBody>
      </p:sp>
      <p:graphicFrame>
        <p:nvGraphicFramePr>
          <p:cNvPr id="5" name="Table 4"/>
          <p:cNvGraphicFramePr>
            <a:graphicFrameLocks noGrp="1"/>
          </p:cNvGraphicFramePr>
          <p:nvPr>
            <p:custDataLst>
              <p:tags r:id="rId4"/>
            </p:custDataLst>
            <p:extLst>
              <p:ext uri="{D42A27DB-BD31-4B8C-83A1-F6EECF244321}">
                <p14:modId xmlns:p14="http://schemas.microsoft.com/office/powerpoint/2010/main" val="2744895874"/>
              </p:ext>
            </p:extLst>
          </p:nvPr>
        </p:nvGraphicFramePr>
        <p:xfrm>
          <a:off x="609600" y="2171700"/>
          <a:ext cx="7551174" cy="2514600"/>
        </p:xfrm>
        <a:graphic>
          <a:graphicData uri="http://schemas.openxmlformats.org/drawingml/2006/table">
            <a:tbl>
              <a:tblPr firstRow="1" bandRow="1">
                <a:tableStyleId>{2D5ABB26-0587-4C30-8999-92F81FD0307C}</a:tableStyleId>
              </a:tblPr>
              <a:tblGrid>
                <a:gridCol w="2064774">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1556124632"/>
                    </a:ext>
                  </a:extLst>
                </a:gridCol>
              </a:tblGrid>
              <a:tr h="68580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endParaRPr lang="en-US" sz="1800" dirty="0"/>
                    </a:p>
                  </a:txBody>
                  <a:tcPr marL="91444" marR="91444" marT="45660" marB="45660" anchor="b">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800" b="1" dirty="0">
                          <a:solidFill>
                            <a:schemeClr val="tx2"/>
                          </a:solidFill>
                        </a:rPr>
                        <a:t>Employee</a:t>
                      </a:r>
                    </a:p>
                  </a:txBody>
                  <a:tcPr marL="91444" marR="91444" marT="45660" marB="4566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800" b="1" dirty="0">
                          <a:solidFill>
                            <a:schemeClr val="tx2"/>
                          </a:solidFill>
                        </a:rPr>
                        <a:t>Employee/</a:t>
                      </a:r>
                      <a:br>
                        <a:rPr lang="en-US" sz="1800" b="1" dirty="0">
                          <a:solidFill>
                            <a:schemeClr val="tx2"/>
                          </a:solidFill>
                        </a:rPr>
                      </a:br>
                      <a:r>
                        <a:rPr lang="en-US" sz="1800" b="1" dirty="0">
                          <a:solidFill>
                            <a:schemeClr val="tx2"/>
                          </a:solidFill>
                        </a:rPr>
                        <a:t>spouse</a:t>
                      </a:r>
                    </a:p>
                  </a:txBody>
                  <a:tcPr marL="91444" marR="91444" marT="45660" marB="4566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800" b="1" dirty="0">
                          <a:solidFill>
                            <a:schemeClr val="tx2"/>
                          </a:solidFill>
                        </a:rPr>
                        <a:t>Employee/</a:t>
                      </a:r>
                      <a:br>
                        <a:rPr lang="en-US" sz="1800" b="1" dirty="0">
                          <a:solidFill>
                            <a:schemeClr val="tx2"/>
                          </a:solidFill>
                        </a:rPr>
                      </a:br>
                      <a:r>
                        <a:rPr lang="en-US" sz="1800" b="1" dirty="0">
                          <a:solidFill>
                            <a:schemeClr val="tx2"/>
                          </a:solidFill>
                        </a:rPr>
                        <a:t>children</a:t>
                      </a:r>
                    </a:p>
                  </a:txBody>
                  <a:tcPr marL="91444" marR="91444" marT="45660" marB="4566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1800" b="1" dirty="0">
                          <a:solidFill>
                            <a:schemeClr val="tx2"/>
                          </a:solidFill>
                        </a:rPr>
                        <a:t>Full family</a:t>
                      </a:r>
                    </a:p>
                  </a:txBody>
                  <a:tcPr marL="91444" marR="91444" marT="45660" marB="4566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extLst>
                  <a:ext uri="{0D108BD9-81ED-4DB2-BD59-A6C34878D82A}">
                    <a16:rowId xmlns:a16="http://schemas.microsoft.com/office/drawing/2014/main" val="10000"/>
                  </a:ext>
                </a:extLst>
              </a:tr>
              <a:tr h="457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800" dirty="0">
                          <a:solidFill>
                            <a:schemeClr val="tx2"/>
                          </a:solidFill>
                        </a:rPr>
                        <a:t>Health</a:t>
                      </a:r>
                      <a:endParaRPr lang="en-US" sz="1800" b="1" dirty="0">
                        <a:solidFill>
                          <a:schemeClr val="tx2"/>
                        </a:solidFill>
                      </a:endParaRPr>
                    </a:p>
                  </a:txBody>
                  <a:tcPr marL="91444" marR="91444" marT="45660" marB="45660"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$527.10</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$1,108.84</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$905.94</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$1,449.32</a:t>
                      </a:r>
                    </a:p>
                  </a:txBody>
                  <a:tcPr marL="91444" marR="91444" marT="45660" marB="45660"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1"/>
                  </a:ext>
                </a:extLst>
              </a:tr>
              <a:tr h="457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800" dirty="0">
                          <a:solidFill>
                            <a:schemeClr val="tx2"/>
                          </a:solidFill>
                        </a:rPr>
                        <a:t>Dental </a:t>
                      </a:r>
                      <a:endParaRPr lang="en-US" sz="1800" b="1" dirty="0">
                        <a:solidFill>
                          <a:schemeClr val="tx2"/>
                        </a:solidFill>
                      </a:endParaRPr>
                    </a:p>
                  </a:txBody>
                  <a:tcPr marL="91444" marR="91444" marT="45660" marB="45660"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$13.48</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$13.48</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$13.48</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$13.48</a:t>
                      </a:r>
                    </a:p>
                  </a:txBody>
                  <a:tcPr marL="91444" marR="91444" marT="45660" marB="45660"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2"/>
                  </a:ext>
                </a:extLst>
              </a:tr>
              <a:tr h="457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800" dirty="0">
                          <a:solidFill>
                            <a:schemeClr val="tx2"/>
                          </a:solidFill>
                        </a:rPr>
                        <a:t>Life insurance</a:t>
                      </a:r>
                      <a:endParaRPr lang="en-US" sz="1800" b="1" dirty="0">
                        <a:solidFill>
                          <a:schemeClr val="tx2"/>
                        </a:solidFill>
                      </a:endParaRPr>
                    </a:p>
                  </a:txBody>
                  <a:tcPr marL="91444" marR="91444" marT="45660" marB="45660"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$0.38</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$0.38</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$0.38</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$0.38</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3"/>
                  </a:ext>
                </a:extLst>
              </a:tr>
              <a:tr h="457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800" dirty="0">
                          <a:solidFill>
                            <a:schemeClr val="tx2"/>
                          </a:solidFill>
                        </a:rPr>
                        <a:t>Long term disability</a:t>
                      </a:r>
                      <a:endParaRPr lang="en-US" sz="1800" b="1" dirty="0">
                        <a:solidFill>
                          <a:schemeClr val="tx2"/>
                        </a:solidFill>
                      </a:endParaRPr>
                    </a:p>
                  </a:txBody>
                  <a:tcPr marL="91444" marR="91444" marT="45660" marB="45660"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1800" dirty="0">
                          <a:solidFill>
                            <a:schemeClr val="tx2"/>
                          </a:solidFill>
                        </a:rPr>
                        <a:t>$3.22</a:t>
                      </a: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$3.22</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$3.22</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chemeClr val="tx2"/>
                          </a:solidFill>
                          <a:effectLst/>
                          <a:uLnTx/>
                          <a:uFillTx/>
                        </a:rPr>
                        <a:t>$3.22</a:t>
                      </a:r>
                      <a:endParaRPr kumimoji="0" lang="en-US" sz="1800" b="0" i="0" u="none" strike="noStrike" kern="1200" cap="none" spc="0" normalizeH="0" baseline="0" noProof="0" dirty="0">
                        <a:ln>
                          <a:noFill/>
                        </a:ln>
                        <a:solidFill>
                          <a:schemeClr val="tx2"/>
                        </a:solidFill>
                        <a:effectLst/>
                        <a:uLnTx/>
                        <a:uFillTx/>
                        <a:latin typeface="Calibri" panose="020F0502020204030204"/>
                        <a:ea typeface="+mn-ea"/>
                        <a:cs typeface="+mn-cs"/>
                      </a:endParaRPr>
                    </a:p>
                  </a:txBody>
                  <a:tcPr marL="91444" marR="91444" marT="45660" marB="45660"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14114173"/>
      </p:ext>
    </p:extLst>
  </p:cSld>
  <p:clrMapOvr>
    <a:masterClrMapping/>
  </p:clrMapOvr>
  <mc:AlternateContent xmlns:mc="http://schemas.openxmlformats.org/markup-compatibility/2006" xmlns:p14="http://schemas.microsoft.com/office/powerpoint/2010/main">
    <mc:Choice Requires="p14">
      <p:transition spd="slow" p14:dur="2000" advTm="11437"/>
    </mc:Choice>
    <mc:Fallback xmlns="">
      <p:transition spd="slow" advTm="1143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C07F2-8414-4347-8AAB-C473B75926E9}"/>
              </a:ext>
            </a:extLst>
          </p:cNvPr>
          <p:cNvSpPr>
            <a:spLocks noGrp="1"/>
          </p:cNvSpPr>
          <p:nvPr>
            <p:ph type="title"/>
          </p:nvPr>
        </p:nvSpPr>
        <p:spPr>
          <a:xfrm>
            <a:off x="609600" y="228599"/>
            <a:ext cx="9598430" cy="1724899"/>
          </a:xfrm>
        </p:spPr>
        <p:txBody>
          <a:bodyPr/>
          <a:lstStyle/>
          <a:p>
            <a:r>
              <a:rPr lang="en-US" dirty="0"/>
              <a:t>Optional employers</a:t>
            </a:r>
          </a:p>
        </p:txBody>
      </p:sp>
      <p:sp>
        <p:nvSpPr>
          <p:cNvPr id="3" name="Content Placeholder 2">
            <a:extLst>
              <a:ext uri="{FF2B5EF4-FFF2-40B4-BE49-F238E27FC236}">
                <a16:creationId xmlns:a16="http://schemas.microsoft.com/office/drawing/2014/main" id="{AB38C090-5672-465D-8B75-E81D42E9CD45}"/>
              </a:ext>
            </a:extLst>
          </p:cNvPr>
          <p:cNvSpPr>
            <a:spLocks noGrp="1"/>
          </p:cNvSpPr>
          <p:nvPr>
            <p:ph idx="1"/>
          </p:nvPr>
        </p:nvSpPr>
        <p:spPr>
          <a:xfrm>
            <a:off x="609600" y="2510455"/>
            <a:ext cx="10972800" cy="3790590"/>
          </a:xfrm>
        </p:spPr>
        <p:txBody>
          <a:bodyPr/>
          <a:lstStyle/>
          <a:p>
            <a:r>
              <a:rPr lang="en-US" dirty="0"/>
              <a:t>Subject to experience rating, or load factor, of health insurance premiums. </a:t>
            </a:r>
          </a:p>
          <a:p>
            <a:pPr lvl="1"/>
            <a:r>
              <a:rPr lang="en-US" dirty="0"/>
              <a:t>Employer contributions and subscriber premiums may be different than those published in PEBA publications.</a:t>
            </a:r>
          </a:p>
          <a:p>
            <a:pPr lvl="1"/>
            <a:r>
              <a:rPr lang="en-US" dirty="0"/>
              <a:t>Use </a:t>
            </a:r>
            <a:r>
              <a:rPr lang="en-US" dirty="0">
                <a:hlinkClick r:id="rId2"/>
              </a:rPr>
              <a:t>Monthly premium worksheet for optional employers</a:t>
            </a:r>
            <a:r>
              <a:rPr lang="en-US" dirty="0"/>
              <a:t> to notify employees of rates. </a:t>
            </a:r>
          </a:p>
          <a:p>
            <a:r>
              <a:rPr lang="en-US" dirty="0"/>
              <a:t>Load factor is added to health premiums based on claims history and adjusted each year.</a:t>
            </a:r>
          </a:p>
          <a:p>
            <a:r>
              <a:rPr lang="en-US" dirty="0"/>
              <a:t>Written notification of load factor to be applied in January of the following year is provided each March.</a:t>
            </a:r>
          </a:p>
          <a:p>
            <a:r>
              <a:rPr lang="en-US" dirty="0"/>
              <a:t>More information about experience rating can be found in the </a:t>
            </a:r>
            <a:r>
              <a:rPr lang="en-US" i="1" dirty="0">
                <a:hlinkClick r:id="rId3"/>
              </a:rPr>
              <a:t>Optional Employer Handbook</a:t>
            </a:r>
            <a:r>
              <a:rPr lang="en-US" dirty="0"/>
              <a:t>. </a:t>
            </a:r>
          </a:p>
        </p:txBody>
      </p:sp>
      <p:sp>
        <p:nvSpPr>
          <p:cNvPr id="4" name="Slide Number Placeholder 3">
            <a:extLst>
              <a:ext uri="{FF2B5EF4-FFF2-40B4-BE49-F238E27FC236}">
                <a16:creationId xmlns:a16="http://schemas.microsoft.com/office/drawing/2014/main" id="{3851F2C5-55DC-4431-8585-EA56CE9CDF7F}"/>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881803008"/>
      </p:ext>
    </p:extLst>
  </p:cSld>
  <p:clrMapOvr>
    <a:masterClrMapping/>
  </p:clrMapOvr>
  <mc:AlternateContent xmlns:mc="http://schemas.openxmlformats.org/markup-compatibility/2006" xmlns:p14="http://schemas.microsoft.com/office/powerpoint/2010/main">
    <mc:Choice Requires="p14">
      <p:transition spd="slow" p14:dur="2000" advTm="27762"/>
    </mc:Choice>
    <mc:Fallback xmlns="">
      <p:transition spd="slow" advTm="2776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5AE8498B-69FB-46DD-8B47-4E50D6AD5E88}&quot;/&gt;&lt;isInvalidForFieldText val=&quot;0&quot;/&gt;&lt;Image&gt;&lt;filename val=&quot;C:\Users\rscald\AppData\Local\Temp\CP17684170892406Session\CPTrustFolder17684170892421\PPTImport17684171035750\data\asimages\{5AE8498B-69FB-46DD-8B47-4E50D6AD5E88}_41.png&quot;/&gt;&lt;left val=&quot;864&quot;/&gt;&lt;top val=&quot;674&quot;/&gt;&lt;width val=&quot;47&quot;/&gt;&lt;height val=&quot;39&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2&quot;/&gt;&lt;/TableIndex&gt;&lt;/ShapeTextInfo&gt;"/>
  <p:tag name="HTML_SHAPEINFO" val="&lt;ThreeDShapeInfo&gt;&lt;uuid val=&quot;{CFF5696A-9060-4254-8BDA-9929BBA92F42}&quot;/&gt;&lt;isInvalidForFieldText val=&quot;0&quot;/&gt;&lt;Image&gt;&lt;filename val=&quot;C:\Users\rscald\AppData\Local\Temp\CP17684170892406Session\CPTrustFolder17684170892421\PPTImport17684171035750\data\asimages\{CFF5696A-9060-4254-8BDA-9929BBA92F42}_41.png&quot;/&gt;&lt;left val=&quot;36&quot;/&gt;&lt;top val=&quot;192&quot;/&gt;&lt;width val=&quot;876&quot;/&gt;&lt;height val=&quot;80&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6&quot;/&gt;&lt;/TableIndex&gt;&lt;/ShapeTextInfo&gt;"/>
  <p:tag name="HTML_SHAPEINFO" val="&lt;ThreeDShapeInfo&gt;&lt;uuid val=&quot;{4559C445-2FEA-44CE-920A-7A7233D389F4}&quot;/&gt;&lt;isInvalidForFieldText val=&quot;0&quot;/&gt;&lt;Image&gt;&lt;filename val=&quot;C:\Users\rscald\AppData\Local\Temp\CP17684170892406Session\CPTrustFolder17684170892421\PPTImport17684171035750\data\asimages\{4559C445-2FEA-44CE-920A-7A7233D389F4}_41.png&quot;/&gt;&lt;left val=&quot;24&quot;/&gt;&lt;top val=&quot;24&quot;/&gt;&lt;width val=&quot;743&quot;/&gt;&lt;height val=&quot;170&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TableIndex row=&quot;1&quot; col=&quot;2&quot;&gt;&lt;linesCount val=&quot;2&quot;/&gt;&lt;lineCharCount val=&quot;13&quot;/&gt;&lt;lineCharCount val=&quot;4&quot;/&gt;&lt;/TableIndex&gt;&lt;TableIndex row=&quot;1&quot; col=&quot;3&quot;&gt;&lt;linesCount val=&quot;2&quot;/&gt;&lt;lineCharCount val=&quot;13&quot;/&gt;&lt;lineCharCount val=&quot;4&quot;/&gt;&lt;/TableIndex&gt;&lt;TableIndex row=&quot;1&quot; col=&quot;4&quot;&gt;&lt;linesCount val=&quot;2&quot;/&gt;&lt;lineCharCount val=&quot;8&quot;/&gt;&lt;lineCharCount val=&quot;15&quot;/&gt;&lt;/TableIndex&gt;&lt;TableIndex row=&quot;2&quot; col=&quot;1&quot;&gt;&lt;linesCount val=&quot;1&quot;/&gt;&lt;lineCharCount val=&quot;13&quot;/&gt;&lt;/TableIndex&gt;&lt;TableIndex row=&quot;2&quot; col=&quot;2&quot;&gt;&lt;linesCount val=&quot;1&quot;/&gt;&lt;lineCharCount val=&quot;5&quot;/&gt;&lt;/TableIndex&gt;&lt;TableIndex row=&quot;2&quot; col=&quot;3&quot;&gt;&lt;linesCount val=&quot;1&quot;/&gt;&lt;lineCharCount val=&quot;6&quot;/&gt;&lt;/TableIndex&gt;&lt;TableIndex row=&quot;2&quot; col=&quot;4&quot;&gt;&lt;linesCount val=&quot;1&quot;/&gt;&lt;lineCharCount val=&quot;6&quot;/&gt;&lt;/TableIndex&gt;&lt;TableIndex row=&quot;3&quot; col=&quot;1&quot;&gt;&lt;linesCount val=&quot;1&quot;/&gt;&lt;lineCharCount val=&quot;15&quot;/&gt;&lt;/TableIndex&gt;&lt;TableIndex row=&quot;3&quot; col=&quot;2&quot;&gt;&lt;linesCount val=&quot;1&quot;/&gt;&lt;lineCharCount val=&quot;6&quot;/&gt;&lt;/TableIndex&gt;&lt;TableIndex row=&quot;3&quot; col=&quot;3&quot;&gt;&lt;linesCount val=&quot;1&quot;/&gt;&lt;lineCharCount val=&quot;7&quot;/&gt;&lt;/TableIndex&gt;&lt;TableIndex row=&quot;3&quot; col=&quot;4&quot;&gt;&lt;linesCount val=&quot;1&quot;/&gt;&lt;lineCharCount val=&quot;7&quot;/&gt;&lt;/TableIndex&gt;&lt;TableIndex row=&quot;4&quot; col=&quot;1&quot;&gt;&lt;linesCount val=&quot;1&quot;/&gt;&lt;lineCharCount val=&quot;14&quot;/&gt;&lt;/TableIndex&gt;&lt;TableIndex row=&quot;4&quot; col=&quot;2&quot;&gt;&lt;linesCount val=&quot;1&quot;/&gt;&lt;lineCharCount val=&quot;6&quot;/&gt;&lt;/TableIndex&gt;&lt;TableIndex row=&quot;4&quot; col=&quot;3&quot;&gt;&lt;linesCount val=&quot;1&quot;/&gt;&lt;lineCharCount val=&quot;7&quot;/&gt;&lt;/TableIndex&gt;&lt;TableIndex row=&quot;4&quot; col=&quot;4&quot;&gt;&lt;linesCount val=&quot;1&quot;/&gt;&lt;lineCharCount val=&quot;7&quot;/&gt;&lt;/TableIndex&gt;&lt;TableIndex row=&quot;5&quot; col=&quot;1&quot;&gt;&lt;linesCount val=&quot;1&quot;/&gt;&lt;lineCharCount val=&quot;11&quot;/&gt;&lt;/TableIndex&gt;&lt;TableIndex row=&quot;5&quot; col=&quot;2&quot;&gt;&lt;linesCount val=&quot;1&quot;/&gt;&lt;lineCharCount val=&quot;7&quot;/&gt;&lt;/TableIndex&gt;&lt;TableIndex row=&quot;5&quot; col=&quot;3&quot;&gt;&lt;linesCount val=&quot;1&quot;/&gt;&lt;lineCharCount val=&quot;7&quot;/&gt;&lt;/TableIndex&gt;&lt;TableIndex row=&quot;5&quot; col=&quot;4&quot;&gt;&lt;linesCount val=&quot;1&quot;/&gt;&lt;lineCharCount val=&quot;7&quot;/&gt;&lt;/TableIndex&gt;&lt;/ShapeTextInfo&gt;"/>
  <p:tag name="PRESENTER_SHAPEINFO" val="&lt;ThreeDShapeInfo&gt;&lt;uuid val=&quot;{17514842-AA23-4BEE-AF53-62E02AB4D113}&quot;/&gt;&lt;isInvalidForFieldText val=&quot;0&quot;/&gt;&lt;Image&gt;&lt;filename val=&quot;C:\Users\rscald\AppData\Local\Temp\CP17684170892406Session\CPTrustFolder17684170892421\PPTImport17684171035750\data\asimages\{17514842-AA23-4BEE-AF53-62E02AB4D113}_41.png&quot;/&gt;&lt;left val=&quot;34&quot;/&gt;&lt;top val=&quot;276&quot;/&gt;&lt;width val=&quot;892&quot;/&gt;&lt;height val=&quot;298&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9&quot;/&gt;&lt;lineCharCount val=&quot;51&quot;/&gt;&lt;lineCharCount val=&quot;11&quot;/&gt;&lt;lineCharCount val=&quot;54&quot;/&gt;&lt;lineCharCount val=&quot;38&quot;/&gt;&lt;lineCharCount val=&quot;52&quot;/&gt;&lt;lineCharCount val=&quot;54&quot;/&gt;&lt;lineCharCount val=&quot;55&quot;/&gt;&lt;lineCharCount val=&quot;53&quot;/&gt;&lt;lineCharCount val=&quot;48&quot;/&gt;&lt;/TableIndex&gt;&lt;/ShapeTextInfo&gt;"/>
  <p:tag name="HTML_SHAPEINFO" val="&lt;ThreeDShapeInfo&gt;&lt;uuid val=&quot;{832FBF86-A45D-4797-B9D6-EC843AEB427E}&quot;/&gt;&lt;isInvalidForFieldText val=&quot;0&quot;/&gt;&lt;Image&gt;&lt;filename val=&quot;C:\Users\rscald\AppData\Local\Temp\CP17684170892406Session\CPTrustFolder17684170892421\PPTImport17684171035750\data\asimages\{832FBF86-A45D-4797-B9D6-EC843AEB427E}_38.png&quot;/&gt;&lt;left val=&quot;37&quot;/&gt;&lt;top val=&quot;194&quot;/&gt;&lt;width val=&quot;884&quot;/&gt;&lt;height val=&quot;451&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CD59970A-0F5E-472C-B5C3-E774CC0F0B22}&quot;/&gt;&lt;isInvalidForFieldText val=&quot;0&quot;/&gt;&lt;Image&gt;&lt;filename val=&quot;C:\Users\rscald\AppData\Local\Temp\CP17684170892406Session\CPTrustFolder17684170892421\PPTImport17684171035750\data\asimages\{CD59970A-0F5E-472C-B5C3-E774CC0F0B22}_38.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6D02A120-F530-4BEB-BD4E-1A0E3A484CD6}&quot;/&gt;&lt;isInvalidForFieldText val=&quot;0&quot;/&gt;&lt;Image&gt;&lt;filename val=&quot;C:\Users\rscald\AppData\Local\Temp\CP17684170892406Session\CPTrustFolder17684170892421\PPTImport17684171035750\data\asimages\{6D02A120-F530-4BEB-BD4E-1A0E3A484CD6}_38.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C7B2D5D7-B896-419E-9FC9-FA8C3F4ABAED}&quot;/&gt;&lt;isInvalidForFieldText val=&quot;0&quot;/&gt;&lt;Image&gt;&lt;filename val=&quot;C:\Users\rscald\AppData\Local\Temp\CP17684170892406Session\CPTrustFolder17684170892421\PPTImport17684171035750\data\asimages\{C7B2D5D7-B896-419E-9FC9-FA8C3F4ABAED}_37.png&quot;/&gt;&lt;left val=&quot;24&quot;/&gt;&lt;top val=&quot;35&quot;/&gt;&lt;width val=&quot;743&quot;/&gt;&lt;height val=&quot;160&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D97DAE0A-56CC-48B4-B21C-3C9E9BA1B128}&quot;/&gt;&lt;isInvalidForFieldText val=&quot;0&quot;/&gt;&lt;Image&gt;&lt;filename val=&quot;C:\Users\rscald\AppData\Local\Temp\CP17684170892406Session\CPTrustFolder17684170892421\PPTImport17684171035750\data\asimages\{D97DAE0A-56CC-48B4-B21C-3C9E9BA1B128}_37.png&quot;/&gt;&lt;left val=&quot;864&quot;/&gt;&lt;top val=&quot;674&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4&quot;/&gt;&lt;lineCharCount val=&quot;8&quot;/&gt;&lt;lineCharCount val=&quot;14&quot;/&gt;&lt;lineCharCount val=&quot;16&quot;/&gt;&lt;lineCharCount val=&quot;22&quot;/&gt;&lt;lineCharCount val=&quot;28&quot;/&gt;&lt;/TableIndex&gt;&lt;/ShapeTextInfo&gt;"/>
  <p:tag name="HTML_SHAPEINFO" val="&lt;ThreeDShapeInfo&gt;&lt;uuid val=&quot;{5E5C2FEF-6511-40BF-B2FC-8BC5FC1C9EC5}&quot;/&gt;&lt;isInvalidForFieldText val=&quot;0&quot;/&gt;&lt;Image&gt;&lt;filename val=&quot;C:\Users\rscald\AppData\Local\Temp\CP17684170892406Session\CPTrustFolder17684170892421\PPTImport17684171035750\data\asimages\{5E5C2FEF-6511-40BF-B2FC-8BC5FC1C9EC5}_37.png&quot;/&gt;&lt;left val=&quot;38&quot;/&gt;&lt;top val=&quot;192&quot;/&gt;&lt;width val=&quot;874&quot;/&gt;&lt;height val=&quot;444&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23501</TotalTime>
  <Words>492</Words>
  <Application>Microsoft Office PowerPoint</Application>
  <PresentationFormat>Widescreen</PresentationFormat>
  <Paragraphs>73</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Insurance benefits</vt:lpstr>
      <vt:lpstr>Important information</vt:lpstr>
      <vt:lpstr>Insurance benefits</vt:lpstr>
      <vt:lpstr>Coordination of benefits</vt:lpstr>
      <vt:lpstr>Benefit options</vt:lpstr>
      <vt:lpstr>2025 Monthly employer contributions for active employees</vt:lpstr>
      <vt:lpstr>Optional employers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526</cp:revision>
  <cp:lastPrinted>2024-12-09T15:24:37Z</cp:lastPrinted>
  <dcterms:created xsi:type="dcterms:W3CDTF">2019-11-01T12:34:11Z</dcterms:created>
  <dcterms:modified xsi:type="dcterms:W3CDTF">2024-12-09T15:58:08Z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