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3"/>
  </p:notesMasterIdLst>
  <p:handoutMasterIdLst>
    <p:handoutMasterId r:id="rId14"/>
  </p:handoutMasterIdLst>
  <p:sldIdLst>
    <p:sldId id="455" r:id="rId2"/>
    <p:sldId id="463" r:id="rId3"/>
    <p:sldId id="461" r:id="rId4"/>
    <p:sldId id="478" r:id="rId5"/>
    <p:sldId id="479" r:id="rId6"/>
    <p:sldId id="480" r:id="rId7"/>
    <p:sldId id="499" r:id="rId8"/>
    <p:sldId id="300" r:id="rId9"/>
    <p:sldId id="453" r:id="rId10"/>
    <p:sldId id="456" r:id="rId11"/>
    <p:sldId id="263" r:id="rId12"/>
  </p:sldIdLst>
  <p:sldSz cx="12192000" cy="6858000"/>
  <p:notesSz cx="7315200" cy="96012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12/9/2024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12/9/2024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11</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hyperlink" Target="https://peba.sc.gov/insurance-training"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6.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s://peba.sc.gov/sites/default/files/statement_of_health_process.pdf"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hyperlink" Target="https://peba.sc.gov/monthly-premiums"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peba.sc.gov/nyb" TargetMode="External"/><Relationship Id="rId2" Type="http://schemas.openxmlformats.org/officeDocument/2006/relationships/hyperlink" Target="http://www.metlife.com/scpeba" TargetMode="External"/><Relationship Id="rId1" Type="http://schemas.openxmlformats.org/officeDocument/2006/relationships/slideLayout" Target="../slideLayouts/slideLayout8.xml"/><Relationship Id="rId4" Type="http://schemas.openxmlformats.org/officeDocument/2006/relationships/hyperlink" Target="https://peba.sc.gov/sites/default/files/ba_manual.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Life insurance</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Insurance Benefits Training</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90BF1B-43F5-439E-ABAD-FAF506C72352}"/>
              </a:ext>
            </a:extLst>
          </p:cNvPr>
          <p:cNvSpPr>
            <a:spLocks noGrp="1"/>
          </p:cNvSpPr>
          <p:nvPr>
            <p:ph sz="half" idx="1"/>
          </p:nvPr>
        </p:nvSpPr>
        <p:spPr/>
        <p:txBody>
          <a:bodyPr>
            <a:normAutofit/>
          </a:bodyPr>
          <a:lstStyle/>
          <a:p>
            <a:r>
              <a:rPr lang="en-US" dirty="0"/>
              <a:t>For more information about life insurance, view the employer training on </a:t>
            </a:r>
            <a:r>
              <a:rPr lang="en-US" i="1" dirty="0"/>
              <a:t>Retirement, Disability and Death </a:t>
            </a:r>
            <a:r>
              <a:rPr lang="en-US" altLang="en-US" dirty="0"/>
              <a:t>at </a:t>
            </a:r>
            <a:r>
              <a:rPr lang="en-US" altLang="en-US" dirty="0">
                <a:hlinkClick r:id="rId2">
                  <a:extLst>
                    <a:ext uri="{A12FA001-AC4F-418D-AE19-62706E023703}">
                      <ahyp:hlinkClr xmlns:ahyp="http://schemas.microsoft.com/office/drawing/2018/hyperlinkcolor" val="tx"/>
                    </a:ext>
                  </a:extLst>
                </a:hlinkClick>
              </a:rPr>
              <a:t>peba.sc.gov/insurance-training</a:t>
            </a:r>
            <a:r>
              <a:rPr lang="en-US" dirty="0"/>
              <a:t>. </a:t>
            </a:r>
          </a:p>
          <a:p>
            <a:pPr lvl="1"/>
            <a:endParaRPr lang="en-US" dirty="0"/>
          </a:p>
        </p:txBody>
      </p:sp>
      <p:sp>
        <p:nvSpPr>
          <p:cNvPr id="5" name="Content Placeholder 4">
            <a:extLst>
              <a:ext uri="{FF2B5EF4-FFF2-40B4-BE49-F238E27FC236}">
                <a16:creationId xmlns:a16="http://schemas.microsoft.com/office/drawing/2014/main" id="{CDE6BC50-DE0B-5D9A-B308-B887BF3EC603}"/>
              </a:ext>
            </a:extLst>
          </p:cNvPr>
          <p:cNvSpPr>
            <a:spLocks noGrp="1"/>
          </p:cNvSpPr>
          <p:nvPr>
            <p:ph sz="half" idx="2"/>
          </p:nvPr>
        </p:nvSpPr>
        <p:spPr/>
        <p:txBody>
          <a:bodyPr/>
          <a:lstStyle/>
          <a:p>
            <a:r>
              <a:rPr lang="en-US" dirty="0"/>
              <a:t>Additional topics include:</a:t>
            </a:r>
          </a:p>
          <a:p>
            <a:pPr lvl="1"/>
            <a:r>
              <a:rPr lang="en-US" dirty="0"/>
              <a:t>Continuing/converting benefits at retirement. </a:t>
            </a:r>
          </a:p>
          <a:p>
            <a:pPr lvl="1"/>
            <a:r>
              <a:rPr lang="en-US" dirty="0"/>
              <a:t>Disability benefits and accelerated benefits option.</a:t>
            </a:r>
          </a:p>
          <a:p>
            <a:pPr lvl="1"/>
            <a:r>
              <a:rPr lang="en-US" dirty="0"/>
              <a:t>Submitting claims.</a:t>
            </a:r>
          </a:p>
          <a:p>
            <a:pPr lvl="1"/>
            <a:r>
              <a:rPr lang="en-US" dirty="0"/>
              <a:t>Additional services through MetLife. </a:t>
            </a:r>
          </a:p>
        </p:txBody>
      </p:sp>
      <p:sp>
        <p:nvSpPr>
          <p:cNvPr id="2" name="Title 1">
            <a:extLst>
              <a:ext uri="{FF2B5EF4-FFF2-40B4-BE49-F238E27FC236}">
                <a16:creationId xmlns:a16="http://schemas.microsoft.com/office/drawing/2014/main" id="{6E92913B-937E-4902-9009-5534121A3F6B}"/>
              </a:ext>
            </a:extLst>
          </p:cNvPr>
          <p:cNvSpPr>
            <a:spLocks noGrp="1"/>
          </p:cNvSpPr>
          <p:nvPr>
            <p:ph type="title"/>
          </p:nvPr>
        </p:nvSpPr>
        <p:spPr/>
        <p:txBody>
          <a:bodyPr/>
          <a:lstStyle/>
          <a:p>
            <a:r>
              <a:rPr lang="en-US" dirty="0"/>
              <a:t>Additional training</a:t>
            </a:r>
          </a:p>
        </p:txBody>
      </p:sp>
      <p:sp>
        <p:nvSpPr>
          <p:cNvPr id="4" name="Slide Number Placeholder 3">
            <a:extLst>
              <a:ext uri="{FF2B5EF4-FFF2-40B4-BE49-F238E27FC236}">
                <a16:creationId xmlns:a16="http://schemas.microsoft.com/office/drawing/2014/main" id="{A711311C-4892-4D4E-A59D-1C28FA8CA899}"/>
              </a:ext>
            </a:extLst>
          </p:cNvPr>
          <p:cNvSpPr>
            <a:spLocks noGrp="1"/>
          </p:cNvSpPr>
          <p:nvPr>
            <p:ph type="sldNum" sz="quarter" idx="12"/>
          </p:nvPr>
        </p:nvSpPr>
        <p:spPr/>
        <p:txBody>
          <a:bodyPr/>
          <a:lstStyle/>
          <a:p>
            <a:fld id="{83D9B1D2-31E5-4727-860E-1CCC1A3DB9CB}" type="slidenum">
              <a:rPr lang="en-US" smtClean="0"/>
              <a:pPr/>
              <a:t>10</a:t>
            </a:fld>
            <a:endParaRPr lang="en-US" dirty="0"/>
          </a:p>
        </p:txBody>
      </p:sp>
    </p:spTree>
    <p:extLst>
      <p:ext uri="{BB962C8B-B14F-4D97-AF65-F5344CB8AC3E}">
        <p14:creationId xmlns:p14="http://schemas.microsoft.com/office/powerpoint/2010/main" val="2391924071"/>
      </p:ext>
    </p:extLst>
  </p:cSld>
  <p:clrMapOvr>
    <a:masterClrMapping/>
  </p:clrMapOvr>
  <mc:AlternateContent xmlns:mc="http://schemas.openxmlformats.org/markup-compatibility/2006" xmlns:p14="http://schemas.microsoft.com/office/powerpoint/2010/main">
    <mc:Choice Requires="p14">
      <p:transition spd="slow" p14:dur="2000" advTm="26270"/>
    </mc:Choice>
    <mc:Fallback xmlns="">
      <p:transition spd="slow" advTm="2627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11</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a:xfrm>
            <a:off x="609599" y="2917779"/>
            <a:ext cx="5866015" cy="3373294"/>
          </a:xfrm>
        </p:spPr>
        <p:txBody>
          <a:bodyPr>
            <a:normAutofit/>
          </a:bodyPr>
          <a:lstStyle/>
          <a:p>
            <a:r>
              <a:rPr lang="en-US" dirty="0"/>
              <a:t>$3,000 term life insurance if subscriber is younger than age 70.</a:t>
            </a:r>
          </a:p>
          <a:p>
            <a:r>
              <a:rPr lang="en-US" dirty="0"/>
              <a:t>$1,500 term life insurance if subscriber is age 70 or older. </a:t>
            </a:r>
          </a:p>
          <a:p>
            <a:r>
              <a:rPr lang="en-US" dirty="0"/>
              <a:t>Employee automatically enrolled at no employee cost if enrolled in health insurance.</a:t>
            </a:r>
          </a:p>
          <a:p>
            <a:r>
              <a:rPr lang="en-US" dirty="0"/>
              <a:t>Includes matching amount of Accidental Death and Dismemberment (AD&amp;D) insurance.</a:t>
            </a:r>
          </a:p>
          <a:p>
            <a:r>
              <a:rPr lang="en-US" dirty="0"/>
              <a:t>Employer cost is $0.38 per month per subscriber. </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a:xfrm>
            <a:off x="609600" y="228599"/>
            <a:ext cx="4702234" cy="2223655"/>
          </a:xfrm>
        </p:spPr>
        <p:txBody>
          <a:bodyPr/>
          <a:lstStyle/>
          <a:p>
            <a:r>
              <a:rPr lang="en-US" dirty="0"/>
              <a:t>Basic Life insurance</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CDCB1-BB3A-DFFF-5180-2CCEC7977825}"/>
              </a:ext>
            </a:extLst>
          </p:cNvPr>
          <p:cNvSpPr>
            <a:spLocks noGrp="1"/>
          </p:cNvSpPr>
          <p:nvPr>
            <p:ph type="title"/>
          </p:nvPr>
        </p:nvSpPr>
        <p:spPr>
          <a:xfrm>
            <a:off x="609600" y="228599"/>
            <a:ext cx="9598430" cy="1724899"/>
          </a:xfrm>
        </p:spPr>
        <p:txBody>
          <a:bodyPr/>
          <a:lstStyle/>
          <a:p>
            <a:r>
              <a:rPr lang="en-US" dirty="0"/>
              <a:t>Optional Life insurance</a:t>
            </a:r>
          </a:p>
        </p:txBody>
      </p:sp>
      <p:sp>
        <p:nvSpPr>
          <p:cNvPr id="3" name="Content Placeholder 2">
            <a:extLst>
              <a:ext uri="{FF2B5EF4-FFF2-40B4-BE49-F238E27FC236}">
                <a16:creationId xmlns:a16="http://schemas.microsoft.com/office/drawing/2014/main" id="{ECCB122A-E044-C2EE-73AE-1105CD0A064A}"/>
              </a:ext>
            </a:extLst>
          </p:cNvPr>
          <p:cNvSpPr>
            <a:spLocks noGrp="1"/>
          </p:cNvSpPr>
          <p:nvPr>
            <p:ph idx="1"/>
          </p:nvPr>
        </p:nvSpPr>
        <p:spPr>
          <a:xfrm>
            <a:off x="609600" y="2510455"/>
            <a:ext cx="10972800" cy="3790590"/>
          </a:xfrm>
        </p:spPr>
        <p:txBody>
          <a:bodyPr/>
          <a:lstStyle/>
          <a:p>
            <a:pPr lvl="0"/>
            <a:r>
              <a:rPr lang="en-US" dirty="0"/>
              <a:t>Provides additional coverage.</a:t>
            </a:r>
          </a:p>
          <a:p>
            <a:pPr lvl="0"/>
            <a:r>
              <a:rPr lang="en-US" dirty="0"/>
              <a:t>Elect in $10,000 increments up to a maximum of $500,000.</a:t>
            </a:r>
          </a:p>
          <a:p>
            <a:pPr lvl="0"/>
            <a:r>
              <a:rPr lang="en-US" dirty="0"/>
              <a:t>Up to three times your basic annual earnings (rounded down to the nearest $10,000), or up to $500,000, whichever is less, without providing medical evidence.</a:t>
            </a:r>
          </a:p>
          <a:p>
            <a:pPr lvl="1"/>
            <a:r>
              <a:rPr lang="en-US" dirty="0"/>
              <a:t>Employee may apply for additional coverage by completing an Active Notice of Election and an online </a:t>
            </a:r>
            <a:r>
              <a:rPr lang="en-US" i="1" dirty="0"/>
              <a:t>Statement of Health</a:t>
            </a:r>
            <a:r>
              <a:rPr lang="en-US" dirty="0"/>
              <a:t>. </a:t>
            </a:r>
          </a:p>
          <a:p>
            <a:pPr lvl="0"/>
            <a:r>
              <a:rPr lang="en-US" dirty="0"/>
              <a:t>Includes matching amount of AD&amp;D insurance.</a:t>
            </a:r>
          </a:p>
          <a:p>
            <a:pPr lvl="0"/>
            <a:r>
              <a:rPr lang="en-US" dirty="0"/>
              <a:t>Coverage reduces to:</a:t>
            </a:r>
          </a:p>
          <a:p>
            <a:pPr lvl="1"/>
            <a:r>
              <a:rPr lang="en-US" dirty="0"/>
              <a:t>65% at age 70;</a:t>
            </a:r>
          </a:p>
          <a:p>
            <a:pPr lvl="1"/>
            <a:r>
              <a:rPr lang="en-US" dirty="0"/>
              <a:t>42% at age 75; and </a:t>
            </a:r>
          </a:p>
          <a:p>
            <a:pPr lvl="1"/>
            <a:r>
              <a:rPr lang="en-US" dirty="0"/>
              <a:t>31.7% at age 80 and older.</a:t>
            </a:r>
          </a:p>
          <a:p>
            <a:endParaRPr lang="en-US" dirty="0"/>
          </a:p>
        </p:txBody>
      </p:sp>
      <p:sp>
        <p:nvSpPr>
          <p:cNvPr id="4" name="Slide Number Placeholder 3">
            <a:extLst>
              <a:ext uri="{FF2B5EF4-FFF2-40B4-BE49-F238E27FC236}">
                <a16:creationId xmlns:a16="http://schemas.microsoft.com/office/drawing/2014/main" id="{68ED3348-3BAF-2E2F-B851-35F775BA746F}"/>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3559778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8ED3348-3BAF-2E2F-B851-35F775BA746F}"/>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3" name="Content Placeholder 2">
            <a:extLst>
              <a:ext uri="{FF2B5EF4-FFF2-40B4-BE49-F238E27FC236}">
                <a16:creationId xmlns:a16="http://schemas.microsoft.com/office/drawing/2014/main" id="{ECCB122A-E044-C2EE-73AE-1105CD0A064A}"/>
              </a:ext>
            </a:extLst>
          </p:cNvPr>
          <p:cNvSpPr>
            <a:spLocks noGrp="1"/>
          </p:cNvSpPr>
          <p:nvPr>
            <p:ph sz="half" idx="1"/>
          </p:nvPr>
        </p:nvSpPr>
        <p:spPr>
          <a:xfrm>
            <a:off x="609600" y="1611018"/>
            <a:ext cx="10972798" cy="4690026"/>
          </a:xfrm>
        </p:spPr>
        <p:txBody>
          <a:bodyPr>
            <a:normAutofit/>
          </a:bodyPr>
          <a:lstStyle/>
          <a:p>
            <a:r>
              <a:rPr lang="en-US" dirty="0"/>
              <a:t>Elect in $10,000 increments up to a maximum of $100,000 or 50% of subscriber’s Optional Life amount, whichever is less.</a:t>
            </a:r>
          </a:p>
          <a:p>
            <a:pPr lvl="1"/>
            <a:r>
              <a:rPr lang="en-US" dirty="0"/>
              <a:t>An online </a:t>
            </a:r>
            <a:r>
              <a:rPr lang="en-US" i="1" dirty="0"/>
              <a:t>Statement of Health </a:t>
            </a:r>
            <a:r>
              <a:rPr lang="en-US" dirty="0"/>
              <a:t>might be required.</a:t>
            </a:r>
          </a:p>
          <a:p>
            <a:r>
              <a:rPr lang="en-US" dirty="0"/>
              <a:t>If not enrolled in Optional Life, spouse coverages of $10,000 or $20,000 are available.</a:t>
            </a:r>
          </a:p>
          <a:p>
            <a:r>
              <a:rPr lang="en-US" dirty="0"/>
              <a:t>$10,000 or $20,000 of coverage guaranteed within 31 days of subscriber’s initial eligibility. </a:t>
            </a:r>
          </a:p>
          <a:p>
            <a:r>
              <a:rPr lang="en-US" dirty="0"/>
              <a:t>Includes matching amount of AD&amp;D insurance.</a:t>
            </a:r>
          </a:p>
        </p:txBody>
      </p:sp>
      <p:sp>
        <p:nvSpPr>
          <p:cNvPr id="2" name="Title 1">
            <a:extLst>
              <a:ext uri="{FF2B5EF4-FFF2-40B4-BE49-F238E27FC236}">
                <a16:creationId xmlns:a16="http://schemas.microsoft.com/office/drawing/2014/main" id="{264CDCB1-BB3A-DFFF-5180-2CCEC7977825}"/>
              </a:ext>
            </a:extLst>
          </p:cNvPr>
          <p:cNvSpPr>
            <a:spLocks noGrp="1"/>
          </p:cNvSpPr>
          <p:nvPr>
            <p:ph type="title"/>
          </p:nvPr>
        </p:nvSpPr>
        <p:spPr>
          <a:xfrm>
            <a:off x="609599" y="228600"/>
            <a:ext cx="10972799" cy="1049898"/>
          </a:xfrm>
        </p:spPr>
        <p:txBody>
          <a:bodyPr/>
          <a:lstStyle/>
          <a:p>
            <a:r>
              <a:rPr lang="en-US" dirty="0"/>
              <a:t>Dependent Life-Spouse</a:t>
            </a:r>
          </a:p>
        </p:txBody>
      </p:sp>
    </p:spTree>
    <p:extLst>
      <p:ext uri="{BB962C8B-B14F-4D97-AF65-F5344CB8AC3E}">
        <p14:creationId xmlns:p14="http://schemas.microsoft.com/office/powerpoint/2010/main" val="1142099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65D10-F054-6AF6-0A03-0DD1192CB112}"/>
              </a:ext>
            </a:extLst>
          </p:cNvPr>
          <p:cNvSpPr>
            <a:spLocks noGrp="1"/>
          </p:cNvSpPr>
          <p:nvPr>
            <p:ph type="title"/>
          </p:nvPr>
        </p:nvSpPr>
        <p:spPr>
          <a:xfrm>
            <a:off x="609600" y="228599"/>
            <a:ext cx="9598430" cy="1724899"/>
          </a:xfrm>
        </p:spPr>
        <p:txBody>
          <a:bodyPr/>
          <a:lstStyle/>
          <a:p>
            <a:r>
              <a:rPr lang="en-US" dirty="0"/>
              <a:t>Dependent Life-Child</a:t>
            </a:r>
          </a:p>
        </p:txBody>
      </p:sp>
      <p:sp>
        <p:nvSpPr>
          <p:cNvPr id="3" name="Content Placeholder 2">
            <a:extLst>
              <a:ext uri="{FF2B5EF4-FFF2-40B4-BE49-F238E27FC236}">
                <a16:creationId xmlns:a16="http://schemas.microsoft.com/office/drawing/2014/main" id="{8DE4F9CB-3119-8120-DF93-6D7E33FBB479}"/>
              </a:ext>
            </a:extLst>
          </p:cNvPr>
          <p:cNvSpPr>
            <a:spLocks noGrp="1"/>
          </p:cNvSpPr>
          <p:nvPr>
            <p:ph idx="1"/>
          </p:nvPr>
        </p:nvSpPr>
        <p:spPr>
          <a:xfrm>
            <a:off x="609600" y="2510455"/>
            <a:ext cx="10972800" cy="3790590"/>
          </a:xfrm>
        </p:spPr>
        <p:txBody>
          <a:bodyPr/>
          <a:lstStyle/>
          <a:p>
            <a:r>
              <a:rPr lang="en-US" dirty="0"/>
              <a:t>Guaranteed coverage of $15,000 per child.</a:t>
            </a:r>
          </a:p>
          <a:p>
            <a:r>
              <a:rPr lang="en-US" dirty="0"/>
              <a:t>Children are eligible from live birth to ages 19 or 25 if a full-time student, unmarried and not working full-time.</a:t>
            </a:r>
          </a:p>
          <a:p>
            <a:r>
              <a:rPr lang="en-US" dirty="0"/>
              <a:t>Child can be covered by only one parent under this Plan.</a:t>
            </a:r>
          </a:p>
          <a:p>
            <a:r>
              <a:rPr lang="en-US" dirty="0"/>
              <a:t>Eligible dependent children may be enrolled at initial eligibility or throughout the year. </a:t>
            </a:r>
          </a:p>
        </p:txBody>
      </p:sp>
      <p:sp>
        <p:nvSpPr>
          <p:cNvPr id="4" name="Slide Number Placeholder 3">
            <a:extLst>
              <a:ext uri="{FF2B5EF4-FFF2-40B4-BE49-F238E27FC236}">
                <a16:creationId xmlns:a16="http://schemas.microsoft.com/office/drawing/2014/main" id="{2168464F-A007-B21A-9C2D-4B9F5BBB248B}"/>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Tree>
    <p:extLst>
      <p:ext uri="{BB962C8B-B14F-4D97-AF65-F5344CB8AC3E}">
        <p14:creationId xmlns:p14="http://schemas.microsoft.com/office/powerpoint/2010/main" val="847025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92FA0-FDD3-4974-A7A3-EF52E94EB15D}"/>
              </a:ext>
            </a:extLst>
          </p:cNvPr>
          <p:cNvSpPr>
            <a:spLocks noGrp="1"/>
          </p:cNvSpPr>
          <p:nvPr>
            <p:ph type="title"/>
          </p:nvPr>
        </p:nvSpPr>
        <p:spPr>
          <a:xfrm>
            <a:off x="609600" y="228599"/>
            <a:ext cx="9598430" cy="1724899"/>
          </a:xfrm>
        </p:spPr>
        <p:txBody>
          <a:bodyPr/>
          <a:lstStyle/>
          <a:p>
            <a:r>
              <a:rPr lang="en-US" dirty="0"/>
              <a:t>Online </a:t>
            </a:r>
            <a:r>
              <a:rPr lang="en-US" i="1" dirty="0"/>
              <a:t>Statement of Health</a:t>
            </a:r>
          </a:p>
        </p:txBody>
      </p:sp>
      <p:sp>
        <p:nvSpPr>
          <p:cNvPr id="3" name="Content Placeholder 2">
            <a:extLst>
              <a:ext uri="{FF2B5EF4-FFF2-40B4-BE49-F238E27FC236}">
                <a16:creationId xmlns:a16="http://schemas.microsoft.com/office/drawing/2014/main" id="{C32AF8FC-3944-44F5-AF6D-D95089CB94C2}"/>
              </a:ext>
            </a:extLst>
          </p:cNvPr>
          <p:cNvSpPr>
            <a:spLocks noGrp="1"/>
          </p:cNvSpPr>
          <p:nvPr>
            <p:ph idx="1"/>
          </p:nvPr>
        </p:nvSpPr>
        <p:spPr>
          <a:xfrm>
            <a:off x="609600" y="2510455"/>
            <a:ext cx="10972800" cy="3790590"/>
          </a:xfrm>
        </p:spPr>
        <p:txBody>
          <a:bodyPr>
            <a:normAutofit/>
          </a:bodyPr>
          <a:lstStyle/>
          <a:p>
            <a:r>
              <a:rPr lang="en-US" dirty="0"/>
              <a:t>Select the Life Ins SOH button on the EBS homepage to initiate the process after receiving a </a:t>
            </a:r>
            <a:r>
              <a:rPr lang="en-US" i="1" dirty="0"/>
              <a:t>Notice of Election</a:t>
            </a:r>
            <a:r>
              <a:rPr lang="en-US" dirty="0"/>
              <a:t> form requesting coverage that requires medical evidence from employee. </a:t>
            </a:r>
          </a:p>
          <a:p>
            <a:r>
              <a:rPr lang="en-US" dirty="0"/>
              <a:t>MetLife will email employees a link to an online </a:t>
            </a:r>
            <a:r>
              <a:rPr lang="en-US" i="1" dirty="0"/>
              <a:t>Statement of Health </a:t>
            </a:r>
            <a:r>
              <a:rPr lang="en-US" dirty="0"/>
              <a:t>within three days.</a:t>
            </a:r>
          </a:p>
          <a:p>
            <a:pPr lvl="1"/>
            <a:r>
              <a:rPr lang="en-US" dirty="0"/>
              <a:t>After receipt of the request from PEBA, which occurs every Friday.</a:t>
            </a:r>
          </a:p>
          <a:p>
            <a:r>
              <a:rPr lang="en-US" dirty="0"/>
              <a:t>Employees must register on MetLife’s portal, which is also called MyBenefits, before submitting the </a:t>
            </a:r>
            <a:r>
              <a:rPr lang="en-US" i="1" dirty="0"/>
              <a:t>Statement of Health</a:t>
            </a:r>
            <a:r>
              <a:rPr lang="en-US" dirty="0"/>
              <a:t>.</a:t>
            </a:r>
          </a:p>
          <a:p>
            <a:r>
              <a:rPr lang="en-US" dirty="0"/>
              <a:t>Full details are available on the </a:t>
            </a:r>
            <a:r>
              <a:rPr lang="en-US" dirty="0">
                <a:hlinkClick r:id="rId2"/>
              </a:rPr>
              <a:t>Electronic life insurance Statement of Health process</a:t>
            </a:r>
            <a:r>
              <a:rPr lang="en-US" dirty="0"/>
              <a:t> training resource. </a:t>
            </a:r>
          </a:p>
        </p:txBody>
      </p:sp>
      <p:sp>
        <p:nvSpPr>
          <p:cNvPr id="4" name="Slide Number Placeholder 3">
            <a:extLst>
              <a:ext uri="{FF2B5EF4-FFF2-40B4-BE49-F238E27FC236}">
                <a16:creationId xmlns:a16="http://schemas.microsoft.com/office/drawing/2014/main" id="{FDBC7E4F-3615-4E84-8993-12DAFE24A16D}"/>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2971891695"/>
      </p:ext>
    </p:extLst>
  </p:cSld>
  <p:clrMapOvr>
    <a:masterClrMapping/>
  </p:clrMapOvr>
  <mc:AlternateContent xmlns:mc="http://schemas.openxmlformats.org/markup-compatibility/2006" xmlns:p14="http://schemas.microsoft.com/office/powerpoint/2010/main">
    <mc:Choice Requires="p14">
      <p:transition spd="slow" p14:dur="2000" advTm="38023"/>
    </mc:Choice>
    <mc:Fallback xmlns="">
      <p:transition spd="slow" advTm="38023"/>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80588E9-3492-0B9B-3AE8-452707B3CA2E}"/>
              </a:ext>
            </a:extLst>
          </p:cNvPr>
          <p:cNvSpPr>
            <a:spLocks noGrp="1"/>
          </p:cNvSpPr>
          <p:nvPr>
            <p:ph sz="half" idx="2"/>
          </p:nvPr>
        </p:nvSpPr>
        <p:spPr/>
        <p:txBody>
          <a:bodyPr/>
          <a:lstStyle/>
          <a:p>
            <a:pPr marL="0" indent="0">
              <a:buNone/>
            </a:pPr>
            <a:r>
              <a:rPr lang="en-US" sz="1800" b="1" dirty="0">
                <a:solidFill>
                  <a:schemeClr val="tx2"/>
                </a:solidFill>
              </a:rPr>
              <a:t>Dependent Life-Child</a:t>
            </a:r>
            <a:br>
              <a:rPr lang="en-US" sz="1800" b="1" dirty="0">
                <a:solidFill>
                  <a:schemeClr val="tx2"/>
                </a:solidFill>
              </a:rPr>
            </a:br>
            <a:r>
              <a:rPr lang="en-US" sz="1800" kern="1200" dirty="0">
                <a:solidFill>
                  <a:schemeClr val="tx2"/>
                </a:solidFill>
                <a:effectLst/>
                <a:latin typeface="+mn-lt"/>
                <a:ea typeface="+mn-ea"/>
                <a:cs typeface="+mn-cs"/>
              </a:rPr>
              <a:t>$1.26 per month; you pay only one premium for all eligible children.</a:t>
            </a:r>
          </a:p>
          <a:p>
            <a:endParaRPr lang="en-US" dirty="0"/>
          </a:p>
        </p:txBody>
      </p:sp>
      <p:sp>
        <p:nvSpPr>
          <p:cNvPr id="6" name="Content Placeholder 5">
            <a:extLst>
              <a:ext uri="{FF2B5EF4-FFF2-40B4-BE49-F238E27FC236}">
                <a16:creationId xmlns:a16="http://schemas.microsoft.com/office/drawing/2014/main" id="{045D59A5-F0AF-4875-B79E-0C166D413797}"/>
              </a:ext>
            </a:extLst>
          </p:cNvPr>
          <p:cNvSpPr>
            <a:spLocks noGrp="1"/>
          </p:cNvSpPr>
          <p:nvPr>
            <p:ph sz="half" idx="1"/>
          </p:nvPr>
        </p:nvSpPr>
        <p:spPr/>
        <p:txBody>
          <a:bodyPr/>
          <a:lstStyle/>
          <a:p>
            <a:pPr marL="0" indent="0">
              <a:buNone/>
            </a:pPr>
            <a:r>
              <a:rPr lang="en-US" sz="1800" b="1" dirty="0"/>
              <a:t>Optional Life and Dependent Life-Spouse</a:t>
            </a:r>
            <a:br>
              <a:rPr lang="en-US" sz="1800" b="1" dirty="0"/>
            </a:br>
            <a:r>
              <a:rPr lang="en-US" sz="1800" dirty="0"/>
              <a:t>Premiums are determined by employee or spouse’s age as of previous December 31 and coverage amount. Rates shown per $10,000 of coverage. Monthly premium will change when age bracket changes.</a:t>
            </a:r>
          </a:p>
          <a:p>
            <a:endParaRPr lang="en-US" dirty="0"/>
          </a:p>
        </p:txBody>
      </p:sp>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8</a:t>
            </a:fld>
            <a:endParaRPr lang="en-US" dirty="0"/>
          </a:p>
        </p:txBody>
      </p:sp>
      <p:sp>
        <p:nvSpPr>
          <p:cNvPr id="2" name="Title 1"/>
          <p:cNvSpPr>
            <a:spLocks noGrp="1"/>
          </p:cNvSpPr>
          <p:nvPr>
            <p:ph type="title"/>
            <p:custDataLst>
              <p:tags r:id="rId2"/>
            </p:custDataLst>
          </p:nvPr>
        </p:nvSpPr>
        <p:spPr/>
        <p:txBody>
          <a:bodyPr/>
          <a:lstStyle/>
          <a:p>
            <a:r>
              <a:rPr lang="en-US" dirty="0"/>
              <a:t>2025 Monthly premiums</a:t>
            </a:r>
          </a:p>
        </p:txBody>
      </p:sp>
      <p:sp>
        <p:nvSpPr>
          <p:cNvPr id="14" name="TextBox 13">
            <a:extLst>
              <a:ext uri="{FF2B5EF4-FFF2-40B4-BE49-F238E27FC236}">
                <a16:creationId xmlns:a16="http://schemas.microsoft.com/office/drawing/2014/main" id="{76216B80-BBE7-49A9-98F9-397D3DBF0DF5}"/>
              </a:ext>
            </a:extLst>
          </p:cNvPr>
          <p:cNvSpPr txBox="1"/>
          <p:nvPr/>
        </p:nvSpPr>
        <p:spPr>
          <a:xfrm>
            <a:off x="6400800" y="2690336"/>
            <a:ext cx="5181598" cy="738664"/>
          </a:xfrm>
          <a:prstGeom prst="rect">
            <a:avLst/>
          </a:prstGeom>
          <a:solidFill>
            <a:schemeClr val="bg2">
              <a:lumMod val="20000"/>
              <a:lumOff val="80000"/>
            </a:schemeClr>
          </a:solidFill>
        </p:spPr>
        <p:txBody>
          <a:bodyPr wrap="square" lIns="228600" tIns="91440" rIns="228600" bIns="91440" rtlCol="0">
            <a:spAutoFit/>
          </a:bodyPr>
          <a:lstStyle/>
          <a:p>
            <a:r>
              <a:rPr lang="en-US" b="1" dirty="0">
                <a:solidFill>
                  <a:schemeClr val="tx2"/>
                </a:solidFill>
              </a:rPr>
              <a:t>View monthly premiums at </a:t>
            </a:r>
            <a:br>
              <a:rPr lang="en-US" b="1" dirty="0">
                <a:solidFill>
                  <a:schemeClr val="tx2"/>
                </a:solidFill>
              </a:rPr>
            </a:br>
            <a:r>
              <a:rPr lang="en-US" b="1" dirty="0">
                <a:hlinkClick r:id="rId4"/>
              </a:rPr>
              <a:t>peba.sc.gov/monthly-premiums</a:t>
            </a:r>
            <a:r>
              <a:rPr lang="en-US" b="1" dirty="0">
                <a:solidFill>
                  <a:schemeClr val="tx2"/>
                </a:solidFill>
              </a:rPr>
              <a:t>.</a:t>
            </a:r>
          </a:p>
        </p:txBody>
      </p:sp>
      <p:graphicFrame>
        <p:nvGraphicFramePr>
          <p:cNvPr id="8" name="Table 8">
            <a:extLst>
              <a:ext uri="{FF2B5EF4-FFF2-40B4-BE49-F238E27FC236}">
                <a16:creationId xmlns:a16="http://schemas.microsoft.com/office/drawing/2014/main" id="{40A473AE-211D-4C03-95E7-375DB36F7E3B}"/>
              </a:ext>
            </a:extLst>
          </p:cNvPr>
          <p:cNvGraphicFramePr>
            <a:graphicFrameLocks/>
          </p:cNvGraphicFramePr>
          <p:nvPr/>
        </p:nvGraphicFramePr>
        <p:xfrm>
          <a:off x="609599" y="3372611"/>
          <a:ext cx="4780280" cy="2880360"/>
        </p:xfrm>
        <a:graphic>
          <a:graphicData uri="http://schemas.openxmlformats.org/drawingml/2006/table">
            <a:tbl>
              <a:tblPr firstRow="1" bandRow="1">
                <a:tableStyleId>{2D5ABB26-0587-4C30-8999-92F81FD0307C}</a:tableStyleId>
              </a:tblPr>
              <a:tblGrid>
                <a:gridCol w="1188720">
                  <a:extLst>
                    <a:ext uri="{9D8B030D-6E8A-4147-A177-3AD203B41FA5}">
                      <a16:colId xmlns:a16="http://schemas.microsoft.com/office/drawing/2014/main" val="4150371806"/>
                    </a:ext>
                  </a:extLst>
                </a:gridCol>
                <a:gridCol w="822960">
                  <a:extLst>
                    <a:ext uri="{9D8B030D-6E8A-4147-A177-3AD203B41FA5}">
                      <a16:colId xmlns:a16="http://schemas.microsoft.com/office/drawing/2014/main" val="1478665342"/>
                    </a:ext>
                  </a:extLst>
                </a:gridCol>
                <a:gridCol w="208280">
                  <a:extLst>
                    <a:ext uri="{9D8B030D-6E8A-4147-A177-3AD203B41FA5}">
                      <a16:colId xmlns:a16="http://schemas.microsoft.com/office/drawing/2014/main" val="3834959652"/>
                    </a:ext>
                  </a:extLst>
                </a:gridCol>
                <a:gridCol w="1554480">
                  <a:extLst>
                    <a:ext uri="{9D8B030D-6E8A-4147-A177-3AD203B41FA5}">
                      <a16:colId xmlns:a16="http://schemas.microsoft.com/office/drawing/2014/main" val="969066230"/>
                    </a:ext>
                  </a:extLst>
                </a:gridCol>
                <a:gridCol w="1005840">
                  <a:extLst>
                    <a:ext uri="{9D8B030D-6E8A-4147-A177-3AD203B41FA5}">
                      <a16:colId xmlns:a16="http://schemas.microsoft.com/office/drawing/2014/main" val="1365315066"/>
                    </a:ext>
                  </a:extLst>
                </a:gridCol>
              </a:tblGrid>
              <a:tr h="411480">
                <a:tc>
                  <a:txBody>
                    <a:bodyPr/>
                    <a:lstStyle/>
                    <a:p>
                      <a:pPr algn="ctr"/>
                      <a:r>
                        <a:rPr lang="en-US" sz="1800" b="1" dirty="0">
                          <a:solidFill>
                            <a:schemeClr val="tx1"/>
                          </a:solidFill>
                        </a:rPr>
                        <a:t>Age</a:t>
                      </a:r>
                    </a:p>
                  </a:txBody>
                  <a:tcPr anchor="ctr">
                    <a:lnB w="28575" cap="flat" cmpd="sng" algn="ctr">
                      <a:solidFill>
                        <a:srgbClr val="A0B810"/>
                      </a:solidFill>
                      <a:prstDash val="solid"/>
                      <a:round/>
                      <a:headEnd type="none" w="med" len="med"/>
                      <a:tailEnd type="none" w="med" len="med"/>
                    </a:lnB>
                  </a:tcPr>
                </a:tc>
                <a:tc>
                  <a:txBody>
                    <a:bodyPr/>
                    <a:lstStyle/>
                    <a:p>
                      <a:pPr algn="ctr"/>
                      <a:r>
                        <a:rPr lang="en-US" sz="1800" b="1" dirty="0">
                          <a:solidFill>
                            <a:schemeClr val="tx1"/>
                          </a:solidFill>
                        </a:rPr>
                        <a:t>Rate</a:t>
                      </a:r>
                    </a:p>
                  </a:txBody>
                  <a:tcPr anchor="ctr">
                    <a:lnB w="28575" cap="flat" cmpd="sng" algn="ctr">
                      <a:solidFill>
                        <a:srgbClr val="A0B810"/>
                      </a:solidFill>
                      <a:prstDash val="solid"/>
                      <a:round/>
                      <a:headEnd type="none" w="med" len="med"/>
                      <a:tailEnd type="none" w="med" len="med"/>
                    </a:lnB>
                  </a:tcPr>
                </a:tc>
                <a:tc rowSpan="7">
                  <a:txBody>
                    <a:bodyPr/>
                    <a:lstStyle/>
                    <a:p>
                      <a:pPr algn="ctr"/>
                      <a:endParaRPr lang="en-US" sz="1800" b="1" dirty="0">
                        <a:solidFill>
                          <a:schemeClr val="tx1"/>
                        </a:solidFill>
                      </a:endParaRPr>
                    </a:p>
                  </a:txBody>
                  <a:tcPr anchor="ctr"/>
                </a:tc>
                <a:tc>
                  <a:txBody>
                    <a:bodyPr/>
                    <a:lstStyle/>
                    <a:p>
                      <a:pPr algn="ctr"/>
                      <a:r>
                        <a:rPr lang="en-US" sz="1800" b="1" dirty="0">
                          <a:solidFill>
                            <a:schemeClr val="tx1"/>
                          </a:solidFill>
                        </a:rPr>
                        <a:t>Age</a:t>
                      </a:r>
                    </a:p>
                  </a:txBody>
                  <a:tcPr anchor="ctr">
                    <a:lnB w="28575" cap="flat" cmpd="sng" algn="ctr">
                      <a:solidFill>
                        <a:srgbClr val="A0B810"/>
                      </a:solidFill>
                      <a:prstDash val="solid"/>
                      <a:round/>
                      <a:headEnd type="none" w="med" len="med"/>
                      <a:tailEnd type="none" w="med" len="med"/>
                    </a:lnB>
                  </a:tcPr>
                </a:tc>
                <a:tc>
                  <a:txBody>
                    <a:bodyPr/>
                    <a:lstStyle/>
                    <a:p>
                      <a:pPr algn="ctr"/>
                      <a:r>
                        <a:rPr lang="en-US" sz="1800" b="1" dirty="0">
                          <a:solidFill>
                            <a:schemeClr val="tx1"/>
                          </a:solidFill>
                        </a:rPr>
                        <a:t>Rate</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Under 35</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$0.40</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28575" cap="flat" cmpd="sng" algn="ctr">
                      <a:solidFill>
                        <a:srgbClr val="A0B810"/>
                      </a:solidFill>
                      <a:prstDash val="solid"/>
                      <a:round/>
                      <a:headEnd type="none" w="med" len="med"/>
                      <a:tailEnd type="none" w="med" len="med"/>
                    </a:lnT>
                    <a:lnB w="19050" cap="flat" cmpd="sng" algn="ctr">
                      <a:solidFill>
                        <a:schemeClr val="accent1"/>
                      </a:solidFill>
                      <a:prstDash val="sysDot"/>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60-64</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$6.00</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35-39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$0.50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19050" cap="flat" cmpd="sng" algn="ctr">
                      <a:solidFill>
                        <a:schemeClr val="accent1"/>
                      </a:solidFill>
                      <a:prstDash val="sysDot"/>
                      <a:round/>
                      <a:headEnd type="none" w="med" len="med"/>
                      <a:tailEnd type="none" w="med" len="med"/>
                    </a:lnT>
                    <a:lnB w="19050" cap="flat" cmpd="sng" algn="ctr">
                      <a:solidFill>
                        <a:schemeClr val="accent1"/>
                      </a:solidFill>
                      <a:prstDash val="sysDot"/>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65-69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$13.50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40-44</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$0.60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19050" cap="flat" cmpd="sng" algn="ctr">
                      <a:solidFill>
                        <a:schemeClr val="accent1"/>
                      </a:solidFill>
                      <a:prstDash val="sysDot"/>
                      <a:round/>
                      <a:headEnd type="none" w="med" len="med"/>
                      <a:tailEnd type="none" w="med" len="med"/>
                    </a:lnT>
                    <a:lnB w="19050" cap="flat" cmpd="sng" algn="ctr">
                      <a:solidFill>
                        <a:schemeClr val="accent1"/>
                      </a:solidFill>
                      <a:prstDash val="sysDot"/>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70-74</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$24.22</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45-49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$0.82</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19050" cap="flat" cmpd="sng" algn="ctr">
                      <a:solidFill>
                        <a:schemeClr val="accent1"/>
                      </a:solidFill>
                      <a:prstDash val="sysDot"/>
                      <a:round/>
                      <a:headEnd type="none" w="med" len="med"/>
                      <a:tailEnd type="none" w="med" len="med"/>
                    </a:lnT>
                    <a:lnB w="19050" cap="flat" cmpd="sng" algn="ctr">
                      <a:solidFill>
                        <a:schemeClr val="accent1"/>
                      </a:solidFill>
                      <a:prstDash val="sysDot"/>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75-79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$37.50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2204309"/>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50-54</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$1.44</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19050" cap="flat" cmpd="sng" algn="ctr">
                      <a:solidFill>
                        <a:schemeClr val="accent1"/>
                      </a:solidFill>
                      <a:prstDash val="sysDot"/>
                      <a:round/>
                      <a:headEnd type="none" w="med" len="med"/>
                      <a:tailEnd type="none" w="med" len="med"/>
                    </a:lnT>
                    <a:lnB w="19050" cap="flat" cmpd="sng" algn="ctr">
                      <a:solidFill>
                        <a:schemeClr val="accent1"/>
                      </a:solidFill>
                      <a:prstDash val="sysDot"/>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80 and older</a:t>
                      </a:r>
                    </a:p>
                  </a:txBody>
                  <a:tcPr marL="68580" marR="68580" marT="0" marB="0" anchor="ctr">
                    <a:lnT w="6350" cap="flat" cmpd="sng" algn="ctr">
                      <a:solidFill>
                        <a:schemeClr val="bg2"/>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$62.04</a:t>
                      </a:r>
                    </a:p>
                  </a:txBody>
                  <a:tcPr marL="68580" marR="68580" marT="0" marB="0"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527294742"/>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55-59</a:t>
                      </a:r>
                    </a:p>
                  </a:txBody>
                  <a:tcPr marL="68580" marR="68580" marT="0" marB="0" anchor="ctr">
                    <a:lnT w="6350" cap="flat" cmpd="sng" algn="ctr">
                      <a:solidFill>
                        <a:schemeClr val="bg2"/>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$2.84</a:t>
                      </a:r>
                    </a:p>
                  </a:txBody>
                  <a:tcPr marL="68580" marR="68580" marT="0" marB="0" anchor="ctr">
                    <a:lnT w="6350" cap="flat" cmpd="sng" algn="ctr">
                      <a:solidFill>
                        <a:schemeClr val="bg2"/>
                      </a:solidFill>
                      <a:prstDash val="solid"/>
                      <a:round/>
                      <a:headEnd type="none" w="med" len="med"/>
                      <a:tailEnd type="none" w="med" len="med"/>
                    </a:lnT>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19050" cap="flat" cmpd="sng" algn="ctr">
                      <a:solidFill>
                        <a:schemeClr val="accent1"/>
                      </a:solidFill>
                      <a:prstDash val="sysDot"/>
                      <a:round/>
                      <a:headEnd type="none" w="med" len="med"/>
                      <a:tailEnd type="none" w="med" len="med"/>
                    </a:lnT>
                  </a:tcPr>
                </a:tc>
                <a:tc>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82819140"/>
                  </a:ext>
                </a:extLst>
              </a:tr>
            </a:tbl>
          </a:graphicData>
        </a:graphic>
      </p:graphicFrame>
    </p:spTree>
    <p:extLst>
      <p:ext uri="{BB962C8B-B14F-4D97-AF65-F5344CB8AC3E}">
        <p14:creationId xmlns:p14="http://schemas.microsoft.com/office/powerpoint/2010/main" val="152600808"/>
      </p:ext>
    </p:extLst>
  </p:cSld>
  <p:clrMapOvr>
    <a:masterClrMapping/>
  </p:clrMapOvr>
  <mc:AlternateContent xmlns:mc="http://schemas.openxmlformats.org/markup-compatibility/2006" xmlns:p14="http://schemas.microsoft.com/office/powerpoint/2010/main">
    <mc:Choice Requires="p14">
      <p:transition spd="slow" p14:dur="2000" advTm="28608"/>
    </mc:Choice>
    <mc:Fallback xmlns="">
      <p:transition spd="slow" advTm="28608"/>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95B8B4-A5B0-4D54-BA96-6CF6D8A9D20D}"/>
              </a:ext>
            </a:extLst>
          </p:cNvPr>
          <p:cNvSpPr>
            <a:spLocks noGrp="1"/>
          </p:cNvSpPr>
          <p:nvPr>
            <p:ph sz="half" idx="1"/>
          </p:nvPr>
        </p:nvSpPr>
        <p:spPr>
          <a:xfrm>
            <a:off x="609599" y="2917779"/>
            <a:ext cx="5866015" cy="3373294"/>
          </a:xfrm>
        </p:spPr>
        <p:txBody>
          <a:bodyPr/>
          <a:lstStyle/>
          <a:p>
            <a:r>
              <a:rPr lang="en-US" dirty="0">
                <a:hlinkClick r:id="rId2"/>
              </a:rPr>
              <a:t>www.metlife.com/scpeba</a:t>
            </a:r>
            <a:r>
              <a:rPr lang="en-US" dirty="0"/>
              <a:t>.  </a:t>
            </a:r>
          </a:p>
          <a:p>
            <a:pPr lvl="1"/>
            <a:r>
              <a:rPr lang="en-US" dirty="0"/>
              <a:t>Needs calculator.</a:t>
            </a:r>
          </a:p>
          <a:p>
            <a:pPr lvl="1"/>
            <a:r>
              <a:rPr lang="en-US" dirty="0"/>
              <a:t>Life insurance forms.</a:t>
            </a:r>
          </a:p>
          <a:p>
            <a:pPr lvl="1"/>
            <a:r>
              <a:rPr lang="en-US" dirty="0"/>
              <a:t>Frequently asked questions.</a:t>
            </a:r>
          </a:p>
          <a:p>
            <a:pPr lvl="1"/>
            <a:r>
              <a:rPr lang="en-US" dirty="0"/>
              <a:t>Information about MetLife Advantages. </a:t>
            </a:r>
          </a:p>
          <a:p>
            <a:r>
              <a:rPr lang="en-US" i="1" dirty="0"/>
              <a:t>MetLife Advantages: No-Cost Services When You Need Them Most </a:t>
            </a:r>
            <a:r>
              <a:rPr lang="en-US" dirty="0"/>
              <a:t>flyer available at </a:t>
            </a:r>
            <a:r>
              <a:rPr lang="en-US" dirty="0">
                <a:hlinkClick r:id="rId3"/>
              </a:rPr>
              <a:t>peba.sc.gov/nyb</a:t>
            </a:r>
            <a:r>
              <a:rPr lang="en-US" dirty="0"/>
              <a:t>.</a:t>
            </a:r>
          </a:p>
          <a:p>
            <a:r>
              <a:rPr lang="en-US" altLang="en-US" dirty="0"/>
              <a:t>The Claims and appeals chapter of the </a:t>
            </a:r>
            <a:r>
              <a:rPr lang="en-US" altLang="en-US" i="1" dirty="0">
                <a:hlinkClick r:id="rId4"/>
              </a:rPr>
              <a:t>Benefits Administrator Manual</a:t>
            </a:r>
            <a:r>
              <a:rPr lang="en-US" altLang="en-US" dirty="0"/>
              <a:t>.</a:t>
            </a:r>
          </a:p>
        </p:txBody>
      </p:sp>
      <p:sp>
        <p:nvSpPr>
          <p:cNvPr id="2" name="Title 1">
            <a:extLst>
              <a:ext uri="{FF2B5EF4-FFF2-40B4-BE49-F238E27FC236}">
                <a16:creationId xmlns:a16="http://schemas.microsoft.com/office/drawing/2014/main" id="{C68B1959-D675-4374-886E-360BBD25A624}"/>
              </a:ext>
            </a:extLst>
          </p:cNvPr>
          <p:cNvSpPr>
            <a:spLocks noGrp="1"/>
          </p:cNvSpPr>
          <p:nvPr>
            <p:ph type="title"/>
          </p:nvPr>
        </p:nvSpPr>
        <p:spPr>
          <a:xfrm>
            <a:off x="609600" y="228599"/>
            <a:ext cx="4702234" cy="2223655"/>
          </a:xfrm>
        </p:spPr>
        <p:txBody>
          <a:bodyPr/>
          <a:lstStyle/>
          <a:p>
            <a:r>
              <a:rPr lang="en-US" dirty="0"/>
              <a:t>Tools and resources</a:t>
            </a:r>
          </a:p>
        </p:txBody>
      </p:sp>
      <p:sp>
        <p:nvSpPr>
          <p:cNvPr id="4" name="Slide Number Placeholder 3">
            <a:extLst>
              <a:ext uri="{FF2B5EF4-FFF2-40B4-BE49-F238E27FC236}">
                <a16:creationId xmlns:a16="http://schemas.microsoft.com/office/drawing/2014/main" id="{1988EBC6-AE52-47F5-BA64-144D00F0623A}"/>
              </a:ext>
            </a:extLst>
          </p:cNvPr>
          <p:cNvSpPr>
            <a:spLocks noGrp="1"/>
          </p:cNvSpPr>
          <p:nvPr>
            <p:ph type="sldNum" sz="quarter" idx="12"/>
          </p:nvPr>
        </p:nvSpPr>
        <p:spPr>
          <a:xfrm>
            <a:off x="11019348" y="6301044"/>
            <a:ext cx="1072896" cy="457200"/>
          </a:xfrm>
        </p:spPr>
        <p:txBody>
          <a:bodyPr/>
          <a:lstStyle/>
          <a:p>
            <a:fld id="{83D9B1D2-31E5-4727-860E-1CCC1A3DB9CB}" type="slidenum">
              <a:rPr lang="en-US" smtClean="0"/>
              <a:pPr/>
              <a:t>9</a:t>
            </a:fld>
            <a:endParaRPr lang="en-US" dirty="0"/>
          </a:p>
        </p:txBody>
      </p:sp>
    </p:spTree>
    <p:extLst>
      <p:ext uri="{BB962C8B-B14F-4D97-AF65-F5344CB8AC3E}">
        <p14:creationId xmlns:p14="http://schemas.microsoft.com/office/powerpoint/2010/main" val="4185015720"/>
      </p:ext>
    </p:extLst>
  </p:cSld>
  <p:clrMapOvr>
    <a:masterClrMapping/>
  </p:clrMapOvr>
  <mc:AlternateContent xmlns:mc="http://schemas.openxmlformats.org/markup-compatibility/2006" xmlns:p14="http://schemas.microsoft.com/office/powerpoint/2010/main">
    <mc:Choice Requires="p14">
      <p:transition spd="slow" p14:dur="2000" advTm="16313"/>
    </mc:Choice>
    <mc:Fallback xmlns="">
      <p:transition spd="slow" advTm="16313"/>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4E2675DC-4C59-4134-BE4F-64206006D081}&quot;/&gt;&lt;isInvalidForFieldText val=&quot;0&quot;/&gt;&lt;Image&gt;&lt;filename val=&quot;C:\Users\rscald\AppData\Local\Temp\CP16132381501937Session\CPTrustFolder16132381501953\PPTImport16132381587437\data\asimages\{4E2675DC-4C59-4134-BE4F-64206006D081}_33.png&quot;/&gt;&lt;left val=&quot;864&quot;/&gt;&lt;top val=&quot;670&quot;/&gt;&lt;width val=&quot;47&quot;/&gt;&lt;height val=&quot;3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0&quot;/&gt;&lt;lineCharCount val=&quot;8&quot;/&gt;&lt;/TableIndex&gt;&lt;/ShapeTextInfo&gt;"/>
  <p:tag name="HTML_SHAPEINFO" val="&lt;ThreeDShapeInfo&gt;&lt;uuid val=&quot;{6D6C1589-7FB2-449E-84EC-3A673C4A236C}&quot;/&gt;&lt;isInvalidForFieldText val=&quot;0&quot;/&gt;&lt;Image&gt;&lt;filename val=&quot;C:\Users\rscald\AppData\Local\Temp\CP16132381501937Session\CPTrustFolder16132381501953\PPTImport16132381587437\data\asimages\{6D6C1589-7FB2-449E-84EC-3A673C4A236C}_33.png&quot;/&gt;&lt;left val=&quot;24&quot;/&gt;&lt;top val=&quot;24&quot;/&gt;&lt;width val=&quot;743&quot;/&gt;&lt;height val=&quot;170&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23537</TotalTime>
  <Words>728</Words>
  <Application>Microsoft Office PowerPoint</Application>
  <PresentationFormat>Widescreen</PresentationFormat>
  <Paragraphs>100</Paragraphs>
  <Slides>11</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Tw Cen MT Condensed</vt:lpstr>
      <vt:lpstr>2_Office Theme</vt:lpstr>
      <vt:lpstr>Life insurance</vt:lpstr>
      <vt:lpstr>Important information</vt:lpstr>
      <vt:lpstr>Basic Life insurance</vt:lpstr>
      <vt:lpstr>Optional Life insurance</vt:lpstr>
      <vt:lpstr>Dependent Life-Spouse</vt:lpstr>
      <vt:lpstr>Dependent Life-Child</vt:lpstr>
      <vt:lpstr>Online Statement of Health</vt:lpstr>
      <vt:lpstr>2025 Monthly premiums</vt:lpstr>
      <vt:lpstr>Tools and resources</vt:lpstr>
      <vt:lpstr>Additional training</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530</cp:revision>
  <cp:lastPrinted>2024-12-09T16:26:08Z</cp:lastPrinted>
  <dcterms:created xsi:type="dcterms:W3CDTF">2019-11-01T12:34:11Z</dcterms:created>
  <dcterms:modified xsi:type="dcterms:W3CDTF">2024-12-09T16:33:54Z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