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3"/>
  </p:notesMasterIdLst>
  <p:handoutMasterIdLst>
    <p:handoutMasterId r:id="rId14"/>
  </p:handoutMasterIdLst>
  <p:sldIdLst>
    <p:sldId id="455" r:id="rId2"/>
    <p:sldId id="463" r:id="rId3"/>
    <p:sldId id="378" r:id="rId4"/>
    <p:sldId id="461" r:id="rId5"/>
    <p:sldId id="478" r:id="rId6"/>
    <p:sldId id="479" r:id="rId7"/>
    <p:sldId id="304" r:id="rId8"/>
    <p:sldId id="457" r:id="rId9"/>
    <p:sldId id="384" r:id="rId10"/>
    <p:sldId id="480" r:id="rId11"/>
    <p:sldId id="263" r:id="rId12"/>
  </p:sldIdLst>
  <p:sldSz cx="12192000" cy="6858000"/>
  <p:notesSz cx="7315200" cy="96012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 id="{D69F3596-F32A-6A11-B93C-60EEA29904A9}" name="Heather H. Young" initials="HY" userId="S::ryounh@peba.sc.gov::9a85b619-8fd1-4dec-b439-2514df7fe89a" providerId="AD"/>
  <p188:author id="{B85D3BAF-904D-F4A8-18EC-580452BEDF80}" name="Amber Carter" initials="AC" userId="S::rcarta@peba.sc.gov::eb8527e1-b802-446a-ae79-84550f6beab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110" d="100"/>
          <a:sy n="110" d="100"/>
        </p:scale>
        <p:origin x="138" y="10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sz="quarter" idx="1"/>
          </p:nvPr>
        </p:nvSpPr>
        <p:spPr>
          <a:xfrm>
            <a:off x="4143588" y="0"/>
            <a:ext cx="3169920" cy="481728"/>
          </a:xfrm>
          <a:prstGeom prst="rect">
            <a:avLst/>
          </a:prstGeom>
        </p:spPr>
        <p:txBody>
          <a:bodyPr vert="horz" lIns="96656" tIns="48328" rIns="96656" bIns="48328" rtlCol="0"/>
          <a:lstStyle>
            <a:lvl1pPr algn="r">
              <a:defRPr sz="1200"/>
            </a:lvl1pPr>
          </a:lstStyle>
          <a:p>
            <a:fld id="{CC20F16F-8811-4B51-BB31-320552CC85AF}" type="datetimeFigureOut">
              <a:rPr lang="en-US" smtClean="0"/>
              <a:t>12/9/2024</a:t>
            </a:fld>
            <a:endParaRPr lang="en-US"/>
          </a:p>
        </p:txBody>
      </p:sp>
      <p:sp>
        <p:nvSpPr>
          <p:cNvPr id="4" name="Footer Placeholder 3"/>
          <p:cNvSpPr>
            <a:spLocks noGrp="1"/>
          </p:cNvSpPr>
          <p:nvPr>
            <p:ph type="ftr" sz="quarter" idx="2"/>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5" name="Slide Number Placeholder 4"/>
          <p:cNvSpPr>
            <a:spLocks noGrp="1"/>
          </p:cNvSpPr>
          <p:nvPr>
            <p:ph type="sldNum" sz="quarter" idx="3"/>
          </p:nvPr>
        </p:nvSpPr>
        <p:spPr>
          <a:xfrm>
            <a:off x="4143588" y="9119475"/>
            <a:ext cx="3169920" cy="481727"/>
          </a:xfrm>
          <a:prstGeom prst="rect">
            <a:avLst/>
          </a:prstGeom>
        </p:spPr>
        <p:txBody>
          <a:bodyPr vert="horz" lIns="96656" tIns="48328" rIns="96656" bIns="48328"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idx="1"/>
          </p:nvPr>
        </p:nvSpPr>
        <p:spPr>
          <a:xfrm>
            <a:off x="4143588" y="0"/>
            <a:ext cx="3169920" cy="481728"/>
          </a:xfrm>
          <a:prstGeom prst="rect">
            <a:avLst/>
          </a:prstGeom>
        </p:spPr>
        <p:txBody>
          <a:bodyPr vert="horz" lIns="96656" tIns="48328" rIns="96656" bIns="48328" rtlCol="0"/>
          <a:lstStyle>
            <a:lvl1pPr algn="r">
              <a:defRPr sz="1200"/>
            </a:lvl1pPr>
          </a:lstStyle>
          <a:p>
            <a:fld id="{6B005CDC-F66A-4EA3-93A4-41602AB21081}" type="datetimeFigureOut">
              <a:rPr lang="en-US" smtClean="0"/>
              <a:t>12/9/2024</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6" tIns="48328" rIns="96656" bIns="48328" rtlCol="0" anchor="ctr"/>
          <a:lstStyle/>
          <a:p>
            <a:endParaRPr lang="en-US"/>
          </a:p>
        </p:txBody>
      </p:sp>
      <p:sp>
        <p:nvSpPr>
          <p:cNvPr id="5" name="Notes Placeholder 4"/>
          <p:cNvSpPr>
            <a:spLocks noGrp="1"/>
          </p:cNvSpPr>
          <p:nvPr>
            <p:ph type="body" sz="quarter" idx="3"/>
          </p:nvPr>
        </p:nvSpPr>
        <p:spPr>
          <a:xfrm>
            <a:off x="731520" y="4620577"/>
            <a:ext cx="5852160" cy="3780472"/>
          </a:xfrm>
          <a:prstGeom prst="rect">
            <a:avLst/>
          </a:prstGeom>
        </p:spPr>
        <p:txBody>
          <a:bodyPr vert="horz" lIns="96656" tIns="48328" rIns="96656" bIns="483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5"/>
            <a:ext cx="3169920" cy="481727"/>
          </a:xfrm>
          <a:prstGeom prst="rect">
            <a:avLst/>
          </a:prstGeom>
        </p:spPr>
        <p:txBody>
          <a:bodyPr vert="horz" lIns="96656" tIns="48328" rIns="96656" bIns="48328"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11</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hyperlink" Target="https://www.peba.sc.gov/insurance-training" TargetMode="Externa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12.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5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5" Type="http://schemas.openxmlformats.org/officeDocument/2006/relationships/hyperlink" Target="https://peba.sc.gov/publications" TargetMode="External"/><Relationship Id="rId4"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hyperlink" Target="https://www.peba.sc.gov/insurance-training" TargetMode="External"/><Relationship Id="rId2" Type="http://schemas.openxmlformats.org/officeDocument/2006/relationships/hyperlink" Target="https://ebs.eip.sc.gov/" TargetMode="External"/><Relationship Id="rId1" Type="http://schemas.openxmlformats.org/officeDocument/2006/relationships/slideLayout" Target="../slideLayouts/slideLayout4.xml"/><Relationship Id="rId4" Type="http://schemas.openxmlformats.org/officeDocument/2006/relationships/image" Target="../media/image20.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hyperlink" Target="http://www.standard.com/mybenefits/scpeba" TargetMode="External"/></Relationships>
</file>

<file path=ppt/slides/_rels/slide8.xml.rels><?xml version="1.0" encoding="UTF-8" standalone="yes"?>
<Relationships xmlns="http://schemas.openxmlformats.org/package/2006/relationships"><Relationship Id="rId2" Type="http://schemas.openxmlformats.org/officeDocument/2006/relationships/hyperlink" Target="https://www.standard.com/mybenefits/scpeba" TargetMode="Externa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tags" Target="../tags/tag9.xml"/><Relationship Id="rId5" Type="http://schemas.openxmlformats.org/officeDocument/2006/relationships/hyperlink" Target="http://www.workplacepossibilities.com/" TargetMode="Externa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Long term disability</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Insurance Benefits Training</a:t>
            </a:r>
          </a:p>
          <a:p>
            <a:r>
              <a:rPr lang="en-US" dirty="0"/>
              <a:t>2025</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2913B-937E-4902-9009-5534121A3F6B}"/>
              </a:ext>
            </a:extLst>
          </p:cNvPr>
          <p:cNvSpPr>
            <a:spLocks noGrp="1"/>
          </p:cNvSpPr>
          <p:nvPr>
            <p:ph type="title"/>
          </p:nvPr>
        </p:nvSpPr>
        <p:spPr>
          <a:xfrm>
            <a:off x="609600" y="228599"/>
            <a:ext cx="9598430" cy="1724899"/>
          </a:xfrm>
        </p:spPr>
        <p:txBody>
          <a:bodyPr/>
          <a:lstStyle/>
          <a:p>
            <a:r>
              <a:rPr lang="en-US" dirty="0"/>
              <a:t>Additional training</a:t>
            </a:r>
          </a:p>
        </p:txBody>
      </p:sp>
      <p:sp>
        <p:nvSpPr>
          <p:cNvPr id="3" name="Content Placeholder 2">
            <a:extLst>
              <a:ext uri="{FF2B5EF4-FFF2-40B4-BE49-F238E27FC236}">
                <a16:creationId xmlns:a16="http://schemas.microsoft.com/office/drawing/2014/main" id="{2990BF1B-43F5-439E-ABAD-FAF506C72352}"/>
              </a:ext>
            </a:extLst>
          </p:cNvPr>
          <p:cNvSpPr>
            <a:spLocks noGrp="1"/>
          </p:cNvSpPr>
          <p:nvPr>
            <p:ph idx="1"/>
          </p:nvPr>
        </p:nvSpPr>
        <p:spPr>
          <a:xfrm>
            <a:off x="609600" y="2510455"/>
            <a:ext cx="10972800" cy="3790590"/>
          </a:xfrm>
        </p:spPr>
        <p:txBody>
          <a:bodyPr/>
          <a:lstStyle/>
          <a:p>
            <a:r>
              <a:rPr lang="en-US" dirty="0"/>
              <a:t>For more information about long term disability, view the employer training on </a:t>
            </a:r>
            <a:r>
              <a:rPr lang="en-US" i="1" dirty="0"/>
              <a:t>Retirement, Disability and Death</a:t>
            </a:r>
            <a:r>
              <a:rPr lang="en-US" dirty="0"/>
              <a:t> at </a:t>
            </a:r>
            <a:r>
              <a:rPr lang="en-US" altLang="en-US" dirty="0">
                <a:hlinkClick r:id="rId2"/>
              </a:rPr>
              <a:t>peba.sc.gov/insurance-training</a:t>
            </a:r>
            <a:r>
              <a:rPr lang="en-US" altLang="en-US" dirty="0"/>
              <a:t>. </a:t>
            </a:r>
          </a:p>
          <a:p>
            <a:r>
              <a:rPr lang="en-US" dirty="0"/>
              <a:t>Additional topics include:</a:t>
            </a:r>
          </a:p>
          <a:p>
            <a:pPr lvl="1"/>
            <a:r>
              <a:rPr lang="en-US" dirty="0"/>
              <a:t>Benefits ending at retirement. </a:t>
            </a:r>
          </a:p>
          <a:p>
            <a:pPr lvl="1"/>
            <a:r>
              <a:rPr lang="en-US" dirty="0"/>
              <a:t>Disability benefits eligibility.</a:t>
            </a:r>
          </a:p>
          <a:p>
            <a:pPr lvl="1"/>
            <a:r>
              <a:rPr lang="en-US" dirty="0"/>
              <a:t>The Standard definitions. </a:t>
            </a:r>
          </a:p>
          <a:p>
            <a:pPr lvl="1"/>
            <a:r>
              <a:rPr lang="en-US" dirty="0"/>
              <a:t>Submitting a claim.</a:t>
            </a:r>
          </a:p>
          <a:p>
            <a:pPr lvl="1"/>
            <a:r>
              <a:rPr lang="en-US" dirty="0"/>
              <a:t>Lifetime Security Benefit provision.</a:t>
            </a:r>
          </a:p>
          <a:p>
            <a:pPr lvl="1"/>
            <a:r>
              <a:rPr lang="en-US" dirty="0"/>
              <a:t>Member death while SLTD benefits are payable.</a:t>
            </a:r>
          </a:p>
        </p:txBody>
      </p:sp>
      <p:sp>
        <p:nvSpPr>
          <p:cNvPr id="4" name="Slide Number Placeholder 3">
            <a:extLst>
              <a:ext uri="{FF2B5EF4-FFF2-40B4-BE49-F238E27FC236}">
                <a16:creationId xmlns:a16="http://schemas.microsoft.com/office/drawing/2014/main" id="{A711311C-4892-4D4E-A59D-1C28FA8CA899}"/>
              </a:ext>
            </a:extLst>
          </p:cNvPr>
          <p:cNvSpPr>
            <a:spLocks noGrp="1"/>
          </p:cNvSpPr>
          <p:nvPr>
            <p:ph type="sldNum" sz="quarter" idx="12"/>
          </p:nvPr>
        </p:nvSpPr>
        <p:spPr>
          <a:xfrm>
            <a:off x="11019348" y="6301044"/>
            <a:ext cx="1072896" cy="457200"/>
          </a:xfrm>
        </p:spPr>
        <p:txBody>
          <a:bodyPr/>
          <a:lstStyle/>
          <a:p>
            <a:fld id="{83D9B1D2-31E5-4727-860E-1CCC1A3DB9CB}" type="slidenum">
              <a:rPr lang="en-US" smtClean="0"/>
              <a:pPr/>
              <a:t>10</a:t>
            </a:fld>
            <a:endParaRPr lang="en-US" dirty="0"/>
          </a:p>
        </p:txBody>
      </p:sp>
    </p:spTree>
    <p:extLst>
      <p:ext uri="{BB962C8B-B14F-4D97-AF65-F5344CB8AC3E}">
        <p14:creationId xmlns:p14="http://schemas.microsoft.com/office/powerpoint/2010/main" val="3794163789"/>
      </p:ext>
    </p:extLst>
  </p:cSld>
  <p:clrMapOvr>
    <a:masterClrMapping/>
  </p:clrMapOvr>
  <mc:AlternateContent xmlns:mc="http://schemas.openxmlformats.org/markup-compatibility/2006" xmlns:p14="http://schemas.microsoft.com/office/powerpoint/2010/main">
    <mc:Choice Requires="p14">
      <p:transition spd="slow" p14:dur="2000" advTm="33834"/>
    </mc:Choice>
    <mc:Fallback xmlns="">
      <p:transition spd="slow" advTm="33834"/>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11</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609600" y="228599"/>
            <a:ext cx="9598430" cy="1724899"/>
          </a:xfrm>
        </p:spPr>
        <p:txBody>
          <a:bodyPr/>
          <a:lstStyle/>
          <a:p>
            <a:r>
              <a:rPr lang="en-US" dirty="0"/>
              <a:t>Long term disability</a:t>
            </a:r>
          </a:p>
        </p:txBody>
      </p:sp>
      <p:sp>
        <p:nvSpPr>
          <p:cNvPr id="3" name="Content Placeholder 2"/>
          <p:cNvSpPr>
            <a:spLocks noGrp="1"/>
          </p:cNvSpPr>
          <p:nvPr>
            <p:ph idx="1"/>
            <p:custDataLst>
              <p:tags r:id="rId2"/>
            </p:custDataLst>
          </p:nvPr>
        </p:nvSpPr>
        <p:spPr>
          <a:xfrm>
            <a:off x="609600" y="2510455"/>
            <a:ext cx="10972800" cy="3790590"/>
          </a:xfrm>
        </p:spPr>
        <p:txBody>
          <a:bodyPr/>
          <a:lstStyle/>
          <a:p>
            <a:r>
              <a:rPr lang="en-US" dirty="0"/>
              <a:t>Subject to preexisting condition exclusion.</a:t>
            </a:r>
          </a:p>
          <a:p>
            <a:r>
              <a:rPr lang="en-US" dirty="0"/>
              <a:t>Benefit reduced by deductible income, including but not limited to:</a:t>
            </a:r>
          </a:p>
          <a:p>
            <a:pPr lvl="1"/>
            <a:r>
              <a:rPr lang="en-US" dirty="0"/>
              <a:t>Workers’ compensation; </a:t>
            </a:r>
          </a:p>
          <a:p>
            <a:pPr lvl="1"/>
            <a:r>
              <a:rPr lang="en-US" dirty="0"/>
              <a:t>Social Security benefits; </a:t>
            </a:r>
          </a:p>
          <a:p>
            <a:pPr lvl="1"/>
            <a:r>
              <a:rPr lang="en-US" dirty="0"/>
              <a:t>Sick leave pay; and </a:t>
            </a:r>
          </a:p>
          <a:p>
            <a:pPr lvl="1"/>
            <a:r>
              <a:rPr lang="en-US" dirty="0"/>
              <a:t>Any PEBA retirement benefits income.</a:t>
            </a:r>
          </a:p>
          <a:p>
            <a:r>
              <a:rPr lang="en-US" dirty="0"/>
              <a:t>View the </a:t>
            </a:r>
            <a:r>
              <a:rPr lang="en-US" i="1" dirty="0"/>
              <a:t>Plan Certificate of Coverages </a:t>
            </a:r>
            <a:r>
              <a:rPr lang="en-US" dirty="0"/>
              <a:t>at </a:t>
            </a:r>
            <a:r>
              <a:rPr lang="en-US" dirty="0">
                <a:hlinkClick r:id="rId5"/>
              </a:rPr>
              <a:t>peba.sc.gov/publications</a:t>
            </a:r>
            <a:r>
              <a:rPr lang="en-US" dirty="0"/>
              <a:t> under Long term disability for complete details. </a:t>
            </a:r>
          </a:p>
        </p:txBody>
      </p:sp>
      <p:sp>
        <p:nvSpPr>
          <p:cNvPr id="4" name="Slide Number Placeholder 3"/>
          <p:cNvSpPr>
            <a:spLocks noGrp="1"/>
          </p:cNvSpPr>
          <p:nvPr>
            <p:ph type="sldNum" sz="quarter" idx="12"/>
            <p:custDataLst>
              <p:tags r:id="rId3"/>
            </p:custDataLst>
          </p:nvPr>
        </p:nvSpPr>
        <p:spPr>
          <a:xfrm>
            <a:off x="11019348" y="6301044"/>
            <a:ext cx="1072896" cy="457200"/>
          </a:xfrm>
        </p:spPr>
        <p:txBody>
          <a:bodyPr/>
          <a:lstStyle/>
          <a:p>
            <a:fld id="{83D9B1D2-31E5-4727-860E-1CCC1A3DB9CB}" type="slidenum">
              <a:rPr lang="en-US" smtClean="0"/>
              <a:pPr/>
              <a:t>3</a:t>
            </a:fld>
            <a:endParaRPr lang="en-US" dirty="0"/>
          </a:p>
        </p:txBody>
      </p:sp>
    </p:spTree>
    <p:extLst>
      <p:ext uri="{BB962C8B-B14F-4D97-AF65-F5344CB8AC3E}">
        <p14:creationId xmlns:p14="http://schemas.microsoft.com/office/powerpoint/2010/main" val="62691403"/>
      </p:ext>
    </p:extLst>
  </p:cSld>
  <p:clrMapOvr>
    <a:masterClrMapping/>
  </p:clrMapOvr>
  <mc:AlternateContent xmlns:mc="http://schemas.openxmlformats.org/markup-compatibility/2006" xmlns:p14="http://schemas.microsoft.com/office/powerpoint/2010/main">
    <mc:Choice Requires="p14">
      <p:transition spd="slow" p14:dur="2000" advTm="37661"/>
    </mc:Choice>
    <mc:Fallback xmlns="">
      <p:transition spd="slow" advTm="37661"/>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56ADA10-E8D4-758B-BC98-33CFDC775D2D}"/>
              </a:ext>
            </a:extLst>
          </p:cNvPr>
          <p:cNvSpPr>
            <a:spLocks noGrp="1"/>
          </p:cNvSpPr>
          <p:nvPr>
            <p:ph sz="half" idx="1"/>
          </p:nvPr>
        </p:nvSpPr>
        <p:spPr>
          <a:xfrm>
            <a:off x="609599" y="2917779"/>
            <a:ext cx="5866015" cy="3373294"/>
          </a:xfrm>
        </p:spPr>
        <p:txBody>
          <a:bodyPr>
            <a:normAutofit/>
          </a:bodyPr>
          <a:lstStyle/>
          <a:p>
            <a:pPr lvl="0"/>
            <a:r>
              <a:rPr lang="en-US" dirty="0"/>
              <a:t>Employer funded.</a:t>
            </a:r>
          </a:p>
          <a:p>
            <a:pPr lvl="0"/>
            <a:r>
              <a:rPr lang="en-US" dirty="0"/>
              <a:t>Employee automatically enrolled at no cost if enrolled in health insurance.</a:t>
            </a:r>
          </a:p>
          <a:p>
            <a:pPr lvl="0"/>
            <a:r>
              <a:rPr lang="en-US" dirty="0"/>
              <a:t>90-day benefit waiting period.</a:t>
            </a:r>
          </a:p>
          <a:p>
            <a:pPr lvl="0"/>
            <a:r>
              <a:rPr lang="en-US" dirty="0"/>
              <a:t>Monthly benefit up to 62.5% of </a:t>
            </a:r>
            <a:r>
              <a:rPr lang="en-US" dirty="0" err="1"/>
              <a:t>predisability</a:t>
            </a:r>
            <a:r>
              <a:rPr lang="en-US" dirty="0"/>
              <a:t> earnings, reduced by deductible income.</a:t>
            </a:r>
          </a:p>
          <a:p>
            <a:pPr lvl="0"/>
            <a:r>
              <a:rPr lang="en-US" dirty="0"/>
              <a:t>Maximum $800 monthly benefit.</a:t>
            </a:r>
          </a:p>
          <a:p>
            <a:r>
              <a:rPr lang="en-US" dirty="0"/>
              <a:t>Employer cost is $3.22 a month per subscriber. </a:t>
            </a:r>
          </a:p>
        </p:txBody>
      </p:sp>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a:xfrm>
            <a:off x="609600" y="228599"/>
            <a:ext cx="4702234" cy="2223655"/>
          </a:xfrm>
        </p:spPr>
        <p:txBody>
          <a:bodyPr/>
          <a:lstStyle/>
          <a:p>
            <a:r>
              <a:rPr lang="en-US" dirty="0"/>
              <a:t>Basic Long Term Disability</a:t>
            </a:r>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2378765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CDCB1-BB3A-DFFF-5180-2CCEC7977825}"/>
              </a:ext>
            </a:extLst>
          </p:cNvPr>
          <p:cNvSpPr>
            <a:spLocks noGrp="1"/>
          </p:cNvSpPr>
          <p:nvPr>
            <p:ph type="title"/>
          </p:nvPr>
        </p:nvSpPr>
        <p:spPr/>
        <p:txBody>
          <a:bodyPr/>
          <a:lstStyle/>
          <a:p>
            <a:r>
              <a:rPr lang="en-US" dirty="0"/>
              <a:t>Supplemental Long Term Disability</a:t>
            </a:r>
          </a:p>
        </p:txBody>
      </p:sp>
      <p:sp>
        <p:nvSpPr>
          <p:cNvPr id="3" name="Content Placeholder 2">
            <a:extLst>
              <a:ext uri="{FF2B5EF4-FFF2-40B4-BE49-F238E27FC236}">
                <a16:creationId xmlns:a16="http://schemas.microsoft.com/office/drawing/2014/main" id="{ECCB122A-E044-C2EE-73AE-1105CD0A064A}"/>
              </a:ext>
            </a:extLst>
          </p:cNvPr>
          <p:cNvSpPr>
            <a:spLocks noGrp="1"/>
          </p:cNvSpPr>
          <p:nvPr>
            <p:ph idx="1"/>
          </p:nvPr>
        </p:nvSpPr>
        <p:spPr/>
        <p:txBody>
          <a:bodyPr/>
          <a:lstStyle/>
          <a:p>
            <a:pPr lvl="0"/>
            <a:r>
              <a:rPr lang="en-US" dirty="0"/>
              <a:t>Provides additional coverage. </a:t>
            </a:r>
          </a:p>
          <a:p>
            <a:pPr lvl="0"/>
            <a:r>
              <a:rPr lang="en-US" dirty="0"/>
              <a:t>Choice of two plans:</a:t>
            </a:r>
          </a:p>
          <a:p>
            <a:pPr lvl="1"/>
            <a:r>
              <a:rPr lang="en-US" dirty="0"/>
              <a:t>90-day benefit waiting period; or </a:t>
            </a:r>
          </a:p>
          <a:p>
            <a:pPr lvl="1"/>
            <a:r>
              <a:rPr lang="en-US" dirty="0"/>
              <a:t>180-day benefit waiting period.</a:t>
            </a:r>
          </a:p>
          <a:p>
            <a:pPr lvl="0"/>
            <a:r>
              <a:rPr lang="en-US" dirty="0"/>
              <a:t>Monthly benefit of up to 65% of </a:t>
            </a:r>
            <a:r>
              <a:rPr lang="en-US" dirty="0" err="1"/>
              <a:t>predisability</a:t>
            </a:r>
            <a:r>
              <a:rPr lang="en-US" dirty="0"/>
              <a:t> earnings.</a:t>
            </a:r>
          </a:p>
          <a:p>
            <a:pPr lvl="0"/>
            <a:r>
              <a:rPr lang="en-US" dirty="0"/>
              <a:t>Maximum $8,000 monthly benefit.</a:t>
            </a:r>
          </a:p>
          <a:p>
            <a:pPr lvl="0"/>
            <a:r>
              <a:rPr lang="en-US" dirty="0"/>
              <a:t>Maximum benefit period is determined by employee’s age when disability begins.</a:t>
            </a:r>
          </a:p>
          <a:p>
            <a:r>
              <a:rPr lang="en-US" dirty="0"/>
              <a:t>Employee may enroll within 31 days of initial eligibility without medical evidence. Otherwise, medical evidence is required to enroll throughout the year. </a:t>
            </a:r>
          </a:p>
          <a:p>
            <a:pPr lvl="1"/>
            <a:r>
              <a:rPr lang="en-US" dirty="0"/>
              <a:t>Medical evidence is also required to change benefit waiting period from 180 days to 90 days. </a:t>
            </a:r>
          </a:p>
        </p:txBody>
      </p:sp>
      <p:sp>
        <p:nvSpPr>
          <p:cNvPr id="4" name="Slide Number Placeholder 3">
            <a:extLst>
              <a:ext uri="{FF2B5EF4-FFF2-40B4-BE49-F238E27FC236}">
                <a16:creationId xmlns:a16="http://schemas.microsoft.com/office/drawing/2014/main" id="{68ED3348-3BAF-2E2F-B851-35F775BA746F}"/>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Tree>
    <p:extLst>
      <p:ext uri="{BB962C8B-B14F-4D97-AF65-F5344CB8AC3E}">
        <p14:creationId xmlns:p14="http://schemas.microsoft.com/office/powerpoint/2010/main" val="35597782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5846EA-9ABF-5C0A-C22F-BB6EC875DE1F}"/>
              </a:ext>
            </a:extLst>
          </p:cNvPr>
          <p:cNvSpPr>
            <a:spLocks noGrp="1"/>
          </p:cNvSpPr>
          <p:nvPr>
            <p:ph sz="half" idx="1"/>
          </p:nvPr>
        </p:nvSpPr>
        <p:spPr/>
        <p:txBody>
          <a:bodyPr/>
          <a:lstStyle/>
          <a:p>
            <a:r>
              <a:rPr lang="en-US" dirty="0"/>
              <a:t>During open enrollment, employers must review and update the salary information for Supplemental Long Term Disability (SLTD) subscribers.</a:t>
            </a:r>
            <a:r>
              <a:rPr lang="en-US" baseline="30000" dirty="0"/>
              <a:t>1</a:t>
            </a:r>
          </a:p>
          <a:p>
            <a:r>
              <a:rPr lang="en-US" dirty="0"/>
              <a:t>If salary information is not updated, premiums and any benefits paid will be based on the last salary information submitted to PEBA.</a:t>
            </a:r>
          </a:p>
          <a:p>
            <a:endParaRPr lang="en-US" dirty="0"/>
          </a:p>
        </p:txBody>
      </p:sp>
      <p:sp>
        <p:nvSpPr>
          <p:cNvPr id="6" name="Content Placeholder 5">
            <a:extLst>
              <a:ext uri="{FF2B5EF4-FFF2-40B4-BE49-F238E27FC236}">
                <a16:creationId xmlns:a16="http://schemas.microsoft.com/office/drawing/2014/main" id="{8CE5FF5D-BCE9-84BC-927C-9CEF5890BD9F}"/>
              </a:ext>
            </a:extLst>
          </p:cNvPr>
          <p:cNvSpPr>
            <a:spLocks noGrp="1"/>
          </p:cNvSpPr>
          <p:nvPr>
            <p:ph sz="half" idx="2"/>
          </p:nvPr>
        </p:nvSpPr>
        <p:spPr/>
        <p:txBody>
          <a:bodyPr/>
          <a:lstStyle/>
          <a:p>
            <a:r>
              <a:rPr lang="en-US" dirty="0"/>
              <a:t>Review and submit salaries as of October 1 in EBS between September 15 and October 31.</a:t>
            </a:r>
          </a:p>
          <a:p>
            <a:r>
              <a:rPr lang="en-US" dirty="0"/>
              <a:t>Once confirmed in </a:t>
            </a:r>
            <a:r>
              <a:rPr lang="en-US" dirty="0">
                <a:hlinkClick r:id="rId2"/>
              </a:rPr>
              <a:t>EBS</a:t>
            </a:r>
            <a:r>
              <a:rPr lang="en-US" dirty="0"/>
              <a:t>, no further changes are allowed.</a:t>
            </a:r>
          </a:p>
          <a:p>
            <a:r>
              <a:rPr lang="en-US" dirty="0"/>
              <a:t>View the SLTD salary updates resource document at </a:t>
            </a:r>
            <a:r>
              <a:rPr lang="en-US" dirty="0">
                <a:hlinkClick r:id="rId3"/>
              </a:rPr>
              <a:t>peba.sc.gov/insurance-training</a:t>
            </a:r>
            <a:r>
              <a:rPr lang="en-US" dirty="0"/>
              <a:t>.</a:t>
            </a:r>
          </a:p>
          <a:p>
            <a:endParaRPr lang="en-US" dirty="0"/>
          </a:p>
        </p:txBody>
      </p:sp>
      <p:sp>
        <p:nvSpPr>
          <p:cNvPr id="4" name="Slide Number Placeholder 3">
            <a:extLst>
              <a:ext uri="{FF2B5EF4-FFF2-40B4-BE49-F238E27FC236}">
                <a16:creationId xmlns:a16="http://schemas.microsoft.com/office/drawing/2014/main" id="{A6E40008-B167-6BBC-0471-B6CFEDC00F51}"/>
              </a:ext>
            </a:extLst>
          </p:cNvPr>
          <p:cNvSpPr>
            <a:spLocks noGrp="1"/>
          </p:cNvSpPr>
          <p:nvPr>
            <p:ph type="sldNum" sz="quarter" idx="12"/>
          </p:nvPr>
        </p:nvSpPr>
        <p:spPr/>
        <p:txBody>
          <a:bodyPr/>
          <a:lstStyle/>
          <a:p>
            <a:fld id="{28024367-D536-4F59-B2ED-0E7825EDA9AF}" type="slidenum">
              <a:rPr lang="en-US" smtClean="0"/>
              <a:pPr/>
              <a:t>6</a:t>
            </a:fld>
            <a:endParaRPr lang="en-US" dirty="0"/>
          </a:p>
        </p:txBody>
      </p:sp>
      <p:sp>
        <p:nvSpPr>
          <p:cNvPr id="2" name="Title 1">
            <a:extLst>
              <a:ext uri="{FF2B5EF4-FFF2-40B4-BE49-F238E27FC236}">
                <a16:creationId xmlns:a16="http://schemas.microsoft.com/office/drawing/2014/main" id="{57074393-5A22-6F23-E2EC-40A1E88CB2D3}"/>
              </a:ext>
            </a:extLst>
          </p:cNvPr>
          <p:cNvSpPr>
            <a:spLocks noGrp="1"/>
          </p:cNvSpPr>
          <p:nvPr>
            <p:ph type="title"/>
          </p:nvPr>
        </p:nvSpPr>
        <p:spPr/>
        <p:txBody>
          <a:bodyPr/>
          <a:lstStyle/>
          <a:p>
            <a:r>
              <a:rPr lang="en-US" dirty="0"/>
              <a:t>SLTD salary information</a:t>
            </a:r>
          </a:p>
        </p:txBody>
      </p:sp>
      <p:pic>
        <p:nvPicPr>
          <p:cNvPr id="5" name="Picture 4">
            <a:extLst>
              <a:ext uri="{FF2B5EF4-FFF2-40B4-BE49-F238E27FC236}">
                <a16:creationId xmlns:a16="http://schemas.microsoft.com/office/drawing/2014/main" id="{F38DF95A-5D23-7952-802C-C77C7D7F4716}"/>
              </a:ext>
            </a:extLst>
          </p:cNvPr>
          <p:cNvPicPr>
            <a:picLocks noChangeAspect="1"/>
          </p:cNvPicPr>
          <p:nvPr/>
        </p:nvPicPr>
        <p:blipFill>
          <a:blip r:embed="rId4"/>
          <a:stretch>
            <a:fillRect/>
          </a:stretch>
        </p:blipFill>
        <p:spPr>
          <a:xfrm>
            <a:off x="1981198" y="6010632"/>
            <a:ext cx="2725148" cy="280440"/>
          </a:xfrm>
          <a:prstGeom prst="rect">
            <a:avLst/>
          </a:prstGeom>
        </p:spPr>
      </p:pic>
    </p:spTree>
    <p:extLst>
      <p:ext uri="{BB962C8B-B14F-4D97-AF65-F5344CB8AC3E}">
        <p14:creationId xmlns:p14="http://schemas.microsoft.com/office/powerpoint/2010/main" val="1953543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28024367-D536-4F59-B2ED-0E7825EDA9AF}" type="slidenum">
              <a:rPr lang="en-US" smtClean="0"/>
              <a:pPr/>
              <a:t>7</a:t>
            </a:fld>
            <a:endParaRPr lang="en-US" dirty="0"/>
          </a:p>
        </p:txBody>
      </p:sp>
      <p:sp>
        <p:nvSpPr>
          <p:cNvPr id="13" name="Content Placeholder 12">
            <a:extLst>
              <a:ext uri="{FF2B5EF4-FFF2-40B4-BE49-F238E27FC236}">
                <a16:creationId xmlns:a16="http://schemas.microsoft.com/office/drawing/2014/main" id="{924673C5-1C10-405B-B253-AA450BF4E13D}"/>
              </a:ext>
            </a:extLst>
          </p:cNvPr>
          <p:cNvSpPr>
            <a:spLocks noGrp="1"/>
          </p:cNvSpPr>
          <p:nvPr>
            <p:ph sz="half" idx="1"/>
          </p:nvPr>
        </p:nvSpPr>
        <p:spPr/>
        <p:txBody>
          <a:bodyPr>
            <a:normAutofit/>
          </a:bodyPr>
          <a:lstStyle/>
          <a:p>
            <a:pPr marL="0" indent="0">
              <a:lnSpc>
                <a:spcPct val="100000"/>
              </a:lnSpc>
              <a:spcBef>
                <a:spcPts val="0"/>
              </a:spcBef>
              <a:buNone/>
              <a:defRPr/>
            </a:pPr>
            <a:r>
              <a:rPr lang="en-US" dirty="0"/>
              <a:t>Multiply the premium factor for age and plan selection by monthly earnings to determine monthly premium. Can also calculate premium at </a:t>
            </a:r>
            <a:r>
              <a:rPr lang="en-US" dirty="0">
                <a:hlinkClick r:id="rId4"/>
              </a:rPr>
              <a:t>www.standard.com/mybenefits/scpeba</a:t>
            </a:r>
            <a:r>
              <a:rPr lang="en-US" dirty="0"/>
              <a:t>.</a:t>
            </a:r>
          </a:p>
        </p:txBody>
      </p:sp>
      <p:sp>
        <p:nvSpPr>
          <p:cNvPr id="2" name="Title 1"/>
          <p:cNvSpPr>
            <a:spLocks noGrp="1"/>
          </p:cNvSpPr>
          <p:nvPr>
            <p:ph type="title"/>
            <p:custDataLst>
              <p:tags r:id="rId2"/>
            </p:custDataLst>
          </p:nvPr>
        </p:nvSpPr>
        <p:spPr/>
        <p:txBody>
          <a:bodyPr/>
          <a:lstStyle/>
          <a:p>
            <a:r>
              <a:rPr lang="en-US"/>
              <a:t>2025 </a:t>
            </a:r>
            <a:r>
              <a:rPr lang="en-US" dirty="0"/>
              <a:t>Monthly SLTD premium factors</a:t>
            </a:r>
          </a:p>
        </p:txBody>
      </p:sp>
      <p:graphicFrame>
        <p:nvGraphicFramePr>
          <p:cNvPr id="6" name="Table 8">
            <a:extLst>
              <a:ext uri="{FF2B5EF4-FFF2-40B4-BE49-F238E27FC236}">
                <a16:creationId xmlns:a16="http://schemas.microsoft.com/office/drawing/2014/main" id="{55EB07AF-9631-4C4E-9F96-78F8184894E3}"/>
              </a:ext>
            </a:extLst>
          </p:cNvPr>
          <p:cNvGraphicFramePr>
            <a:graphicFrameLocks/>
          </p:cNvGraphicFramePr>
          <p:nvPr/>
        </p:nvGraphicFramePr>
        <p:xfrm>
          <a:off x="609599" y="2469642"/>
          <a:ext cx="5486400" cy="3444240"/>
        </p:xfrm>
        <a:graphic>
          <a:graphicData uri="http://schemas.openxmlformats.org/drawingml/2006/table">
            <a:tbl>
              <a:tblPr firstRow="1" bandRow="1">
                <a:tableStyleId>{2D5ABB26-0587-4C30-8999-92F81FD0307C}</a:tableStyleId>
              </a:tblPr>
              <a:tblGrid>
                <a:gridCol w="1828800">
                  <a:extLst>
                    <a:ext uri="{9D8B030D-6E8A-4147-A177-3AD203B41FA5}">
                      <a16:colId xmlns:a16="http://schemas.microsoft.com/office/drawing/2014/main" val="4150371806"/>
                    </a:ext>
                  </a:extLst>
                </a:gridCol>
                <a:gridCol w="1828800">
                  <a:extLst>
                    <a:ext uri="{9D8B030D-6E8A-4147-A177-3AD203B41FA5}">
                      <a16:colId xmlns:a16="http://schemas.microsoft.com/office/drawing/2014/main" val="1478665342"/>
                    </a:ext>
                  </a:extLst>
                </a:gridCol>
                <a:gridCol w="1828800">
                  <a:extLst>
                    <a:ext uri="{9D8B030D-6E8A-4147-A177-3AD203B41FA5}">
                      <a16:colId xmlns:a16="http://schemas.microsoft.com/office/drawing/2014/main" val="1365315066"/>
                    </a:ext>
                  </a:extLst>
                </a:gridCol>
              </a:tblGrid>
              <a:tr h="457200">
                <a:tc>
                  <a:txBody>
                    <a:bodyPr/>
                    <a:lstStyle/>
                    <a:p>
                      <a:pPr algn="ctr"/>
                      <a:r>
                        <a:rPr lang="en-US" sz="2000" b="1" dirty="0">
                          <a:solidFill>
                            <a:schemeClr val="tx1"/>
                          </a:solidFill>
                        </a:rPr>
                        <a:t>Age preceding</a:t>
                      </a:r>
                      <a:br>
                        <a:rPr lang="en-US" sz="2000" b="1" dirty="0">
                          <a:solidFill>
                            <a:schemeClr val="tx1"/>
                          </a:solidFill>
                        </a:rPr>
                      </a:br>
                      <a:r>
                        <a:rPr lang="en-US" sz="2000" b="1" dirty="0">
                          <a:solidFill>
                            <a:schemeClr val="tx1"/>
                          </a:solidFill>
                        </a:rPr>
                        <a:t>January 1</a:t>
                      </a:r>
                    </a:p>
                  </a:txBody>
                  <a:tcPr anchor="ctr">
                    <a:lnB w="28575" cap="flat" cmpd="sng" algn="ctr">
                      <a:solidFill>
                        <a:srgbClr val="A0B810"/>
                      </a:solidFill>
                      <a:prstDash val="solid"/>
                      <a:round/>
                      <a:headEnd type="none" w="med" len="med"/>
                      <a:tailEnd type="none" w="med" len="med"/>
                    </a:lnB>
                  </a:tcPr>
                </a:tc>
                <a:tc>
                  <a:txBody>
                    <a:bodyPr/>
                    <a:lstStyle/>
                    <a:p>
                      <a:pPr algn="ctr"/>
                      <a:r>
                        <a:rPr lang="en-US" sz="2000" b="1" dirty="0">
                          <a:solidFill>
                            <a:schemeClr val="tx1"/>
                          </a:solidFill>
                        </a:rPr>
                        <a:t>90-day</a:t>
                      </a:r>
                      <a:br>
                        <a:rPr lang="en-US" sz="2000" b="1" dirty="0">
                          <a:solidFill>
                            <a:schemeClr val="tx1"/>
                          </a:solidFill>
                        </a:rPr>
                      </a:br>
                      <a:r>
                        <a:rPr lang="en-US" sz="2000" b="1" dirty="0">
                          <a:solidFill>
                            <a:schemeClr val="tx1"/>
                          </a:solidFill>
                        </a:rPr>
                        <a:t>waiting period</a:t>
                      </a:r>
                    </a:p>
                  </a:txBody>
                  <a:tcPr anchor="ctr">
                    <a:lnB w="28575" cap="flat" cmpd="sng" algn="ctr">
                      <a:solidFill>
                        <a:srgbClr val="A0B810"/>
                      </a:solidFill>
                      <a:prstDash val="solid"/>
                      <a:round/>
                      <a:headEnd type="none" w="med" len="med"/>
                      <a:tailEnd type="none" w="med" len="med"/>
                    </a:lnB>
                  </a:tcPr>
                </a:tc>
                <a:tc>
                  <a:txBody>
                    <a:bodyPr/>
                    <a:lstStyle/>
                    <a:p>
                      <a:pPr algn="ctr"/>
                      <a:r>
                        <a:rPr lang="en-US" sz="2000" b="1" dirty="0">
                          <a:solidFill>
                            <a:schemeClr val="tx1"/>
                          </a:solidFill>
                        </a:rPr>
                        <a:t>180-day</a:t>
                      </a:r>
                      <a:br>
                        <a:rPr lang="en-US" sz="2000" b="1" dirty="0">
                          <a:solidFill>
                            <a:schemeClr val="tx1"/>
                          </a:solidFill>
                        </a:rPr>
                      </a:br>
                      <a:r>
                        <a:rPr lang="en-US" sz="2000" b="1" dirty="0">
                          <a:solidFill>
                            <a:schemeClr val="tx1"/>
                          </a:solidFill>
                        </a:rPr>
                        <a:t>waiting period</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457200">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Under 31</a:t>
                      </a:r>
                    </a:p>
                  </a:txBody>
                  <a:tcPr marL="68580" marR="68580" marT="0" marB="0"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0.00065</a:t>
                      </a:r>
                    </a:p>
                  </a:txBody>
                  <a:tcPr marL="68580" marR="68580" marT="0" marB="0"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0.00050</a:t>
                      </a:r>
                    </a:p>
                  </a:txBody>
                  <a:tcPr marL="68580" marR="68580" marT="0" marB="0"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457200">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31-40</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0.00089</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0.00069</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165194788"/>
                  </a:ext>
                </a:extLst>
              </a:tr>
              <a:tr h="457200">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41-50</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0.00176</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0.00134</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755017730"/>
                  </a:ext>
                </a:extLst>
              </a:tr>
              <a:tr h="457200">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51-60</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0.00355</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0.00273</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2204309"/>
                  </a:ext>
                </a:extLst>
              </a:tr>
              <a:tr h="457200">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61-65</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0.00427</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0.00327</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527294742"/>
                  </a:ext>
                </a:extLst>
              </a:tr>
              <a:tr h="457200">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66 and older</a:t>
                      </a:r>
                    </a:p>
                  </a:txBody>
                  <a:tcPr marL="68580" marR="68580" marT="0" marB="0" anchor="ctr">
                    <a:lnT w="6350" cap="flat" cmpd="sng" algn="ctr">
                      <a:solidFill>
                        <a:schemeClr val="bg2"/>
                      </a:solidFill>
                      <a:prstDash val="solid"/>
                      <a:round/>
                      <a:headEnd type="none" w="med" len="med"/>
                      <a:tailEnd type="none" w="med" len="med"/>
                    </a:lnT>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0.00522</a:t>
                      </a:r>
                    </a:p>
                  </a:txBody>
                  <a:tcPr marL="68580" marR="68580" marT="0" marB="0" anchor="ctr">
                    <a:lnT w="6350" cap="flat" cmpd="sng" algn="ctr">
                      <a:solidFill>
                        <a:schemeClr val="bg2"/>
                      </a:solidFill>
                      <a:prstDash val="solid"/>
                      <a:round/>
                      <a:headEnd type="none" w="med" len="med"/>
                      <a:tailEnd type="none" w="med" len="med"/>
                    </a:lnT>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0.00401</a:t>
                      </a:r>
                    </a:p>
                  </a:txBody>
                  <a:tcPr marL="68580" marR="68580" marT="0" marB="0" anchor="ctr">
                    <a:lnT w="6350" cap="flat" cmpd="sng" algn="ctr">
                      <a:solidFill>
                        <a:schemeClr val="bg2"/>
                      </a:solidFill>
                      <a:prstDash val="solid"/>
                      <a:round/>
                      <a:headEnd type="none" w="med" len="med"/>
                      <a:tailEnd type="none" w="med" len="med"/>
                    </a:lnT>
                  </a:tcPr>
                </a:tc>
                <a:extLst>
                  <a:ext uri="{0D108BD9-81ED-4DB2-BD59-A6C34878D82A}">
                    <a16:rowId xmlns:a16="http://schemas.microsoft.com/office/drawing/2014/main" val="1582819140"/>
                  </a:ext>
                </a:extLst>
              </a:tr>
            </a:tbl>
          </a:graphicData>
        </a:graphic>
      </p:graphicFrame>
    </p:spTree>
    <p:extLst>
      <p:ext uri="{BB962C8B-B14F-4D97-AF65-F5344CB8AC3E}">
        <p14:creationId xmlns:p14="http://schemas.microsoft.com/office/powerpoint/2010/main" val="1098984566"/>
      </p:ext>
    </p:extLst>
  </p:cSld>
  <p:clrMapOvr>
    <a:masterClrMapping/>
  </p:clrMapOvr>
  <mc:AlternateContent xmlns:mc="http://schemas.openxmlformats.org/markup-compatibility/2006" xmlns:p14="http://schemas.microsoft.com/office/powerpoint/2010/main">
    <mc:Choice Requires="p14">
      <p:transition spd="slow" p14:dur="2000" advTm="18757"/>
    </mc:Choice>
    <mc:Fallback xmlns="">
      <p:transition spd="slow" advTm="18757"/>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988EBC6-AE52-47F5-BA64-144D00F0623A}"/>
              </a:ext>
            </a:extLst>
          </p:cNvPr>
          <p:cNvSpPr>
            <a:spLocks noGrp="1"/>
          </p:cNvSpPr>
          <p:nvPr>
            <p:ph type="sldNum" sz="quarter" idx="12"/>
          </p:nvPr>
        </p:nvSpPr>
        <p:spPr/>
        <p:txBody>
          <a:bodyPr/>
          <a:lstStyle/>
          <a:p>
            <a:fld id="{83D9B1D2-31E5-4727-860E-1CCC1A3DB9CB}" type="slidenum">
              <a:rPr lang="en-US" smtClean="0"/>
              <a:pPr/>
              <a:t>8</a:t>
            </a:fld>
            <a:endParaRPr lang="en-US" dirty="0"/>
          </a:p>
        </p:txBody>
      </p:sp>
      <p:sp>
        <p:nvSpPr>
          <p:cNvPr id="3" name="Content Placeholder 2">
            <a:extLst>
              <a:ext uri="{FF2B5EF4-FFF2-40B4-BE49-F238E27FC236}">
                <a16:creationId xmlns:a16="http://schemas.microsoft.com/office/drawing/2014/main" id="{BC95B8B4-A5B0-4D54-BA96-6CF6D8A9D20D}"/>
              </a:ext>
            </a:extLst>
          </p:cNvPr>
          <p:cNvSpPr>
            <a:spLocks noGrp="1"/>
          </p:cNvSpPr>
          <p:nvPr>
            <p:ph sz="half" idx="1"/>
          </p:nvPr>
        </p:nvSpPr>
        <p:spPr>
          <a:xfrm>
            <a:off x="609599" y="1601044"/>
            <a:ext cx="4034319" cy="4690027"/>
          </a:xfrm>
        </p:spPr>
        <p:txBody>
          <a:bodyPr/>
          <a:lstStyle/>
          <a:p>
            <a:r>
              <a:rPr lang="en-US" dirty="0">
                <a:hlinkClick r:id="rId2"/>
              </a:rPr>
              <a:t>standard.com/</a:t>
            </a:r>
            <a:r>
              <a:rPr lang="en-US" dirty="0" err="1">
                <a:hlinkClick r:id="rId2"/>
              </a:rPr>
              <a:t>mybenefits</a:t>
            </a:r>
            <a:r>
              <a:rPr lang="en-US" dirty="0">
                <a:hlinkClick r:id="rId2"/>
              </a:rPr>
              <a:t>/</a:t>
            </a:r>
            <a:r>
              <a:rPr lang="en-US" dirty="0" err="1">
                <a:hlinkClick r:id="rId2"/>
              </a:rPr>
              <a:t>scpeba</a:t>
            </a:r>
            <a:r>
              <a:rPr lang="en-US" dirty="0"/>
              <a:t>. </a:t>
            </a:r>
          </a:p>
          <a:p>
            <a:pPr lvl="1"/>
            <a:r>
              <a:rPr lang="en-US" dirty="0"/>
              <a:t>Needs estimator.</a:t>
            </a:r>
          </a:p>
          <a:p>
            <a:pPr lvl="1"/>
            <a:r>
              <a:rPr lang="en-US" dirty="0"/>
              <a:t>Premium calculator.</a:t>
            </a:r>
          </a:p>
          <a:p>
            <a:pPr lvl="1"/>
            <a:r>
              <a:rPr lang="en-US" dirty="0"/>
              <a:t>Frequently asked questions.</a:t>
            </a:r>
          </a:p>
          <a:p>
            <a:pPr lvl="1"/>
            <a:r>
              <a:rPr lang="en-US" i="1" dirty="0"/>
              <a:t>Basic LTD Certificate</a:t>
            </a:r>
            <a:r>
              <a:rPr lang="en-US" dirty="0"/>
              <a:t>.</a:t>
            </a:r>
          </a:p>
          <a:p>
            <a:pPr lvl="1"/>
            <a:r>
              <a:rPr lang="en-US" i="1" dirty="0"/>
              <a:t>Supplemental LTD Certificate</a:t>
            </a:r>
            <a:r>
              <a:rPr lang="en-US" dirty="0"/>
              <a:t>. </a:t>
            </a:r>
          </a:p>
          <a:p>
            <a:pPr lvl="1"/>
            <a:r>
              <a:rPr lang="en-US" dirty="0"/>
              <a:t>Forms.</a:t>
            </a:r>
          </a:p>
        </p:txBody>
      </p:sp>
      <p:sp>
        <p:nvSpPr>
          <p:cNvPr id="2" name="Title 1">
            <a:extLst>
              <a:ext uri="{FF2B5EF4-FFF2-40B4-BE49-F238E27FC236}">
                <a16:creationId xmlns:a16="http://schemas.microsoft.com/office/drawing/2014/main" id="{C68B1959-D675-4374-886E-360BBD25A624}"/>
              </a:ext>
            </a:extLst>
          </p:cNvPr>
          <p:cNvSpPr>
            <a:spLocks noGrp="1"/>
          </p:cNvSpPr>
          <p:nvPr>
            <p:ph type="title"/>
          </p:nvPr>
        </p:nvSpPr>
        <p:spPr/>
        <p:txBody>
          <a:bodyPr/>
          <a:lstStyle/>
          <a:p>
            <a:r>
              <a:rPr lang="en-US"/>
              <a:t>Tools and resources from </a:t>
            </a:r>
            <a:br>
              <a:rPr lang="en-US"/>
            </a:br>
            <a:r>
              <a:rPr lang="en-US"/>
              <a:t>The Standard</a:t>
            </a:r>
            <a:endParaRPr lang="en-US" dirty="0"/>
          </a:p>
        </p:txBody>
      </p:sp>
    </p:spTree>
    <p:extLst>
      <p:ext uri="{BB962C8B-B14F-4D97-AF65-F5344CB8AC3E}">
        <p14:creationId xmlns:p14="http://schemas.microsoft.com/office/powerpoint/2010/main" val="2184667416"/>
      </p:ext>
    </p:extLst>
  </p:cSld>
  <p:clrMapOvr>
    <a:masterClrMapping/>
  </p:clrMapOvr>
  <mc:AlternateContent xmlns:mc="http://schemas.openxmlformats.org/markup-compatibility/2006" xmlns:p14="http://schemas.microsoft.com/office/powerpoint/2010/main">
    <mc:Choice Requires="p14">
      <p:transition spd="slow" p14:dur="2000" advTm="15048"/>
    </mc:Choice>
    <mc:Fallback xmlns="">
      <p:transition spd="slow" advTm="15048"/>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custDataLst>
              <p:tags r:id="rId1"/>
            </p:custDataLst>
          </p:nvPr>
        </p:nvSpPr>
        <p:spPr/>
        <p:txBody>
          <a:bodyPr/>
          <a:lstStyle/>
          <a:p>
            <a:r>
              <a:rPr lang="en-US" dirty="0"/>
              <a:t>Proactive disability management program that provides specialists to work directly with employees, employers and physicians to:</a:t>
            </a:r>
          </a:p>
          <a:p>
            <a:pPr lvl="1"/>
            <a:r>
              <a:rPr lang="en-US" dirty="0"/>
              <a:t>Increase employee productivity;</a:t>
            </a:r>
          </a:p>
          <a:p>
            <a:pPr lvl="1"/>
            <a:r>
              <a:rPr lang="en-US" dirty="0"/>
              <a:t>Reduce the cost, duration and impact of disability, FMLA and other absence/disability programs; and </a:t>
            </a:r>
          </a:p>
          <a:p>
            <a:pPr lvl="1"/>
            <a:r>
              <a:rPr lang="en-US" dirty="0"/>
              <a:t>Support employee participation in health management programs. </a:t>
            </a:r>
          </a:p>
        </p:txBody>
      </p:sp>
      <p:sp>
        <p:nvSpPr>
          <p:cNvPr id="5" name="Content Placeholder 4">
            <a:extLst>
              <a:ext uri="{FF2B5EF4-FFF2-40B4-BE49-F238E27FC236}">
                <a16:creationId xmlns:a16="http://schemas.microsoft.com/office/drawing/2014/main" id="{5A8AB43C-39F4-7E4B-EA17-8BD11C78616F}"/>
              </a:ext>
            </a:extLst>
          </p:cNvPr>
          <p:cNvSpPr>
            <a:spLocks noGrp="1"/>
          </p:cNvSpPr>
          <p:nvPr>
            <p:ph sz="half" idx="2"/>
          </p:nvPr>
        </p:nvSpPr>
        <p:spPr/>
        <p:txBody>
          <a:bodyPr/>
          <a:lstStyle/>
          <a:p>
            <a:r>
              <a:rPr lang="en-US" dirty="0"/>
              <a:t>Stay-at-Work services:</a:t>
            </a:r>
          </a:p>
          <a:p>
            <a:pPr lvl="1"/>
            <a:r>
              <a:rPr lang="en-US" dirty="0"/>
              <a:t>Services are provided while employee is still working.</a:t>
            </a:r>
          </a:p>
          <a:p>
            <a:pPr lvl="1"/>
            <a:r>
              <a:rPr lang="en-US" dirty="0"/>
              <a:t>Goal is to help the employee perform job-related tasks.</a:t>
            </a:r>
          </a:p>
          <a:p>
            <a:r>
              <a:rPr lang="en-US" dirty="0"/>
              <a:t>Return-to-Work services:</a:t>
            </a:r>
          </a:p>
          <a:p>
            <a:pPr lvl="1"/>
            <a:r>
              <a:rPr lang="en-US" dirty="0"/>
              <a:t>Services are provided soon after an employee goes out of work.</a:t>
            </a:r>
          </a:p>
          <a:p>
            <a:pPr lvl="1"/>
            <a:r>
              <a:rPr lang="en-US" dirty="0"/>
              <a:t>Goal is to quickly return employee to work.</a:t>
            </a:r>
          </a:p>
          <a:p>
            <a:r>
              <a:rPr lang="en-US" dirty="0"/>
              <a:t>For more details on The Standard’s Workplace Possibilities program, go to </a:t>
            </a:r>
            <a:r>
              <a:rPr lang="en-US" dirty="0">
                <a:hlinkClick r:id="rId5"/>
              </a:rPr>
              <a:t>www.workplacepossibilities.com</a:t>
            </a:r>
            <a:r>
              <a:rPr lang="en-US" dirty="0"/>
              <a:t>.</a:t>
            </a:r>
          </a:p>
        </p:txBody>
      </p:sp>
      <p:sp>
        <p:nvSpPr>
          <p:cNvPr id="4" name="Slide Number Placeholder 3"/>
          <p:cNvSpPr>
            <a:spLocks noGrp="1"/>
          </p:cNvSpPr>
          <p:nvPr>
            <p:ph type="sldNum" sz="quarter" idx="12"/>
            <p:custDataLst>
              <p:tags r:id="rId2"/>
            </p:custDataLst>
          </p:nvPr>
        </p:nvSpPr>
        <p:spPr/>
        <p:txBody>
          <a:bodyPr/>
          <a:lstStyle/>
          <a:p>
            <a:fld id="{83D9B1D2-31E5-4727-860E-1CCC1A3DB9CB}" type="slidenum">
              <a:rPr lang="en-US" smtClean="0"/>
              <a:pPr/>
              <a:t>9</a:t>
            </a:fld>
            <a:endParaRPr lang="en-US" dirty="0"/>
          </a:p>
        </p:txBody>
      </p:sp>
      <p:sp>
        <p:nvSpPr>
          <p:cNvPr id="2" name="Title 1"/>
          <p:cNvSpPr>
            <a:spLocks noGrp="1"/>
          </p:cNvSpPr>
          <p:nvPr>
            <p:ph type="title"/>
            <p:custDataLst>
              <p:tags r:id="rId3"/>
            </p:custDataLst>
          </p:nvPr>
        </p:nvSpPr>
        <p:spPr/>
        <p:txBody>
          <a:bodyPr/>
          <a:lstStyle/>
          <a:p>
            <a:r>
              <a:rPr lang="en-US" altLang="en-US" dirty="0"/>
              <a:t>The Standard’s Workplace Possibilities program</a:t>
            </a:r>
            <a:endParaRPr lang="en-US" dirty="0"/>
          </a:p>
        </p:txBody>
      </p:sp>
    </p:spTree>
    <p:extLst>
      <p:ext uri="{BB962C8B-B14F-4D97-AF65-F5344CB8AC3E}">
        <p14:creationId xmlns:p14="http://schemas.microsoft.com/office/powerpoint/2010/main" val="2818631818"/>
      </p:ext>
    </p:extLst>
  </p:cSld>
  <p:clrMapOvr>
    <a:masterClrMapping/>
  </p:clrMapOvr>
  <mc:AlternateContent xmlns:mc="http://schemas.openxmlformats.org/markup-compatibility/2006" xmlns:p14="http://schemas.microsoft.com/office/powerpoint/2010/main">
    <mc:Choice Requires="p14">
      <p:transition spd="slow" p14:dur="2000" advTm="24666"/>
    </mc:Choice>
    <mc:Fallback xmlns="">
      <p:transition spd="slow" advTm="24666"/>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 name="HTML_SHAPEINFO" val="&lt;ThreeDShapeInfo&gt;&lt;uuid val=&quot;{6003D361-93EB-4CA3-89BC-330E8D8AE280}&quot;/&gt;&lt;isInvalidForFieldText val=&quot;0&quot;/&gt;&lt;Image&gt;&lt;filename val=&quot;C:\Users\rscald\AppData\Local\Temp\CP17684170892406Session\CPTrustFolder17684170892421\PPTImport17684171035750\data\asimages\{6003D361-93EB-4CA3-89BC-330E8D8AE280}_115.png&quot;/&gt;&lt;left val=&quot;864&quot;/&gt;&lt;top val=&quot;674&quot;/&gt;&lt;width val=&quot;47&quot;/&gt;&lt;height val=&quot;39&quot;/&gt;&lt;hasText val=&quot;1&quot;/&gt;&lt;/Image&gt;&lt;/ThreeDShape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5&quot;/&gt;&lt;lineCharCount val=&quot;21&quot;/&gt;&lt;/TableIndex&gt;&lt;/ShapeTextInfo&gt;"/>
  <p:tag name="HTML_SHAPEINFO" val="&lt;ThreeDShapeInfo&gt;&lt;uuid val=&quot;{8538B231-B741-4DC5-813D-9B647F818704}&quot;/&gt;&lt;isInvalidForFieldText val=&quot;0&quot;/&gt;&lt;Image&gt;&lt;filename val=&quot;C:\Users\rscald\AppData\Local\Temp\CP17684170892406Session\CPTrustFolder17684170892421\PPTImport17684171035750\data\asimages\{8538B231-B741-4DC5-813D-9B647F818704}_115.png&quot;/&gt;&lt;left val=&quot;24&quot;/&gt;&lt;top val=&quot;24&quot;/&gt;&lt;width val=&quot;752&quot;/&gt;&lt;height val=&quot;171&quot;/&gt;&lt;hasText val=&quot;1&quot;/&gt;&lt;/Image&gt;&lt;/ThreeDShapeInfo&gt;"/>
</p:tagLst>
</file>

<file path=ppt/tags/tag12.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6&quot;/&gt;&lt;/TableIndex&gt;&lt;/ShapeTextInfo&gt;"/>
  <p:tag name="HTML_SHAPEINFO" val="&lt;ThreeDShapeInfo&gt;&lt;uuid val=&quot;{6D55FD3C-38EB-427D-99F3-FD3A3C6701B4}&quot;/&gt;&lt;isInvalidForFieldText val=&quot;0&quot;/&gt;&lt;Image&gt;&lt;filename val=&quot;C:\Users\rscald\AppData\Local\Temp\CP17684170892406Session\CPTrustFolder17684170892421\PPTImport17684171035750\data\asimages\{6D55FD3C-38EB-427D-99F3-FD3A3C6701B4}_109.png&quot;/&gt;&lt;left val=&quot;24&quot;/&gt;&lt;top val=&quot;35&quot;/&gt;&lt;width val=&quot;743&quot;/&gt;&lt;height val=&quot;160&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1&quot;/&gt;&lt;lineCharCount val=&quot;46&quot;/&gt;&lt;lineCharCount val=&quot;35&quot;/&gt;&lt;lineCharCount val=&quot;45&quot;/&gt;&lt;lineCharCount val=&quot;51&quot;/&gt;&lt;lineCharCount val=&quot;37&quot;/&gt;&lt;lineCharCount val=&quot;52&quot;/&gt;&lt;lineCharCount val=&quot;16&quot;/&gt;&lt;lineCharCount val=&quot;24&quot;/&gt;&lt;lineCharCount val=&quot;27&quot;/&gt;&lt;lineCharCount val=&quot;21&quot;/&gt;&lt;lineCharCount val=&quot;36&quot;/&gt;&lt;/TableIndex&gt;&lt;/ShapeTextInfo&gt;"/>
  <p:tag name="HTML_SHAPEINFO" val="&lt;ThreeDShapeInfo&gt;&lt;uuid val=&quot;{3584C540-130F-4970-A3FD-15AACFBCCDE6}&quot;/&gt;&lt;isInvalidForFieldText val=&quot;0&quot;/&gt;&lt;Image&gt;&lt;filename val=&quot;C:\Users\rscald\AppData\Local\Temp\CP17684170892406Session\CPTrustFolder17684170892421\PPTImport17684171035750\data\asimages\{3584C540-130F-4970-A3FD-15AACFBCCDE6}_109.png&quot;/&gt;&lt;left val=&quot;36&quot;/&gt;&lt;top val=&quot;189&quot;/&gt;&lt;width val=&quot;876&quot;/&gt;&lt;height val=&quot;486&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 name="HTML_SHAPEINFO" val="&lt;ThreeDShapeInfo&gt;&lt;uuid val=&quot;{B9A6476B-5AB8-4943-9486-E97BE50EF86D}&quot;/&gt;&lt;isInvalidForFieldText val=&quot;0&quot;/&gt;&lt;Image&gt;&lt;filename val=&quot;C:\Users\rscald\AppData\Local\Temp\CP17684170892406Session\CPTrustFolder17684170892421\PPTImport17684171035750\data\asimages\{B9A6476B-5AB8-4943-9486-E97BE50EF86D}_109.png&quot;/&gt;&lt;left val=&quot;864&quot;/&gt;&lt;top val=&quot;674&quot;/&gt;&lt;width val=&quot;47&quot;/&gt;&lt;height val=&quot;39&quot;/&gt;&lt;hasText val=&quot;1&quot;/&gt;&lt;/Image&gt;&lt;/ThreeDShape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A4F70DF6-268C-4EC1-8258-C39206227BB6}&quot;/&gt;&lt;isInvalidForFieldText val=&quot;0&quot;/&gt;&lt;Image&gt;&lt;filename val=&quot;C:\Users\rscald\AppData\Local\Temp\CP16132381501937Session\CPTrustFolder16132381501953\PPTImport16132381587437\data\asimages\{A4F70DF6-268C-4EC1-8258-C39206227BB6}_37.png&quot;/&gt;&lt;left val=&quot;864&quot;/&gt;&lt;top val=&quot;670&quot;/&gt;&lt;width val=&quot;47&quot;/&gt;&lt;height val=&quot;39&quot;/&gt;&lt;hasText val=&quot;1&quot;/&gt;&lt;/Image&gt;&lt;/ThreeDShape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6&quot;/&gt;&lt;lineCharCount val=&quot;14&quot;/&gt;&lt;/TableIndex&gt;&lt;/ShapeTextInfo&gt;"/>
  <p:tag name="HTML_SHAPEINFO" val="&lt;ThreeDShapeInfo&gt;&lt;uuid val=&quot;{E6DF3462-0055-479B-9B1A-3122897F9DA5}&quot;/&gt;&lt;isInvalidForFieldText val=&quot;0&quot;/&gt;&lt;Image&gt;&lt;filename val=&quot;C:\Users\rscald\AppData\Local\Temp\CP16132381501937Session\CPTrustFolder16132381501953\PPTImport16132381587437\data\asimages\{E6DF3462-0055-479B-9B1A-3122897F9DA5}_37.png&quot;/&gt;&lt;left val=&quot;24&quot;/&gt;&lt;top val=&quot;24&quot;/&gt;&lt;width val=&quot;743&quot;/&gt;&lt;height val=&quot;170&quot;/&gt;&lt;hasText val=&quot;1&quot;/&gt;&lt;/Image&gt;&lt;/ThreeDShape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5&quot;/&gt;&lt;lineCharCount val=&quot;54&quot;/&gt;&lt;lineCharCount val=&quot;38&quot;/&gt;&lt;lineCharCount val=&quot;32&quot;/&gt;&lt;lineCharCount val=&quot;57&quot;/&gt;&lt;lineCharCount val=&quot;44&quot;/&gt;&lt;lineCharCount val=&quot;52&quot;/&gt;&lt;lineCharCount val=&quot;10&quot;/&gt;&lt;/TableIndex&gt;&lt;/ShapeTextInfo&gt;"/>
  <p:tag name="HTML_SHAPEINFO" val="&lt;ThreeDShapeInfo&gt;&lt;uuid val=&quot;{2F54962A-AE39-4637-93E2-37867838D534}&quot;/&gt;&lt;isInvalidForFieldText val=&quot;0&quot;/&gt;&lt;Image&gt;&lt;filename val=&quot;C:\Users\rscald\AppData\Local\Temp\CP17684170892406Session\CPTrustFolder17684170892421\PPTImport17684171035750\data\asimages\{2F54962A-AE39-4637-93E2-37867838D534}_115.png&quot;/&gt;&lt;left val=&quot;36&quot;/&gt;&lt;top val=&quot;192&quot;/&gt;&lt;width val=&quot;876&quot;/&gt;&lt;height val=&quot;444&quot;/&gt;&lt;hasText val=&quot;1&quot;/&gt;&lt;/Image&gt;&lt;/ThreeDShapeInfo&gt;"/>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23543</TotalTime>
  <Words>686</Words>
  <Application>Microsoft Office PowerPoint</Application>
  <PresentationFormat>Widescreen</PresentationFormat>
  <Paragraphs>105</Paragraphs>
  <Slides>11</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Times New Roman</vt:lpstr>
      <vt:lpstr>Tw Cen MT Condensed</vt:lpstr>
      <vt:lpstr>2_Office Theme</vt:lpstr>
      <vt:lpstr>Long term disability</vt:lpstr>
      <vt:lpstr>Important information</vt:lpstr>
      <vt:lpstr>Long term disability</vt:lpstr>
      <vt:lpstr>Basic Long Term Disability</vt:lpstr>
      <vt:lpstr>Supplemental Long Term Disability</vt:lpstr>
      <vt:lpstr>SLTD salary information</vt:lpstr>
      <vt:lpstr>2025 Monthly SLTD premium factors</vt:lpstr>
      <vt:lpstr>Tools and resources from  The Standard</vt:lpstr>
      <vt:lpstr>The Standard’s Workplace Possibilities program</vt:lpstr>
      <vt:lpstr>Additional training</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531</cp:revision>
  <cp:lastPrinted>2024-12-09T16:34:12Z</cp:lastPrinted>
  <dcterms:created xsi:type="dcterms:W3CDTF">2019-11-01T12:34:11Z</dcterms:created>
  <dcterms:modified xsi:type="dcterms:W3CDTF">2024-12-09T16:40:01Z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