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22"/>
  </p:notesMasterIdLst>
  <p:handoutMasterIdLst>
    <p:handoutMasterId r:id="rId23"/>
  </p:handoutMasterIdLst>
  <p:sldIdLst>
    <p:sldId id="455" r:id="rId2"/>
    <p:sldId id="463" r:id="rId3"/>
    <p:sldId id="431" r:id="rId4"/>
    <p:sldId id="386" r:id="rId5"/>
    <p:sldId id="478" r:id="rId6"/>
    <p:sldId id="479" r:id="rId7"/>
    <p:sldId id="480" r:id="rId8"/>
    <p:sldId id="490" r:id="rId9"/>
    <p:sldId id="461" r:id="rId10"/>
    <p:sldId id="483" r:id="rId11"/>
    <p:sldId id="484" r:id="rId12"/>
    <p:sldId id="370" r:id="rId13"/>
    <p:sldId id="372" r:id="rId14"/>
    <p:sldId id="489" r:id="rId15"/>
    <p:sldId id="353" r:id="rId16"/>
    <p:sldId id="491" r:id="rId17"/>
    <p:sldId id="487" r:id="rId18"/>
    <p:sldId id="311" r:id="rId19"/>
    <p:sldId id="440" r:id="rId20"/>
    <p:sldId id="263" r:id="rId21"/>
  </p:sldIdLst>
  <p:sldSz cx="12192000" cy="6858000"/>
  <p:notesSz cx="7315200" cy="96012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20</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www.asiflex.com/scmoneyplus"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peba.sc.gov/insurance-training"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8" Type="http://schemas.openxmlformats.org/officeDocument/2006/relationships/hyperlink" Target="https://peba.sc.gov/sites/default/files/msa_2025.pdf" TargetMode="External"/><Relationship Id="rId3" Type="http://schemas.openxmlformats.org/officeDocument/2006/relationships/tags" Target="../tags/tag6.xml"/><Relationship Id="rId7" Type="http://schemas.openxmlformats.org/officeDocument/2006/relationships/hyperlink" Target="https://peba.sc.gov/sites/default/files/msa_2024.pdf" TargetMode="Externa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hyperlink" Target="https://www.peba.sc.gov/publications" TargetMode="External"/><Relationship Id="rId5" Type="http://schemas.openxmlformats.org/officeDocument/2006/relationships/hyperlink" Target="http://www.peba.sc.gov/nyb" TargetMode="Externa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peba.sc.gov/sites/default/files/2024_active_noe.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MoneyPlus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10</a:t>
            </a:fld>
            <a:endParaRPr lang="en-US" dirty="0"/>
          </a:p>
        </p:txBody>
      </p:sp>
      <p:sp>
        <p:nvSpPr>
          <p:cNvPr id="3" name="Content Placeholder 2"/>
          <p:cNvSpPr>
            <a:spLocks noGrp="1"/>
          </p:cNvSpPr>
          <p:nvPr>
            <p:ph sz="half" idx="1"/>
          </p:nvPr>
        </p:nvSpPr>
        <p:spPr/>
        <p:txBody>
          <a:bodyPr/>
          <a:lstStyle/>
          <a:p>
            <a:r>
              <a:rPr lang="en-US" dirty="0"/>
              <a:t>Deductibles, coinsurance and copayments.</a:t>
            </a:r>
          </a:p>
          <a:p>
            <a:r>
              <a:rPr lang="en-US" dirty="0"/>
              <a:t>Medically necessary expenses.</a:t>
            </a:r>
          </a:p>
          <a:p>
            <a:r>
              <a:rPr lang="en-US" dirty="0"/>
              <a:t>Prescription medications and approved over-the-counter medications.</a:t>
            </a:r>
          </a:p>
          <a:p>
            <a:r>
              <a:rPr lang="en-US" dirty="0"/>
              <a:t>See a complete list of eligible expenses under Resources at </a:t>
            </a:r>
            <a:r>
              <a:rPr lang="en-US" dirty="0">
                <a:hlinkClick r:id="rId2"/>
              </a:rPr>
              <a:t>www.asiflex.com/SCMoneyPlus</a:t>
            </a:r>
            <a:r>
              <a:rPr lang="en-US" dirty="0"/>
              <a:t>.</a:t>
            </a:r>
          </a:p>
        </p:txBody>
      </p:sp>
      <p:sp>
        <p:nvSpPr>
          <p:cNvPr id="2" name="Title 1"/>
          <p:cNvSpPr>
            <a:spLocks noGrp="1"/>
          </p:cNvSpPr>
          <p:nvPr>
            <p:ph type="title"/>
          </p:nvPr>
        </p:nvSpPr>
        <p:spPr/>
        <p:txBody>
          <a:bodyPr/>
          <a:lstStyle/>
          <a:p>
            <a:r>
              <a:rPr lang="en-US"/>
              <a:t>MSA eligible expenses</a:t>
            </a:r>
            <a:endParaRPr lang="en-US" dirty="0"/>
          </a:p>
        </p:txBody>
      </p:sp>
    </p:spTree>
    <p:extLst>
      <p:ext uri="{BB962C8B-B14F-4D97-AF65-F5344CB8AC3E}">
        <p14:creationId xmlns:p14="http://schemas.microsoft.com/office/powerpoint/2010/main" val="3213143252"/>
      </p:ext>
    </p:extLst>
  </p:cSld>
  <p:clrMapOvr>
    <a:masterClrMapping/>
  </p:clrMapOvr>
  <mc:AlternateContent xmlns:mc="http://schemas.openxmlformats.org/markup-compatibility/2006" xmlns:p14="http://schemas.microsoft.com/office/powerpoint/2010/main">
    <mc:Choice Requires="p14">
      <p:transition spd="slow" p14:dur="2000" advTm="27032"/>
    </mc:Choice>
    <mc:Fallback xmlns="">
      <p:transition spd="slow" advTm="2703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ltLang="en-US" dirty="0"/>
              <a:t>Limited-use Medical Spending Account</a:t>
            </a:r>
            <a:endParaRPr lang="en-US" dirty="0"/>
          </a:p>
        </p:txBody>
      </p:sp>
      <p:sp>
        <p:nvSpPr>
          <p:cNvPr id="3" name="Content Placeholder 2"/>
          <p:cNvSpPr>
            <a:spLocks noGrp="1"/>
          </p:cNvSpPr>
          <p:nvPr>
            <p:ph idx="1"/>
          </p:nvPr>
        </p:nvSpPr>
        <p:spPr>
          <a:xfrm>
            <a:off x="609600" y="2510455"/>
            <a:ext cx="10972800" cy="3790590"/>
          </a:xfrm>
        </p:spPr>
        <p:txBody>
          <a:bodyPr>
            <a:normAutofit/>
          </a:bodyPr>
          <a:lstStyle/>
          <a:p>
            <a:r>
              <a:rPr lang="en-US" dirty="0"/>
              <a:t>Available to members who have a Health Savings Account.</a:t>
            </a:r>
          </a:p>
          <a:p>
            <a:r>
              <a:rPr lang="en-US" dirty="0"/>
              <a:t>Contribution limit: $3,300.</a:t>
            </a:r>
          </a:p>
          <a:p>
            <a:r>
              <a:rPr lang="en-US" dirty="0"/>
              <a:t>All funds available when benefits begin.</a:t>
            </a:r>
          </a:p>
          <a:p>
            <a:pPr lvl="1"/>
            <a:r>
              <a:rPr lang="en-US" dirty="0"/>
              <a:t>January 1 for open enrollment changes.</a:t>
            </a:r>
          </a:p>
          <a:p>
            <a:pPr lvl="1"/>
            <a:r>
              <a:rPr lang="en-US" dirty="0"/>
              <a:t>First day of coverage for new hires.</a:t>
            </a:r>
          </a:p>
          <a:p>
            <a:r>
              <a:rPr lang="en-US" dirty="0"/>
              <a:t>Carry over up to $660 in unused funds to next plan year.</a:t>
            </a:r>
          </a:p>
          <a:p>
            <a:pPr lvl="1"/>
            <a:r>
              <a:rPr lang="en-US" dirty="0"/>
              <a:t>Forfeit funds over $660 left in account after the reimbursement deadline.</a:t>
            </a:r>
          </a:p>
          <a:p>
            <a:r>
              <a:rPr lang="en-US" dirty="0"/>
              <a:t>March 31 deadline to submit claims for previous year.</a:t>
            </a:r>
          </a:p>
          <a:p>
            <a:r>
              <a:rPr lang="en-US" dirty="0"/>
              <a:t>Monthly administration fee: $2.14.</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11</a:t>
            </a:fld>
            <a:endParaRPr lang="en-US" dirty="0"/>
          </a:p>
        </p:txBody>
      </p:sp>
    </p:spTree>
    <p:extLst>
      <p:ext uri="{BB962C8B-B14F-4D97-AF65-F5344CB8AC3E}">
        <p14:creationId xmlns:p14="http://schemas.microsoft.com/office/powerpoint/2010/main" val="1285062683"/>
      </p:ext>
    </p:extLst>
  </p:cSld>
  <p:clrMapOvr>
    <a:masterClrMapping/>
  </p:clrMapOvr>
  <mc:AlternateContent xmlns:mc="http://schemas.openxmlformats.org/markup-compatibility/2006" xmlns:p14="http://schemas.microsoft.com/office/powerpoint/2010/main">
    <mc:Choice Requires="p14">
      <p:transition spd="slow" p14:dur="2000" advTm="44886"/>
    </mc:Choice>
    <mc:Fallback xmlns="">
      <p:transition spd="slow" advTm="4488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12</a:t>
            </a:fld>
            <a:endParaRPr lang="en-US" dirty="0"/>
          </a:p>
        </p:txBody>
      </p:sp>
      <p:sp>
        <p:nvSpPr>
          <p:cNvPr id="3" name="Content Placeholder 2"/>
          <p:cNvSpPr>
            <a:spLocks noGrp="1"/>
          </p:cNvSpPr>
          <p:nvPr>
            <p:ph sz="half" idx="1"/>
          </p:nvPr>
        </p:nvSpPr>
        <p:spPr/>
        <p:txBody>
          <a:bodyPr/>
          <a:lstStyle/>
          <a:p>
            <a:r>
              <a:rPr lang="en-US" dirty="0"/>
              <a:t>Pay for dental and vision care expenses.</a:t>
            </a:r>
          </a:p>
          <a:p>
            <a:r>
              <a:rPr lang="en-US" dirty="0"/>
              <a:t>Using a Limited-use MSA allows employees to save HSA funds for future medical expenses.</a:t>
            </a:r>
          </a:p>
          <a:p>
            <a:r>
              <a:rPr lang="en-US" dirty="0"/>
              <a:t>See a complete list of eligible expenses under Resources at </a:t>
            </a:r>
            <a:r>
              <a:rPr lang="en-US" dirty="0">
                <a:hlinkClick r:id="rId2"/>
              </a:rPr>
              <a:t>www.asiflex.com/SCMoneyPlus</a:t>
            </a:r>
            <a:r>
              <a:rPr lang="en-US" dirty="0"/>
              <a:t>.</a:t>
            </a:r>
          </a:p>
          <a:p>
            <a:pPr marL="457200" lvl="1" indent="0">
              <a:buNone/>
            </a:pPr>
            <a:endParaRPr lang="en-US" dirty="0"/>
          </a:p>
        </p:txBody>
      </p:sp>
      <p:sp>
        <p:nvSpPr>
          <p:cNvPr id="2" name="Title 1"/>
          <p:cNvSpPr>
            <a:spLocks noGrp="1"/>
          </p:cNvSpPr>
          <p:nvPr>
            <p:ph type="title"/>
          </p:nvPr>
        </p:nvSpPr>
        <p:spPr/>
        <p:txBody>
          <a:bodyPr/>
          <a:lstStyle/>
          <a:p>
            <a:r>
              <a:rPr lang="en-US"/>
              <a:t>Limited-use MSA eligible expenses</a:t>
            </a:r>
            <a:endParaRPr lang="en-US" dirty="0"/>
          </a:p>
        </p:txBody>
      </p:sp>
    </p:spTree>
    <p:extLst>
      <p:ext uri="{BB962C8B-B14F-4D97-AF65-F5344CB8AC3E}">
        <p14:creationId xmlns:p14="http://schemas.microsoft.com/office/powerpoint/2010/main" val="4087412106"/>
      </p:ext>
    </p:extLst>
  </p:cSld>
  <p:clrMapOvr>
    <a:masterClrMapping/>
  </p:clrMapOvr>
  <mc:AlternateContent xmlns:mc="http://schemas.openxmlformats.org/markup-compatibility/2006" xmlns:p14="http://schemas.microsoft.com/office/powerpoint/2010/main">
    <mc:Choice Requires="p14">
      <p:transition spd="slow" p14:dur="2000" advTm="30627"/>
    </mc:Choice>
    <mc:Fallback xmlns="">
      <p:transition spd="slow" advTm="30627"/>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B1E2EF-1B9B-46E8-A8A8-51BD11B91EC3}"/>
              </a:ext>
            </a:extLst>
          </p:cNvPr>
          <p:cNvSpPr>
            <a:spLocks noGrp="1"/>
          </p:cNvSpPr>
          <p:nvPr>
            <p:ph type="sldNum" sz="quarter" idx="12"/>
          </p:nvPr>
        </p:nvSpPr>
        <p:spPr/>
        <p:txBody>
          <a:bodyPr/>
          <a:lstStyle/>
          <a:p>
            <a:fld id="{83D9B1D2-31E5-4727-860E-1CCC1A3DB9CB}" type="slidenum">
              <a:rPr lang="en-US" smtClean="0"/>
              <a:pPr/>
              <a:t>13</a:t>
            </a:fld>
            <a:endParaRPr lang="en-US" dirty="0"/>
          </a:p>
        </p:txBody>
      </p:sp>
      <p:sp>
        <p:nvSpPr>
          <p:cNvPr id="3" name="Content Placeholder 2">
            <a:extLst>
              <a:ext uri="{FF2B5EF4-FFF2-40B4-BE49-F238E27FC236}">
                <a16:creationId xmlns:a16="http://schemas.microsoft.com/office/drawing/2014/main" id="{68269D1B-0A32-4542-B393-4B835754BAC5}"/>
              </a:ext>
            </a:extLst>
          </p:cNvPr>
          <p:cNvSpPr>
            <a:spLocks noGrp="1"/>
          </p:cNvSpPr>
          <p:nvPr>
            <p:ph sz="half" idx="1"/>
          </p:nvPr>
        </p:nvSpPr>
        <p:spPr/>
        <p:txBody>
          <a:bodyPr>
            <a:normAutofit/>
          </a:bodyPr>
          <a:lstStyle/>
          <a:p>
            <a:r>
              <a:rPr lang="en-US" dirty="0"/>
              <a:t>Carry over up to $660 in unused funds to next plan year.</a:t>
            </a:r>
          </a:p>
          <a:p>
            <a:r>
              <a:rPr lang="en-US" dirty="0"/>
              <a:t>Example: Contribute $2,000 in 2025 and incur $1,200 in eligible expenses during 2025, leaving an $800 balance.</a:t>
            </a:r>
          </a:p>
          <a:p>
            <a:pPr lvl="1"/>
            <a:r>
              <a:rPr lang="en-US" dirty="0"/>
              <a:t>$660 of unused funds carry over to 2026.</a:t>
            </a:r>
          </a:p>
          <a:p>
            <a:pPr lvl="1"/>
            <a:r>
              <a:rPr lang="en-US" dirty="0"/>
              <a:t>Forfeit $140 of unused funds after the March 31 reimbursement deadline. </a:t>
            </a:r>
          </a:p>
          <a:p>
            <a:pPr lvl="1"/>
            <a:r>
              <a:rPr lang="en-US" dirty="0"/>
              <a:t>Options for 2026:</a:t>
            </a:r>
          </a:p>
          <a:p>
            <a:pPr lvl="2"/>
            <a:r>
              <a:rPr lang="en-US" dirty="0"/>
              <a:t>Can reenroll during open enrollment and contribute the maximum in 2026 in addition to the $660 carryover; or</a:t>
            </a:r>
          </a:p>
          <a:p>
            <a:pPr lvl="2"/>
            <a:r>
              <a:rPr lang="en-US" dirty="0"/>
              <a:t>Can use carryover funds only in 2026 without reenrolling. </a:t>
            </a:r>
          </a:p>
          <a:p>
            <a:r>
              <a:rPr lang="en-US" dirty="0"/>
              <a:t>Forfeit funds over $660 left in account after the reimbursement deadline.</a:t>
            </a:r>
          </a:p>
        </p:txBody>
      </p:sp>
      <p:sp>
        <p:nvSpPr>
          <p:cNvPr id="2" name="Title 1">
            <a:extLst>
              <a:ext uri="{FF2B5EF4-FFF2-40B4-BE49-F238E27FC236}">
                <a16:creationId xmlns:a16="http://schemas.microsoft.com/office/drawing/2014/main" id="{69A16114-EBF0-4A19-AA6C-617A7E1F1E9B}"/>
              </a:ext>
            </a:extLst>
          </p:cNvPr>
          <p:cNvSpPr>
            <a:spLocks noGrp="1"/>
          </p:cNvSpPr>
          <p:nvPr>
            <p:ph type="title"/>
          </p:nvPr>
        </p:nvSpPr>
        <p:spPr/>
        <p:txBody>
          <a:bodyPr/>
          <a:lstStyle/>
          <a:p>
            <a:r>
              <a:rPr lang="en-US" dirty="0"/>
              <a:t>MSA and Limited-use MSA carryover</a:t>
            </a:r>
          </a:p>
        </p:txBody>
      </p:sp>
    </p:spTree>
    <p:extLst>
      <p:ext uri="{BB962C8B-B14F-4D97-AF65-F5344CB8AC3E}">
        <p14:creationId xmlns:p14="http://schemas.microsoft.com/office/powerpoint/2010/main" val="2005712433"/>
      </p:ext>
    </p:extLst>
  </p:cSld>
  <p:clrMapOvr>
    <a:masterClrMapping/>
  </p:clrMapOvr>
  <mc:AlternateContent xmlns:mc="http://schemas.openxmlformats.org/markup-compatibility/2006" xmlns:p14="http://schemas.microsoft.com/office/powerpoint/2010/main">
    <mc:Choice Requires="p14">
      <p:transition spd="slow" p14:dur="2000" advTm="39250"/>
    </mc:Choice>
    <mc:Fallback xmlns="">
      <p:transition spd="slow" advTm="3925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Issued to MSA and Limited-use MSA </a:t>
            </a:r>
            <a:br>
              <a:rPr lang="en-US" dirty="0"/>
            </a:br>
            <a:r>
              <a:rPr lang="en-US" dirty="0"/>
              <a:t>participants and valid for five years.</a:t>
            </a:r>
          </a:p>
          <a:p>
            <a:r>
              <a:rPr lang="en-US" dirty="0"/>
              <a:t>Two cards mailed to address on </a:t>
            </a:r>
            <a:br>
              <a:rPr lang="en-US" dirty="0"/>
            </a:br>
            <a:r>
              <a:rPr lang="en-US" dirty="0"/>
              <a:t>file.</a:t>
            </a:r>
          </a:p>
          <a:p>
            <a:pPr lvl="1"/>
            <a:r>
              <a:rPr lang="en-US" dirty="0"/>
              <a:t>Upon receipt, register card and set up PIN.</a:t>
            </a:r>
          </a:p>
          <a:p>
            <a:pPr lvl="1"/>
            <a:r>
              <a:rPr lang="en-US" dirty="0"/>
              <a:t>Order additional cards through </a:t>
            </a:r>
            <a:r>
              <a:rPr lang="en-US" dirty="0">
                <a:hlinkClick r:id="rId2"/>
              </a:rPr>
              <a:t>ASIFlex Online</a:t>
            </a:r>
            <a:r>
              <a:rPr lang="en-US" dirty="0"/>
              <a:t>.</a:t>
            </a:r>
          </a:p>
          <a:p>
            <a:r>
              <a:rPr lang="en-US" dirty="0"/>
              <a:t>Can use card as credit transaction or debit transaction.</a:t>
            </a:r>
          </a:p>
          <a:p>
            <a:r>
              <a:rPr lang="en-US" dirty="0"/>
              <a:t>Report lost or stolen card immediately.</a:t>
            </a:r>
          </a:p>
        </p:txBody>
      </p:sp>
      <p:sp>
        <p:nvSpPr>
          <p:cNvPr id="4" name="Slide Number Placeholder 3"/>
          <p:cNvSpPr>
            <a:spLocks noGrp="1"/>
          </p:cNvSpPr>
          <p:nvPr>
            <p:ph type="sldNum" sz="quarter" idx="12"/>
          </p:nvPr>
        </p:nvSpPr>
        <p:spPr/>
        <p:txBody>
          <a:bodyPr/>
          <a:lstStyle/>
          <a:p>
            <a:fld id="{83D9B1D2-31E5-4727-860E-1CCC1A3DB9CB}" type="slidenum">
              <a:rPr lang="en-US" smtClean="0"/>
              <a:pPr/>
              <a:t>14</a:t>
            </a:fld>
            <a:endParaRPr lang="en-US" dirty="0"/>
          </a:p>
        </p:txBody>
      </p:sp>
      <p:sp>
        <p:nvSpPr>
          <p:cNvPr id="2" name="Title 1"/>
          <p:cNvSpPr>
            <a:spLocks noGrp="1"/>
          </p:cNvSpPr>
          <p:nvPr>
            <p:ph type="title"/>
          </p:nvPr>
        </p:nvSpPr>
        <p:spPr/>
        <p:txBody>
          <a:bodyPr/>
          <a:lstStyle/>
          <a:p>
            <a:r>
              <a:rPr lang="en-US"/>
              <a:t>ASIFlex Card</a:t>
            </a:r>
            <a:endParaRPr lang="en-US" dirty="0"/>
          </a:p>
        </p:txBody>
      </p:sp>
      <p:pic>
        <p:nvPicPr>
          <p:cNvPr id="10" name="Content Placeholder 9">
            <a:extLst>
              <a:ext uri="{FF2B5EF4-FFF2-40B4-BE49-F238E27FC236}">
                <a16:creationId xmlns:a16="http://schemas.microsoft.com/office/drawing/2014/main" id="{69C4577E-D096-1B63-2B0A-5B8CABC274F1}"/>
              </a:ext>
            </a:extLst>
          </p:cNvPr>
          <p:cNvPicPr>
            <a:picLocks noGrp="1" noChangeAspect="1"/>
          </p:cNvPicPr>
          <p:nvPr>
            <p:ph sz="half" idx="2"/>
          </p:nvPr>
        </p:nvPicPr>
        <p:blipFill>
          <a:blip r:embed="rId3"/>
          <a:stretch>
            <a:fillRect/>
          </a:stretch>
        </p:blipFill>
        <p:spPr>
          <a:xfrm>
            <a:off x="7842649" y="1601044"/>
            <a:ext cx="3176699" cy="2088617"/>
          </a:xfrm>
          <a:prstGeom prst="rect">
            <a:avLst/>
          </a:prstGeom>
        </p:spPr>
      </p:pic>
    </p:spTree>
    <p:extLst>
      <p:ext uri="{BB962C8B-B14F-4D97-AF65-F5344CB8AC3E}">
        <p14:creationId xmlns:p14="http://schemas.microsoft.com/office/powerpoint/2010/main" val="3047827412"/>
      </p:ext>
    </p:extLst>
  </p:cSld>
  <p:clrMapOvr>
    <a:masterClrMapping/>
  </p:clrMapOvr>
  <mc:AlternateContent xmlns:mc="http://schemas.openxmlformats.org/markup-compatibility/2006" xmlns:p14="http://schemas.microsoft.com/office/powerpoint/2010/main">
    <mc:Choice Requires="p14">
      <p:transition spd="slow" p14:dur="2000" advTm="39423"/>
    </mc:Choice>
    <mc:Fallback xmlns="">
      <p:transition spd="slow" advTm="3942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Documentation</a:t>
            </a:r>
          </a:p>
        </p:txBody>
      </p:sp>
      <p:sp>
        <p:nvSpPr>
          <p:cNvPr id="3" name="Content Placeholder 2"/>
          <p:cNvSpPr>
            <a:spLocks noGrp="1"/>
          </p:cNvSpPr>
          <p:nvPr>
            <p:ph idx="1"/>
          </p:nvPr>
        </p:nvSpPr>
        <p:spPr>
          <a:xfrm>
            <a:off x="609600" y="2510455"/>
            <a:ext cx="10972800" cy="3790590"/>
          </a:xfrm>
        </p:spPr>
        <p:txBody>
          <a:bodyPr>
            <a:normAutofit lnSpcReduction="10000"/>
          </a:bodyPr>
          <a:lstStyle/>
          <a:p>
            <a:r>
              <a:rPr lang="en-US" dirty="0"/>
              <a:t>Use of the card is optional and may require documentation.</a:t>
            </a:r>
          </a:p>
          <a:p>
            <a:r>
              <a:rPr lang="en-US" dirty="0"/>
              <a:t>IRS has strict regulations about appropriate use of the ASIFlex Card.</a:t>
            </a:r>
          </a:p>
          <a:p>
            <a:r>
              <a:rPr lang="en-US" dirty="0"/>
              <a:t>Each time the card is used, participant should ask the provider for an itemized statement of service that shows:</a:t>
            </a:r>
          </a:p>
          <a:p>
            <a:pPr lvl="1"/>
            <a:r>
              <a:rPr lang="en-US" dirty="0"/>
              <a:t>Provider name;</a:t>
            </a:r>
          </a:p>
          <a:p>
            <a:pPr lvl="1"/>
            <a:r>
              <a:rPr lang="en-US" dirty="0"/>
              <a:t>Patient name;</a:t>
            </a:r>
          </a:p>
          <a:p>
            <a:pPr lvl="1"/>
            <a:r>
              <a:rPr lang="en-US" dirty="0"/>
              <a:t>Date of service;</a:t>
            </a:r>
          </a:p>
          <a:p>
            <a:pPr lvl="1"/>
            <a:r>
              <a:rPr lang="en-US" dirty="0"/>
              <a:t>Description of service; and</a:t>
            </a:r>
          </a:p>
          <a:p>
            <a:pPr lvl="1"/>
            <a:r>
              <a:rPr lang="en-US" dirty="0"/>
              <a:t>Dollar amount owed.</a:t>
            </a:r>
          </a:p>
          <a:p>
            <a:r>
              <a:rPr lang="en-US" dirty="0"/>
              <a:t>Participants should be sure to have the itemized receipt before leaving; providers do not automatically provide.</a:t>
            </a:r>
          </a:p>
          <a:p>
            <a:r>
              <a:rPr lang="en-US" dirty="0"/>
              <a:t>Participants should keep paper copy or snap a picture to save on mobile device.</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15</a:t>
            </a:fld>
            <a:endParaRPr lang="en-US" dirty="0"/>
          </a:p>
        </p:txBody>
      </p:sp>
    </p:spTree>
    <p:extLst>
      <p:ext uri="{BB962C8B-B14F-4D97-AF65-F5344CB8AC3E}">
        <p14:creationId xmlns:p14="http://schemas.microsoft.com/office/powerpoint/2010/main" val="623535603"/>
      </p:ext>
    </p:extLst>
  </p:cSld>
  <p:clrMapOvr>
    <a:masterClrMapping/>
  </p:clrMapOvr>
  <mc:AlternateContent xmlns:mc="http://schemas.openxmlformats.org/markup-compatibility/2006" xmlns:p14="http://schemas.microsoft.com/office/powerpoint/2010/main">
    <mc:Choice Requires="p14">
      <p:transition spd="slow" p14:dur="2000" advTm="48242"/>
    </mc:Choice>
    <mc:Fallback xmlns="">
      <p:transition spd="slow" advTm="48242"/>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E3F0A6-2D25-AB93-6FFF-551353AF65B3}"/>
              </a:ext>
            </a:extLst>
          </p:cNvPr>
          <p:cNvSpPr>
            <a:spLocks noGrp="1"/>
          </p:cNvSpPr>
          <p:nvPr>
            <p:ph sz="half" idx="1"/>
          </p:nvPr>
        </p:nvSpPr>
        <p:spPr/>
        <p:txBody>
          <a:bodyPr>
            <a:normAutofit/>
          </a:bodyPr>
          <a:lstStyle/>
          <a:p>
            <a:r>
              <a:rPr lang="en-US" dirty="0"/>
              <a:t>Contribution limits:</a:t>
            </a:r>
          </a:p>
          <a:p>
            <a:pPr lvl="1"/>
            <a:r>
              <a:rPr lang="en-US" dirty="0"/>
              <a:t>Married, filing separately:  $2,500.</a:t>
            </a:r>
          </a:p>
          <a:p>
            <a:pPr lvl="1"/>
            <a:r>
              <a:rPr lang="en-US" dirty="0"/>
              <a:t>Single, head of household: $5,000.</a:t>
            </a:r>
          </a:p>
          <a:p>
            <a:pPr lvl="1"/>
            <a:r>
              <a:rPr lang="en-US" dirty="0"/>
              <a:t>Married, filing jointly: $5,000.</a:t>
            </a:r>
          </a:p>
          <a:p>
            <a:r>
              <a:rPr lang="en-US" dirty="0"/>
              <a:t>Funds available as employee contributes.</a:t>
            </a:r>
          </a:p>
          <a:p>
            <a:pPr lvl="1"/>
            <a:r>
              <a:rPr lang="en-US" dirty="0"/>
              <a:t>Will not be reimbursed for expense until there is enough money in account to cover it.</a:t>
            </a:r>
          </a:p>
          <a:p>
            <a:endParaRPr lang="en-US" dirty="0"/>
          </a:p>
        </p:txBody>
      </p:sp>
      <p:sp>
        <p:nvSpPr>
          <p:cNvPr id="3" name="Content Placeholder 2">
            <a:extLst>
              <a:ext uri="{FF2B5EF4-FFF2-40B4-BE49-F238E27FC236}">
                <a16:creationId xmlns:a16="http://schemas.microsoft.com/office/drawing/2014/main" id="{988E34C3-CCC9-57E1-F6A4-99F452B6381D}"/>
              </a:ext>
            </a:extLst>
          </p:cNvPr>
          <p:cNvSpPr>
            <a:spLocks noGrp="1"/>
          </p:cNvSpPr>
          <p:nvPr>
            <p:ph sz="half" idx="2"/>
          </p:nvPr>
        </p:nvSpPr>
        <p:spPr/>
        <p:txBody>
          <a:bodyPr/>
          <a:lstStyle/>
          <a:p>
            <a:r>
              <a:rPr lang="en-US" dirty="0"/>
              <a:t>Grace period through March 15 to spend funds contributed the previous year.</a:t>
            </a:r>
          </a:p>
          <a:p>
            <a:r>
              <a:rPr lang="en-US" dirty="0"/>
              <a:t>March 31 is deadline to submit claims for previous year.</a:t>
            </a:r>
          </a:p>
          <a:p>
            <a:pPr lvl="1"/>
            <a:r>
              <a:rPr lang="en-US" dirty="0"/>
              <a:t>Forfeit funds left in account after the reimbursement deadline.</a:t>
            </a:r>
          </a:p>
          <a:p>
            <a:r>
              <a:rPr lang="en-US" dirty="0"/>
              <a:t>Cannot be used with state and federal tax credits.</a:t>
            </a:r>
          </a:p>
          <a:p>
            <a:r>
              <a:rPr lang="en-US" dirty="0"/>
              <a:t>Monthly administration fee: $2.14.</a:t>
            </a:r>
          </a:p>
        </p:txBody>
      </p:sp>
      <p:sp>
        <p:nvSpPr>
          <p:cNvPr id="4" name="Title 3">
            <a:extLst>
              <a:ext uri="{FF2B5EF4-FFF2-40B4-BE49-F238E27FC236}">
                <a16:creationId xmlns:a16="http://schemas.microsoft.com/office/drawing/2014/main" id="{56E79478-7917-54C5-A8ED-2DF08A437CB1}"/>
              </a:ext>
            </a:extLst>
          </p:cNvPr>
          <p:cNvSpPr>
            <a:spLocks noGrp="1"/>
          </p:cNvSpPr>
          <p:nvPr>
            <p:ph type="title"/>
          </p:nvPr>
        </p:nvSpPr>
        <p:spPr/>
        <p:txBody>
          <a:bodyPr/>
          <a:lstStyle/>
          <a:p>
            <a:r>
              <a:rPr lang="en-US" dirty="0"/>
              <a:t>Dependent Care Spending Account</a:t>
            </a:r>
          </a:p>
        </p:txBody>
      </p:sp>
      <p:sp>
        <p:nvSpPr>
          <p:cNvPr id="5" name="Slide Number Placeholder 4">
            <a:extLst>
              <a:ext uri="{FF2B5EF4-FFF2-40B4-BE49-F238E27FC236}">
                <a16:creationId xmlns:a16="http://schemas.microsoft.com/office/drawing/2014/main" id="{DC6585D2-EADB-DFA7-80F2-599316158578}"/>
              </a:ext>
            </a:extLst>
          </p:cNvPr>
          <p:cNvSpPr>
            <a:spLocks noGrp="1"/>
          </p:cNvSpPr>
          <p:nvPr>
            <p:ph type="sldNum" sz="quarter" idx="12"/>
          </p:nvPr>
        </p:nvSpPr>
        <p:spPr/>
        <p:txBody>
          <a:bodyPr/>
          <a:lstStyle/>
          <a:p>
            <a:fld id="{28024367-D536-4F59-B2ED-0E7825EDA9AF}" type="slidenum">
              <a:rPr lang="en-US" smtClean="0"/>
              <a:pPr/>
              <a:t>16</a:t>
            </a:fld>
            <a:endParaRPr lang="en-US" dirty="0"/>
          </a:p>
        </p:txBody>
      </p:sp>
    </p:spTree>
    <p:extLst>
      <p:ext uri="{BB962C8B-B14F-4D97-AF65-F5344CB8AC3E}">
        <p14:creationId xmlns:p14="http://schemas.microsoft.com/office/powerpoint/2010/main" val="1610194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17</a:t>
            </a:fld>
            <a:endParaRPr lang="en-US" dirty="0"/>
          </a:p>
        </p:txBody>
      </p:sp>
      <p:sp>
        <p:nvSpPr>
          <p:cNvPr id="3" name="Content Placeholder 2"/>
          <p:cNvSpPr>
            <a:spLocks noGrp="1"/>
          </p:cNvSpPr>
          <p:nvPr>
            <p:ph sz="half" idx="1"/>
          </p:nvPr>
        </p:nvSpPr>
        <p:spPr/>
        <p:txBody>
          <a:bodyPr/>
          <a:lstStyle/>
          <a:p>
            <a:r>
              <a:rPr lang="en-US" dirty="0"/>
              <a:t>Day care costs for children younger than age 13 and adults.</a:t>
            </a:r>
          </a:p>
          <a:p>
            <a:r>
              <a:rPr lang="en-US" dirty="0"/>
              <a:t>Summer day camp.</a:t>
            </a:r>
          </a:p>
          <a:p>
            <a:r>
              <a:rPr lang="en-US" dirty="0"/>
              <a:t>Before- or after-school program.</a:t>
            </a:r>
          </a:p>
          <a:p>
            <a:r>
              <a:rPr lang="en-US" dirty="0"/>
              <a:t>See a complete list of eligible expenses under Resources at </a:t>
            </a:r>
            <a:r>
              <a:rPr lang="en-US" dirty="0">
                <a:hlinkClick r:id="rId2"/>
              </a:rPr>
              <a:t>www.asiflex.com/SCMoneyPlus</a:t>
            </a:r>
            <a:r>
              <a:rPr lang="en-US" dirty="0"/>
              <a:t>.</a:t>
            </a:r>
          </a:p>
        </p:txBody>
      </p:sp>
      <p:sp>
        <p:nvSpPr>
          <p:cNvPr id="2" name="Title 1"/>
          <p:cNvSpPr>
            <a:spLocks noGrp="1"/>
          </p:cNvSpPr>
          <p:nvPr>
            <p:ph type="title"/>
          </p:nvPr>
        </p:nvSpPr>
        <p:spPr/>
        <p:txBody>
          <a:bodyPr/>
          <a:lstStyle/>
          <a:p>
            <a:r>
              <a:rPr lang="en-US" altLang="en-US" dirty="0"/>
              <a:t>DCSA-eligible expenses</a:t>
            </a:r>
            <a:endParaRPr lang="en-US" dirty="0"/>
          </a:p>
        </p:txBody>
      </p:sp>
    </p:spTree>
    <p:extLst>
      <p:ext uri="{BB962C8B-B14F-4D97-AF65-F5344CB8AC3E}">
        <p14:creationId xmlns:p14="http://schemas.microsoft.com/office/powerpoint/2010/main" val="1755041099"/>
      </p:ext>
    </p:extLst>
  </p:cSld>
  <p:clrMapOvr>
    <a:masterClrMapping/>
  </p:clrMapOvr>
  <mc:AlternateContent xmlns:mc="http://schemas.openxmlformats.org/markup-compatibility/2006" xmlns:p14="http://schemas.microsoft.com/office/powerpoint/2010/main">
    <mc:Choice Requires="p14">
      <p:transition spd="slow" p14:dur="2000" advTm="25290"/>
    </mc:Choice>
    <mc:Fallback xmlns="">
      <p:transition spd="slow" advTm="2529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18</a:t>
            </a:fld>
            <a:endParaRPr lang="en-US" dirty="0"/>
          </a:p>
        </p:txBody>
      </p:sp>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3902211433"/>
              </p:ext>
            </p:extLst>
          </p:nvPr>
        </p:nvGraphicFramePr>
        <p:xfrm>
          <a:off x="609600" y="1611313"/>
          <a:ext cx="10789920" cy="2670810"/>
        </p:xfrm>
        <a:graphic>
          <a:graphicData uri="http://schemas.openxmlformats.org/drawingml/2006/table">
            <a:tbl>
              <a:tblPr firstRow="1" bandRow="1">
                <a:tableStyleId>{2D5ABB26-0587-4C30-8999-92F81FD0307C}</a:tableStyleId>
              </a:tblPr>
              <a:tblGrid>
                <a:gridCol w="420624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1478665342"/>
                    </a:ext>
                  </a:extLst>
                </a:gridCol>
                <a:gridCol w="402336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Monthly administrative fee</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Annual contribution limit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Medical Spending Account</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$3,300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Limited-use Medical Spending Account</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$3,300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Dependent Care Spending Account</a:t>
                      </a:r>
                      <a:r>
                        <a:rPr lang="en-US" sz="2000" baseline="30000" dirty="0">
                          <a:solidFill>
                            <a:schemeClr val="tx2"/>
                          </a:solidFill>
                          <a:effectLst/>
                          <a:latin typeface="+mn-lt"/>
                          <a:ea typeface="Calibri" panose="020F0502020204030204" pitchFamily="34" charset="0"/>
                          <a:cs typeface="Times New Roman" panose="02020603050405020304" pitchFamily="18" charset="0"/>
                        </a:rPr>
                        <a:t>1</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$2,500 (married, filing separately)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$5,000 (single, head of household)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$5,000 (married, filing jointly)</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2" name="Title 1"/>
          <p:cNvSpPr>
            <a:spLocks noGrp="1"/>
          </p:cNvSpPr>
          <p:nvPr>
            <p:ph type="title"/>
            <p:custDataLst>
              <p:tags r:id="rId2"/>
            </p:custDataLst>
          </p:nvPr>
        </p:nvSpPr>
        <p:spPr/>
        <p:txBody>
          <a:bodyPr/>
          <a:lstStyle/>
          <a:p>
            <a:r>
              <a:rPr lang="en-US" dirty="0"/>
              <a:t>2025 Administrative fees and contribution limits</a:t>
            </a:r>
            <a:endParaRPr lang="en-US" baseline="30000" dirty="0"/>
          </a:p>
        </p:txBody>
      </p:sp>
      <p:sp>
        <p:nvSpPr>
          <p:cNvPr id="3" name="Rectangle 2">
            <a:extLst>
              <a:ext uri="{FF2B5EF4-FFF2-40B4-BE49-F238E27FC236}">
                <a16:creationId xmlns:a16="http://schemas.microsoft.com/office/drawing/2014/main" id="{01023F04-FC68-3B38-FD50-7F75A7960D01}"/>
              </a:ext>
            </a:extLst>
          </p:cNvPr>
          <p:cNvSpPr/>
          <p:nvPr>
            <p:custDataLst>
              <p:tags r:id="rId3"/>
            </p:custDataLst>
          </p:nvPr>
        </p:nvSpPr>
        <p:spPr>
          <a:xfrm>
            <a:off x="609599" y="6054823"/>
            <a:ext cx="7781925" cy="246221"/>
          </a:xfrm>
          <a:prstGeom prst="rect">
            <a:avLst/>
          </a:prstGeom>
        </p:spPr>
        <p:txBody>
          <a:bodyPr wrap="square">
            <a:spAutoFit/>
          </a:bodyPr>
          <a:lstStyle/>
          <a:p>
            <a:r>
              <a:rPr lang="en-US" sz="1000" baseline="30000" dirty="0">
                <a:solidFill>
                  <a:schemeClr val="tx2"/>
                </a:solidFill>
              </a:rPr>
              <a:t>1</a:t>
            </a:r>
            <a:r>
              <a:rPr lang="en-US" sz="1000" dirty="0">
                <a:solidFill>
                  <a:schemeClr val="tx2"/>
                </a:solidFill>
              </a:rPr>
              <a:t>Contribution limit for highly compensated employees is $1,600.</a:t>
            </a:r>
            <a:endParaRPr lang="en-US" sz="1000" baseline="30000" dirty="0">
              <a:solidFill>
                <a:schemeClr val="tx2"/>
              </a:solidFill>
            </a:endParaRPr>
          </a:p>
        </p:txBody>
      </p:sp>
    </p:spTree>
    <p:extLst>
      <p:ext uri="{BB962C8B-B14F-4D97-AF65-F5344CB8AC3E}">
        <p14:creationId xmlns:p14="http://schemas.microsoft.com/office/powerpoint/2010/main" val="2158948638"/>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2913B-937E-4902-9009-5534121A3F6B}"/>
              </a:ext>
            </a:extLst>
          </p:cNvPr>
          <p:cNvSpPr>
            <a:spLocks noGrp="1"/>
          </p:cNvSpPr>
          <p:nvPr>
            <p:ph type="title"/>
          </p:nvPr>
        </p:nvSpPr>
        <p:spPr>
          <a:xfrm>
            <a:off x="609600" y="228599"/>
            <a:ext cx="9598430" cy="1724899"/>
          </a:xfrm>
        </p:spPr>
        <p:txBody>
          <a:bodyPr/>
          <a:lstStyle/>
          <a:p>
            <a:r>
              <a:rPr lang="en-US" dirty="0"/>
              <a:t>Additional training</a:t>
            </a:r>
          </a:p>
        </p:txBody>
      </p:sp>
      <p:sp>
        <p:nvSpPr>
          <p:cNvPr id="3" name="Content Placeholder 2">
            <a:extLst>
              <a:ext uri="{FF2B5EF4-FFF2-40B4-BE49-F238E27FC236}">
                <a16:creationId xmlns:a16="http://schemas.microsoft.com/office/drawing/2014/main" id="{2990BF1B-43F5-439E-ABAD-FAF506C72352}"/>
              </a:ext>
            </a:extLst>
          </p:cNvPr>
          <p:cNvSpPr>
            <a:spLocks noGrp="1"/>
          </p:cNvSpPr>
          <p:nvPr>
            <p:ph idx="1"/>
          </p:nvPr>
        </p:nvSpPr>
        <p:spPr>
          <a:xfrm>
            <a:off x="609600" y="2510455"/>
            <a:ext cx="10972800" cy="3790590"/>
          </a:xfrm>
        </p:spPr>
        <p:txBody>
          <a:bodyPr>
            <a:normAutofit/>
          </a:bodyPr>
          <a:lstStyle/>
          <a:p>
            <a:r>
              <a:rPr lang="en-US" dirty="0"/>
              <a:t>For more information, view the employer training on MoneyPlus and Health Savings Accounts </a:t>
            </a:r>
            <a:r>
              <a:rPr lang="en-US" altLang="en-US" dirty="0"/>
              <a:t>at </a:t>
            </a:r>
            <a:r>
              <a:rPr lang="en-US" altLang="en-US" dirty="0">
                <a:hlinkClick r:id="rId2"/>
              </a:rPr>
              <a:t>peba.sc.gov/insurance-training</a:t>
            </a:r>
            <a:r>
              <a:rPr lang="en-US" altLang="en-US" dirty="0"/>
              <a:t>. </a:t>
            </a:r>
            <a:endParaRPr lang="en-US" dirty="0"/>
          </a:p>
          <a:p>
            <a:r>
              <a:rPr lang="en-US" dirty="0"/>
              <a:t>Additional topics include:</a:t>
            </a:r>
          </a:p>
          <a:p>
            <a:pPr lvl="1"/>
            <a:r>
              <a:rPr lang="en-US" dirty="0"/>
              <a:t>Filing flexible spending account claims.</a:t>
            </a:r>
          </a:p>
          <a:p>
            <a:pPr lvl="1"/>
            <a:r>
              <a:rPr lang="en-US" dirty="0"/>
              <a:t>Health Savings Accounts with HSA Central. </a:t>
            </a:r>
          </a:p>
          <a:p>
            <a:pPr lvl="1"/>
            <a:r>
              <a:rPr lang="en-US" dirty="0"/>
              <a:t>Employer portals with ASIFlex.</a:t>
            </a:r>
          </a:p>
          <a:p>
            <a:pPr lvl="1"/>
            <a:r>
              <a:rPr lang="en-US" dirty="0"/>
              <a:t>Submitting payrolls and remittances.</a:t>
            </a:r>
          </a:p>
          <a:p>
            <a:pPr lvl="1"/>
            <a:r>
              <a:rPr lang="en-US" dirty="0"/>
              <a:t>Discrepancy reports.</a:t>
            </a:r>
          </a:p>
          <a:p>
            <a:pPr lvl="1"/>
            <a:r>
              <a:rPr lang="en-US" dirty="0"/>
              <a:t>EBS reports. </a:t>
            </a:r>
          </a:p>
          <a:p>
            <a:pPr lvl="1"/>
            <a:r>
              <a:rPr lang="en-US" dirty="0"/>
              <a:t>Resources.</a:t>
            </a:r>
          </a:p>
        </p:txBody>
      </p:sp>
      <p:sp>
        <p:nvSpPr>
          <p:cNvPr id="4" name="Slide Number Placeholder 3">
            <a:extLst>
              <a:ext uri="{FF2B5EF4-FFF2-40B4-BE49-F238E27FC236}">
                <a16:creationId xmlns:a16="http://schemas.microsoft.com/office/drawing/2014/main" id="{A711311C-4892-4D4E-A59D-1C28FA8CA899}"/>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19</a:t>
            </a:fld>
            <a:endParaRPr lang="en-US" dirty="0"/>
          </a:p>
        </p:txBody>
      </p:sp>
    </p:spTree>
    <p:extLst>
      <p:ext uri="{BB962C8B-B14F-4D97-AF65-F5344CB8AC3E}">
        <p14:creationId xmlns:p14="http://schemas.microsoft.com/office/powerpoint/2010/main" val="1687683656"/>
      </p:ext>
    </p:extLst>
  </p:cSld>
  <p:clrMapOvr>
    <a:masterClrMapping/>
  </p:clrMapOvr>
  <mc:AlternateContent xmlns:mc="http://schemas.openxmlformats.org/markup-compatibility/2006" xmlns:p14="http://schemas.microsoft.com/office/powerpoint/2010/main">
    <mc:Choice Requires="p14">
      <p:transition spd="slow" p14:dur="2000" advTm="38437"/>
    </mc:Choice>
    <mc:Fallback xmlns="">
      <p:transition spd="slow" advTm="3843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20</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3</a:t>
            </a:fld>
            <a:endParaRPr lang="en-US" dirty="0"/>
          </a:p>
        </p:txBody>
      </p:sp>
      <p:sp>
        <p:nvSpPr>
          <p:cNvPr id="3" name="Content Placeholder 2"/>
          <p:cNvSpPr>
            <a:spLocks noGrp="1"/>
          </p:cNvSpPr>
          <p:nvPr>
            <p:ph sz="half" idx="1"/>
          </p:nvPr>
        </p:nvSpPr>
        <p:spPr/>
        <p:txBody>
          <a:bodyPr/>
          <a:lstStyle/>
          <a:p>
            <a:r>
              <a:rPr lang="en-US" altLang="en-US" dirty="0"/>
              <a:t>IRS Section 125 Plan.</a:t>
            </a:r>
          </a:p>
          <a:p>
            <a:pPr lvl="1"/>
            <a:r>
              <a:rPr lang="en-US" altLang="en-US" dirty="0"/>
              <a:t>Also called a cafeteria plan.</a:t>
            </a:r>
          </a:p>
          <a:p>
            <a:r>
              <a:rPr lang="en-US" altLang="en-US" dirty="0"/>
              <a:t>Tax-favored accounts program that allows subscribers to save money on eligible medical and dependent care costs.</a:t>
            </a:r>
          </a:p>
          <a:p>
            <a:r>
              <a:rPr lang="en-US" altLang="en-US" dirty="0"/>
              <a:t>Subscribers fund the accounts with money deducted pretax from paychecks. </a:t>
            </a:r>
          </a:p>
          <a:p>
            <a:pPr lvl="1"/>
            <a:r>
              <a:rPr lang="en-US" altLang="en-US" dirty="0"/>
              <a:t>Pay eligible expenses with pretax money.</a:t>
            </a:r>
          </a:p>
          <a:p>
            <a:pPr lvl="1"/>
            <a:r>
              <a:rPr lang="en-US" altLang="en-US" dirty="0"/>
              <a:t>Increases take-home pay. </a:t>
            </a:r>
          </a:p>
        </p:txBody>
      </p:sp>
      <p:sp>
        <p:nvSpPr>
          <p:cNvPr id="2" name="Title 1"/>
          <p:cNvSpPr>
            <a:spLocks noGrp="1"/>
          </p:cNvSpPr>
          <p:nvPr>
            <p:ph type="title"/>
          </p:nvPr>
        </p:nvSpPr>
        <p:spPr/>
        <p:txBody>
          <a:bodyPr/>
          <a:lstStyle/>
          <a:p>
            <a:r>
              <a:rPr lang="en-US"/>
              <a:t>MoneyPlus</a:t>
            </a:r>
            <a:endParaRPr lang="en-US" dirty="0"/>
          </a:p>
        </p:txBody>
      </p:sp>
    </p:spTree>
    <p:extLst>
      <p:ext uri="{BB962C8B-B14F-4D97-AF65-F5344CB8AC3E}">
        <p14:creationId xmlns:p14="http://schemas.microsoft.com/office/powerpoint/2010/main" val="1331431540"/>
      </p:ext>
    </p:extLst>
  </p:cSld>
  <p:clrMapOvr>
    <a:masterClrMapping/>
  </p:clrMapOvr>
  <mc:AlternateContent xmlns:mc="http://schemas.openxmlformats.org/markup-compatibility/2006" xmlns:p14="http://schemas.microsoft.com/office/powerpoint/2010/main">
    <mc:Choice Requires="p14">
      <p:transition spd="slow" p14:dur="2000" advTm="17800"/>
    </mc:Choice>
    <mc:Fallback xmlns="">
      <p:transition spd="slow" advTm="178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r>
              <a:rPr lang="en-US" dirty="0"/>
              <a:t>Pretax Group Insurance Premium feature.</a:t>
            </a:r>
          </a:p>
          <a:p>
            <a:r>
              <a:rPr lang="en-US" dirty="0"/>
              <a:t>Flexible spending accounts:</a:t>
            </a:r>
          </a:p>
          <a:p>
            <a:pPr lvl="1"/>
            <a:r>
              <a:rPr lang="en-US" dirty="0"/>
              <a:t>Medical Spending Account (MSA).</a:t>
            </a:r>
          </a:p>
          <a:p>
            <a:pPr lvl="1"/>
            <a:r>
              <a:rPr lang="en-US" dirty="0"/>
              <a:t>Limited-use Medical Spending Account.</a:t>
            </a:r>
          </a:p>
          <a:p>
            <a:pPr lvl="1"/>
            <a:r>
              <a:rPr lang="en-US" dirty="0"/>
              <a:t>Dependent Care Spending Account (DCSA).</a:t>
            </a:r>
          </a:p>
          <a:p>
            <a:pPr lvl="1"/>
            <a:endParaRPr lang="en-US" dirty="0"/>
          </a:p>
        </p:txBody>
      </p:sp>
      <p:sp>
        <p:nvSpPr>
          <p:cNvPr id="5" name="Content Placeholder 4">
            <a:extLst>
              <a:ext uri="{FF2B5EF4-FFF2-40B4-BE49-F238E27FC236}">
                <a16:creationId xmlns:a16="http://schemas.microsoft.com/office/drawing/2014/main" id="{CE786A33-AD8D-EDAB-BCD6-9F61D439C57B}"/>
              </a:ext>
            </a:extLst>
          </p:cNvPr>
          <p:cNvSpPr>
            <a:spLocks noGrp="1"/>
          </p:cNvSpPr>
          <p:nvPr>
            <p:ph sz="half" idx="2"/>
          </p:nvPr>
        </p:nvSpPr>
        <p:spPr/>
        <p:txBody>
          <a:bodyPr/>
          <a:lstStyle/>
          <a:p>
            <a:r>
              <a:rPr lang="en-US" dirty="0"/>
              <a:t>Helpful flyers at </a:t>
            </a:r>
            <a:r>
              <a:rPr lang="en-US" dirty="0">
                <a:solidFill>
                  <a:srgbClr val="568EC1"/>
                </a:solidFill>
                <a:hlinkClick r:id="rId5">
                  <a:extLst>
                    <a:ext uri="{A12FA001-AC4F-418D-AE19-62706E023703}">
                      <ahyp:hlinkClr xmlns:ahyp="http://schemas.microsoft.com/office/drawing/2018/hyperlinkcolor" val="tx"/>
                    </a:ext>
                  </a:extLst>
                </a:hlinkClick>
              </a:rPr>
              <a:t>peba.sc.gov/</a:t>
            </a:r>
            <a:r>
              <a:rPr lang="en-US" dirty="0">
                <a:solidFill>
                  <a:schemeClr val="accent1"/>
                </a:solidFill>
                <a:hlinkClick r:id="rId5">
                  <a:extLst>
                    <a:ext uri="{A12FA001-AC4F-418D-AE19-62706E023703}">
                      <ahyp:hlinkClr xmlns:ahyp="http://schemas.microsoft.com/office/drawing/2018/hyperlinkcolor" val="tx"/>
                    </a:ext>
                  </a:extLst>
                </a:hlinkClick>
              </a:rPr>
              <a:t>nyb</a:t>
            </a:r>
            <a:r>
              <a:rPr lang="en-US" dirty="0"/>
              <a:t>: </a:t>
            </a:r>
          </a:p>
          <a:p>
            <a:pPr lvl="1"/>
            <a:r>
              <a:rPr lang="en-US" i="1" dirty="0"/>
              <a:t>Save in Taxes with the Pretax Group Insurance Premium Feature</a:t>
            </a:r>
            <a:r>
              <a:rPr lang="en-US" dirty="0"/>
              <a:t> flyer.</a:t>
            </a:r>
          </a:p>
          <a:p>
            <a:pPr lvl="1"/>
            <a:r>
              <a:rPr lang="en-US" i="1" dirty="0"/>
              <a:t>Your 2025 Medical Spending Account at a Glance</a:t>
            </a:r>
            <a:r>
              <a:rPr lang="en-US" dirty="0"/>
              <a:t> flyer.</a:t>
            </a:r>
          </a:p>
          <a:p>
            <a:pPr lvl="1"/>
            <a:r>
              <a:rPr lang="en-US" i="1" dirty="0"/>
              <a:t>Your 2025 Dependent Care Spending Account at a Glance</a:t>
            </a:r>
            <a:r>
              <a:rPr lang="en-US" dirty="0"/>
              <a:t> flyer. </a:t>
            </a:r>
          </a:p>
          <a:p>
            <a:r>
              <a:rPr lang="en-US" dirty="0"/>
              <a:t>Useful FAQs and worksheet at </a:t>
            </a:r>
            <a:r>
              <a:rPr lang="en-US" dirty="0">
                <a:hlinkClick r:id="rId6"/>
              </a:rPr>
              <a:t>peba.sc.gov/publications</a:t>
            </a:r>
            <a:r>
              <a:rPr lang="en-US" dirty="0"/>
              <a:t>:</a:t>
            </a:r>
          </a:p>
          <a:p>
            <a:pPr lvl="1"/>
            <a:r>
              <a:rPr lang="en-US" dirty="0"/>
              <a:t>Medical Spending Account FAQs. </a:t>
            </a:r>
            <a:endParaRPr lang="en-US" dirty="0">
              <a:hlinkClick r:id="rId7"/>
            </a:endParaRPr>
          </a:p>
          <a:p>
            <a:pPr lvl="1"/>
            <a:r>
              <a:rPr lang="en-US" dirty="0"/>
              <a:t>Limited-use Medical Spending Account FAQs. </a:t>
            </a:r>
            <a:endParaRPr lang="en-US" dirty="0">
              <a:hlinkClick r:id="rId8"/>
            </a:endParaRPr>
          </a:p>
          <a:p>
            <a:pPr lvl="1"/>
            <a:r>
              <a:rPr lang="en-US" dirty="0"/>
              <a:t>Dependent Care Spending Account FAQs. </a:t>
            </a:r>
            <a:endParaRPr lang="en-US" dirty="0">
              <a:hlinkClick r:id="rId7"/>
            </a:endParaRPr>
          </a:p>
          <a:p>
            <a:pPr lvl="1"/>
            <a:r>
              <a:rPr lang="en-US" dirty="0"/>
              <a:t>MoneyPlus worksheet. </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4</a:t>
            </a:fld>
            <a:endParaRPr lang="en-US" dirty="0"/>
          </a:p>
        </p:txBody>
      </p:sp>
      <p:sp>
        <p:nvSpPr>
          <p:cNvPr id="2" name="Title 1"/>
          <p:cNvSpPr>
            <a:spLocks noGrp="1"/>
          </p:cNvSpPr>
          <p:nvPr>
            <p:ph type="title"/>
            <p:custDataLst>
              <p:tags r:id="rId3"/>
            </p:custDataLst>
          </p:nvPr>
        </p:nvSpPr>
        <p:spPr/>
        <p:txBody>
          <a:bodyPr/>
          <a:lstStyle/>
          <a:p>
            <a:r>
              <a:rPr lang="en-US" altLang="en-US" dirty="0"/>
              <a:t>MoneyPlus features</a:t>
            </a:r>
            <a:endParaRPr lang="en-US" dirty="0"/>
          </a:p>
        </p:txBody>
      </p:sp>
    </p:spTree>
    <p:extLst>
      <p:ext uri="{BB962C8B-B14F-4D97-AF65-F5344CB8AC3E}">
        <p14:creationId xmlns:p14="http://schemas.microsoft.com/office/powerpoint/2010/main" val="370421776"/>
      </p:ext>
    </p:extLst>
  </p:cSld>
  <p:clrMapOvr>
    <a:masterClrMapping/>
  </p:clrMapOvr>
  <mc:AlternateContent xmlns:mc="http://schemas.openxmlformats.org/markup-compatibility/2006" xmlns:p14="http://schemas.microsoft.com/office/powerpoint/2010/main">
    <mc:Choice Requires="p14">
      <p:transition spd="slow" p14:dur="2000" advTm="22269"/>
    </mc:Choice>
    <mc:Fallback xmlns="">
      <p:transition spd="slow" advTm="2226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599" y="2917779"/>
            <a:ext cx="5866015" cy="3373294"/>
          </a:xfrm>
        </p:spPr>
        <p:txBody>
          <a:bodyPr>
            <a:normAutofit/>
          </a:bodyPr>
          <a:lstStyle/>
          <a:p>
            <a:r>
              <a:rPr lang="en-US" dirty="0"/>
              <a:t>Employees enroll through MyBenefits.</a:t>
            </a:r>
          </a:p>
          <a:p>
            <a:pPr lvl="1"/>
            <a:r>
              <a:rPr lang="en-US" dirty="0"/>
              <a:t>As a new hire; </a:t>
            </a:r>
          </a:p>
          <a:p>
            <a:pPr lvl="1"/>
            <a:r>
              <a:rPr lang="en-US" dirty="0"/>
              <a:t>During annual open enrollment period; and</a:t>
            </a:r>
          </a:p>
          <a:p>
            <a:pPr lvl="1"/>
            <a:r>
              <a:rPr lang="en-US" dirty="0"/>
              <a:t>Due to special eligibility situations. </a:t>
            </a:r>
          </a:p>
          <a:p>
            <a:r>
              <a:rPr lang="en-US" dirty="0"/>
              <a:t>Employers must approve enrollment in EBS and must provide the number of annual pay periods.</a:t>
            </a:r>
          </a:p>
          <a:p>
            <a:pPr lvl="0"/>
            <a:r>
              <a:rPr lang="en-US" dirty="0"/>
              <a:t>PEBA sends daily enrollment and eligibility files to ASIFlex.</a:t>
            </a:r>
          </a:p>
        </p:txBody>
      </p:sp>
      <p:sp>
        <p:nvSpPr>
          <p:cNvPr id="2" name="Title 1"/>
          <p:cNvSpPr>
            <a:spLocks noGrp="1"/>
          </p:cNvSpPr>
          <p:nvPr>
            <p:ph type="title"/>
          </p:nvPr>
        </p:nvSpPr>
        <p:spPr>
          <a:xfrm>
            <a:off x="609600" y="228599"/>
            <a:ext cx="4702234" cy="2223655"/>
          </a:xfrm>
        </p:spPr>
        <p:txBody>
          <a:bodyPr/>
          <a:lstStyle/>
          <a:p>
            <a:r>
              <a:rPr lang="en-US" dirty="0"/>
              <a:t>Enrollment</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2242245982"/>
      </p:ext>
    </p:extLst>
  </p:cSld>
  <p:clrMapOvr>
    <a:masterClrMapping/>
  </p:clrMapOvr>
  <mc:AlternateContent xmlns:mc="http://schemas.openxmlformats.org/markup-compatibility/2006" xmlns:p14="http://schemas.microsoft.com/office/powerpoint/2010/main">
    <mc:Choice Requires="p14">
      <p:transition spd="slow" p14:dur="2000" advTm="30906"/>
    </mc:Choice>
    <mc:Fallback xmlns="">
      <p:transition spd="slow" advTm="309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Flexible spending accounts</a:t>
            </a:r>
            <a:endParaRPr lang="en-US" dirty="0"/>
          </a:p>
        </p:txBody>
      </p:sp>
      <p:sp>
        <p:nvSpPr>
          <p:cNvPr id="3" name="Content Placeholder 2"/>
          <p:cNvSpPr>
            <a:spLocks noGrp="1"/>
          </p:cNvSpPr>
          <p:nvPr>
            <p:ph idx="1"/>
          </p:nvPr>
        </p:nvSpPr>
        <p:spPr>
          <a:xfrm>
            <a:off x="609600" y="2510455"/>
            <a:ext cx="10972800" cy="3790590"/>
          </a:xfrm>
        </p:spPr>
        <p:txBody>
          <a:bodyPr/>
          <a:lstStyle/>
          <a:p>
            <a:r>
              <a:rPr lang="en-US" dirty="0"/>
              <a:t>Include Medical Spending Accounts, Dependent Care Spending Accounts and Limited-use Medical Spending Accounts. </a:t>
            </a:r>
          </a:p>
          <a:p>
            <a:r>
              <a:rPr lang="en-US" dirty="0"/>
              <a:t>Must reenroll every year to continue contributing.</a:t>
            </a:r>
          </a:p>
          <a:p>
            <a:r>
              <a:rPr lang="en-US" dirty="0"/>
              <a:t>Do not have to be covered under the State Health Plan.</a:t>
            </a:r>
          </a:p>
          <a:p>
            <a:r>
              <a:rPr lang="en-US" dirty="0"/>
              <a:t>Use to pay eligible expenses for eligible spouse and dependents.</a:t>
            </a:r>
          </a:p>
          <a:p>
            <a:r>
              <a:rPr lang="en-US" dirty="0"/>
              <a:t>Generally, election remains in effect for the plan year unless participant experiences a qualified status change.</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2289215866"/>
      </p:ext>
    </p:extLst>
  </p:cSld>
  <p:clrMapOvr>
    <a:masterClrMapping/>
  </p:clrMapOvr>
  <mc:AlternateContent xmlns:mc="http://schemas.openxmlformats.org/markup-compatibility/2006" xmlns:p14="http://schemas.microsoft.com/office/powerpoint/2010/main">
    <mc:Choice Requires="p14">
      <p:transition spd="slow" p14:dur="2000" advTm="31902"/>
    </mc:Choice>
    <mc:Fallback xmlns="">
      <p:transition spd="slow" advTm="3190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Qualified status changes</a:t>
            </a:r>
            <a:endParaRPr lang="en-US" dirty="0"/>
          </a:p>
        </p:txBody>
      </p:sp>
      <p:sp>
        <p:nvSpPr>
          <p:cNvPr id="3" name="Content Placeholder 2"/>
          <p:cNvSpPr>
            <a:spLocks noGrp="1"/>
          </p:cNvSpPr>
          <p:nvPr>
            <p:ph idx="1"/>
          </p:nvPr>
        </p:nvSpPr>
        <p:spPr>
          <a:xfrm>
            <a:off x="609600" y="2510455"/>
            <a:ext cx="10972800" cy="3790590"/>
          </a:xfrm>
        </p:spPr>
        <p:txBody>
          <a:bodyPr>
            <a:normAutofit/>
          </a:bodyPr>
          <a:lstStyle/>
          <a:p>
            <a:pPr lvl="0"/>
            <a:r>
              <a:rPr lang="en-US" dirty="0"/>
              <a:t>Limited circumstances for flexible spending account changes within 31 days of a qualifying event. </a:t>
            </a:r>
          </a:p>
          <a:p>
            <a:pPr lvl="1"/>
            <a:r>
              <a:rPr lang="en-US" dirty="0"/>
              <a:t>Enrolling.</a:t>
            </a:r>
          </a:p>
          <a:p>
            <a:pPr lvl="1"/>
            <a:r>
              <a:rPr lang="en-US" dirty="0"/>
              <a:t>Increasing or decreasing contributions.</a:t>
            </a:r>
          </a:p>
          <a:p>
            <a:r>
              <a:rPr lang="en-US" dirty="0"/>
              <a:t>Examples include change in marital status or number of tax dependents. </a:t>
            </a:r>
          </a:p>
          <a:p>
            <a:pPr lvl="0"/>
            <a:r>
              <a:rPr lang="en-US" dirty="0"/>
              <a:t>Submit changes within 31 days of the event. </a:t>
            </a:r>
          </a:p>
          <a:p>
            <a:pPr lvl="1"/>
            <a:r>
              <a:rPr lang="en-US" dirty="0"/>
              <a:t>Online or </a:t>
            </a:r>
            <a:r>
              <a:rPr lang="en-US" i="1" dirty="0">
                <a:hlinkClick r:id="rId2"/>
              </a:rPr>
              <a:t>Notice of Election</a:t>
            </a:r>
            <a:r>
              <a:rPr lang="en-US" i="1" dirty="0"/>
              <a:t> </a:t>
            </a:r>
            <a:r>
              <a:rPr lang="en-US" dirty="0"/>
              <a:t>form. </a:t>
            </a:r>
          </a:p>
          <a:p>
            <a:pPr lvl="1"/>
            <a:r>
              <a:rPr lang="en-US" dirty="0"/>
              <a:t>Employer must provide number of annual pay periods. </a:t>
            </a:r>
          </a:p>
          <a:p>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736327910"/>
      </p:ext>
    </p:extLst>
  </p:cSld>
  <p:clrMapOvr>
    <a:masterClrMapping/>
  </p:clrMapOvr>
  <mc:AlternateContent xmlns:mc="http://schemas.openxmlformats.org/markup-compatibility/2006" xmlns:p14="http://schemas.microsoft.com/office/powerpoint/2010/main">
    <mc:Choice Requires="p14">
      <p:transition spd="slow" p14:dur="2000" advTm="23332"/>
    </mc:Choice>
    <mc:Fallback xmlns="">
      <p:transition spd="slow" advTm="2333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D9F6B-08A0-4B6F-2AD0-88AB27CFA940}"/>
              </a:ext>
            </a:extLst>
          </p:cNvPr>
          <p:cNvSpPr>
            <a:spLocks noGrp="1"/>
          </p:cNvSpPr>
          <p:nvPr>
            <p:ph sz="half" idx="1"/>
          </p:nvPr>
        </p:nvSpPr>
        <p:spPr/>
        <p:txBody>
          <a:bodyPr>
            <a:normAutofit fontScale="92500" lnSpcReduction="10000"/>
          </a:bodyPr>
          <a:lstStyle/>
          <a:p>
            <a:pPr lvl="0"/>
            <a:r>
              <a:rPr lang="en-US" dirty="0"/>
              <a:t>Available to all members.</a:t>
            </a:r>
          </a:p>
          <a:p>
            <a:pPr lvl="0"/>
            <a:r>
              <a:rPr lang="en-US" dirty="0"/>
              <a:t>Allows employees to pay insurance premiums before taxes for:</a:t>
            </a:r>
          </a:p>
          <a:p>
            <a:pPr lvl="1"/>
            <a:r>
              <a:rPr lang="en-US" dirty="0"/>
              <a:t>Health, including tobacco-use premium.</a:t>
            </a:r>
          </a:p>
          <a:p>
            <a:pPr lvl="1"/>
            <a:r>
              <a:rPr lang="en-US" dirty="0"/>
              <a:t>Dental;</a:t>
            </a:r>
          </a:p>
          <a:p>
            <a:pPr lvl="1"/>
            <a:r>
              <a:rPr lang="en-US" dirty="0"/>
              <a:t>Vision; and</a:t>
            </a:r>
          </a:p>
          <a:p>
            <a:pPr lvl="1"/>
            <a:r>
              <a:rPr lang="en-US" dirty="0"/>
              <a:t>Up to $50,000 of Optional Life coverage.</a:t>
            </a:r>
          </a:p>
          <a:p>
            <a:r>
              <a:rPr lang="en-US" altLang="en-US" dirty="0">
                <a:ea typeface="ＭＳ Ｐゴシック" panose="020B0600070205080204" pitchFamily="34" charset="-128"/>
              </a:rPr>
              <a:t>Excludes Dependent Life-Spouse and Dependent Life-Child insurance premiums.</a:t>
            </a:r>
          </a:p>
        </p:txBody>
      </p:sp>
      <p:sp>
        <p:nvSpPr>
          <p:cNvPr id="5" name="Content Placeholder 4">
            <a:extLst>
              <a:ext uri="{FF2B5EF4-FFF2-40B4-BE49-F238E27FC236}">
                <a16:creationId xmlns:a16="http://schemas.microsoft.com/office/drawing/2014/main" id="{480D4033-6C0F-F9B3-8861-BB6151C8EE6E}"/>
              </a:ext>
            </a:extLst>
          </p:cNvPr>
          <p:cNvSpPr>
            <a:spLocks noGrp="1"/>
          </p:cNvSpPr>
          <p:nvPr>
            <p:ph sz="half" idx="2"/>
          </p:nvPr>
        </p:nvSpPr>
        <p:spPr/>
        <p:txBody>
          <a:bodyPr/>
          <a:lstStyle/>
          <a:p>
            <a:r>
              <a:rPr lang="en-US" altLang="en-US" dirty="0"/>
              <a:t>No monthly administrative fee.</a:t>
            </a:r>
          </a:p>
          <a:p>
            <a:r>
              <a:rPr lang="en-US" altLang="en-US" dirty="0"/>
              <a:t>No need to reenroll each year. </a:t>
            </a:r>
          </a:p>
          <a:p>
            <a:r>
              <a:rPr lang="en-US" altLang="en-US" dirty="0"/>
              <a:t>May also enroll due to special eligibility situations or during annual October open enrollment.</a:t>
            </a:r>
          </a:p>
        </p:txBody>
      </p:sp>
      <p:sp>
        <p:nvSpPr>
          <p:cNvPr id="3" name="Title 2">
            <a:extLst>
              <a:ext uri="{FF2B5EF4-FFF2-40B4-BE49-F238E27FC236}">
                <a16:creationId xmlns:a16="http://schemas.microsoft.com/office/drawing/2014/main" id="{D5145E75-7406-DBE4-6E52-A840B11E92F7}"/>
              </a:ext>
            </a:extLst>
          </p:cNvPr>
          <p:cNvSpPr>
            <a:spLocks noGrp="1"/>
          </p:cNvSpPr>
          <p:nvPr>
            <p:ph type="title"/>
          </p:nvPr>
        </p:nvSpPr>
        <p:spPr/>
        <p:txBody>
          <a:bodyPr/>
          <a:lstStyle/>
          <a:p>
            <a:r>
              <a:rPr lang="en-US" dirty="0"/>
              <a:t>Pretax Group Insurance Premium feature</a:t>
            </a:r>
          </a:p>
        </p:txBody>
      </p:sp>
      <p:sp>
        <p:nvSpPr>
          <p:cNvPr id="4" name="Slide Number Placeholder 3">
            <a:extLst>
              <a:ext uri="{FF2B5EF4-FFF2-40B4-BE49-F238E27FC236}">
                <a16:creationId xmlns:a16="http://schemas.microsoft.com/office/drawing/2014/main" id="{D232CDAA-0390-5FCD-33A4-F11F5030093F}"/>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366833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pPr lvl="0"/>
            <a:r>
              <a:rPr lang="en-US" dirty="0"/>
              <a:t>Available to all insurance-eligible employees, as long as the employee and their spouse are not making contributions to a Health Savings Account (HSA).</a:t>
            </a:r>
          </a:p>
          <a:p>
            <a:pPr lvl="0"/>
            <a:r>
              <a:rPr lang="en-US" dirty="0"/>
              <a:t>Contribution limit: $3,300.</a:t>
            </a:r>
          </a:p>
          <a:p>
            <a:r>
              <a:rPr lang="en-US" dirty="0"/>
              <a:t>All funds available when benefits begin.</a:t>
            </a:r>
          </a:p>
          <a:p>
            <a:pPr lvl="1"/>
            <a:r>
              <a:rPr lang="en-US" dirty="0"/>
              <a:t>January 1 for open enrollment changes.</a:t>
            </a:r>
          </a:p>
          <a:p>
            <a:pPr lvl="1"/>
            <a:r>
              <a:rPr lang="en-US" dirty="0"/>
              <a:t>First day of coverage for new hires.</a:t>
            </a:r>
          </a:p>
        </p:txBody>
      </p:sp>
      <p:sp>
        <p:nvSpPr>
          <p:cNvPr id="6" name="Content Placeholder 5">
            <a:extLst>
              <a:ext uri="{FF2B5EF4-FFF2-40B4-BE49-F238E27FC236}">
                <a16:creationId xmlns:a16="http://schemas.microsoft.com/office/drawing/2014/main" id="{A19FF676-FCD0-6A31-8ABC-96EFAD6EF7AF}"/>
              </a:ext>
            </a:extLst>
          </p:cNvPr>
          <p:cNvSpPr>
            <a:spLocks noGrp="1"/>
          </p:cNvSpPr>
          <p:nvPr>
            <p:ph sz="half" idx="2"/>
          </p:nvPr>
        </p:nvSpPr>
        <p:spPr/>
        <p:txBody>
          <a:bodyPr/>
          <a:lstStyle/>
          <a:p>
            <a:r>
              <a:rPr lang="en-US" dirty="0"/>
              <a:t>Carry over up to $660 in unused funds to next plan year.</a:t>
            </a:r>
          </a:p>
          <a:p>
            <a:pPr lvl="1"/>
            <a:r>
              <a:rPr lang="en-US" dirty="0"/>
              <a:t>Forfeit funds over $660 left in account after the reimbursement deadline.</a:t>
            </a:r>
          </a:p>
          <a:p>
            <a:r>
              <a:rPr lang="en-US" dirty="0"/>
              <a:t>March 31 deadline to submit claims for previous year.</a:t>
            </a:r>
          </a:p>
          <a:p>
            <a:r>
              <a:rPr lang="en-US" dirty="0"/>
              <a:t>Monthly administration fee: $2.14.</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Medical Spending Account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378765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3&quot;/&gt;&lt;lineCharCount val=&quot;28&quot;/&gt;&lt;lineCharCount val=&quot;32&quot;/&gt;&lt;lineCharCount val=&quot;38&quot;/&gt;&lt;lineCharCount val=&quot;40&quot;/&gt;&lt;lineCharCount val=&quot;29&quot;/&gt;&lt;/TableIndex&gt;&lt;/ShapeTextInfo&gt;"/>
  <p:tag name="HTML_SHAPEINFO" val="&lt;ThreeDShapeInfo&gt;&lt;uuid val=&quot;{BF86F6E6-73A8-4F9D-977A-E91AC1ECFD84}&quot;/&gt;&lt;isInvalidForFieldText val=&quot;0&quot;/&gt;&lt;Image&gt;&lt;filename val=&quot;C:\Users\rscald\AppData\Local\Temp\CP17684170892406Session\CPTrustFolder17684170892421\PPTImport17684171035750\data\asimages\{BF86F6E6-73A8-4F9D-977A-E91AC1ECFD84}_118.png&quot;/&gt;&lt;left val=&quot;38&quot;/&gt;&lt;top val=&quot;189&quot;/&gt;&lt;width val=&quot;874&quot;/&gt;&lt;height val=&quot;448&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43C7B211-DE11-4688-86BC-3C6A743025B8}&quot;/&gt;&lt;isInvalidForFieldText val=&quot;0&quot;/&gt;&lt;Image&gt;&lt;filename val=&quot;C:\Users\rscald\AppData\Local\Temp\CP17684170892406Session\CPTrustFolder17684170892421\PPTImport17684171035750\data\asimages\{43C7B211-DE11-4688-86BC-3C6A743025B8}_118.png&quot;/&gt;&lt;left val=&quot;864&quot;/&gt;&lt;top val=&quot;674&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6AD46637-D724-4829-8C5B-AAFF7192B8CC}&quot;/&gt;&lt;isInvalidForFieldText val=&quot;0&quot;/&gt;&lt;Image&gt;&lt;filename val=&quot;C:\Users\rscald\AppData\Local\Temp\CP17684170892406Session\CPTrustFolder17684170892421\PPTImport17684171035750\data\asimages\{6AD46637-D724-4829-8C5B-AAFF7192B8CC}_118.png&quot;/&gt;&lt;left val=&quot;24&quot;/&gt;&lt;top val=&quot;35&quot;/&gt;&lt;width val=&quot;743&quot;/&gt;&lt;height val=&quot;160&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9&quot;/&gt;&lt;lineCharCount val=&quot;64&quot;/&gt;&lt;/TableIndex&gt;&lt;/ShapeTextInfo&gt;"/>
  <p:tag name="HTML_SHAPEINFO" val="&lt;ThreeDShapeInfo&gt;&lt;uuid val=&quot;{B1D1730A-94A2-493E-820D-F5DDB27CE71C}&quot;/&gt;&lt;isInvalidForFieldText val=&quot;0&quot;/&gt;&lt;Image&gt;&lt;filename val=&quot;C:\Users\rscald\AppData\Local\Temp\CP16132381501937Session\CPTrustFolder16132381501953\PPTImport16132381587437\data\asimages\{B1D1730A-94A2-493E-820D-F5DDB27CE71C}_45.png&quot;/&gt;&lt;left val=&quot;47&quot;/&gt;&lt;top val=&quot;676&quot;/&gt;&lt;width val=&quot;818&quot;/&gt;&lt;height val=&quot;46&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23561</TotalTime>
  <Words>1327</Words>
  <Application>Microsoft Office PowerPoint</Application>
  <PresentationFormat>Widescreen</PresentationFormat>
  <Paragraphs>184</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ＭＳ Ｐゴシック</vt:lpstr>
      <vt:lpstr>Arial</vt:lpstr>
      <vt:lpstr>Calibri</vt:lpstr>
      <vt:lpstr>Calibri Light</vt:lpstr>
      <vt:lpstr>Times New Roman</vt:lpstr>
      <vt:lpstr>Tw Cen MT Condensed</vt:lpstr>
      <vt:lpstr>2_Office Theme</vt:lpstr>
      <vt:lpstr>MoneyPlus</vt:lpstr>
      <vt:lpstr>Important information</vt:lpstr>
      <vt:lpstr>MoneyPlus</vt:lpstr>
      <vt:lpstr>MoneyPlus features</vt:lpstr>
      <vt:lpstr>Enrollment</vt:lpstr>
      <vt:lpstr>Flexible spending accounts</vt:lpstr>
      <vt:lpstr>Qualified status changes</vt:lpstr>
      <vt:lpstr>Pretax Group Insurance Premium feature</vt:lpstr>
      <vt:lpstr>Medical Spending Account</vt:lpstr>
      <vt:lpstr>MSA eligible expenses</vt:lpstr>
      <vt:lpstr>Limited-use Medical Spending Account</vt:lpstr>
      <vt:lpstr>Limited-use MSA eligible expenses</vt:lpstr>
      <vt:lpstr>MSA and Limited-use MSA carryover</vt:lpstr>
      <vt:lpstr>ASIFlex Card</vt:lpstr>
      <vt:lpstr>Documentation</vt:lpstr>
      <vt:lpstr>Dependent Care Spending Account</vt:lpstr>
      <vt:lpstr>DCSA-eligible expenses</vt:lpstr>
      <vt:lpstr>2025 Administrative fees and contribution limits</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532</cp:revision>
  <cp:lastPrinted>2024-12-09T16:40:23Z</cp:lastPrinted>
  <dcterms:created xsi:type="dcterms:W3CDTF">2019-11-01T12:34:11Z</dcterms:created>
  <dcterms:modified xsi:type="dcterms:W3CDTF">2024-12-09T16:57:33Z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