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63" r:id="rId3"/>
    <p:sldId id="286" r:id="rId4"/>
    <p:sldId id="289" r:id="rId5"/>
    <p:sldId id="288" r:id="rId6"/>
    <p:sldId id="263" r:id="rId7"/>
  </p:sldIdLst>
  <p:sldSz cx="12192000" cy="6858000"/>
  <p:notesSz cx="7315200" cy="96012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Annual open enrollment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Annual open enrollment</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3</a:t>
            </a:fld>
            <a:endParaRPr lang="en-US" dirty="0"/>
          </a:p>
        </p:txBody>
      </p:sp>
      <p:sp>
        <p:nvSpPr>
          <p:cNvPr id="5" name="Content Placeholder 4">
            <a:extLst>
              <a:ext uri="{FF2B5EF4-FFF2-40B4-BE49-F238E27FC236}">
                <a16:creationId xmlns:a16="http://schemas.microsoft.com/office/drawing/2014/main" id="{4CDFEDF9-4027-8783-8CFC-B65637F070FE}"/>
              </a:ext>
            </a:extLst>
          </p:cNvPr>
          <p:cNvSpPr>
            <a:spLocks noGrp="1"/>
          </p:cNvSpPr>
          <p:nvPr>
            <p:ph sz="half" idx="13"/>
          </p:nvPr>
        </p:nvSpPr>
        <p:spPr/>
        <p:txBody>
          <a:bodyPr/>
          <a:lstStyle/>
          <a:p>
            <a:r>
              <a:rPr lang="en-US" dirty="0"/>
              <a:t>Enroll in, drop or change health plans.</a:t>
            </a:r>
          </a:p>
          <a:p>
            <a:r>
              <a:rPr lang="en-US" dirty="0"/>
              <a:t>Enroll in or drop vision coverage.</a:t>
            </a:r>
          </a:p>
          <a:p>
            <a:r>
              <a:rPr lang="en-US" dirty="0"/>
              <a:t>Add or drop dependents from health and vision.</a:t>
            </a:r>
          </a:p>
          <a:p>
            <a:r>
              <a:rPr lang="en-US" dirty="0"/>
              <a:t>Enroll in or increase Optional Life and/or Dependent Life-Spouse insurance.</a:t>
            </a:r>
          </a:p>
          <a:p>
            <a:pPr lvl="1"/>
            <a:r>
              <a:rPr lang="en-US" dirty="0"/>
              <a:t>Medical evidence may be required.</a:t>
            </a:r>
          </a:p>
          <a:p>
            <a:r>
              <a:rPr lang="en-US" dirty="0"/>
              <a:t>Enroll in Dependent Life-Child insurance.</a:t>
            </a:r>
          </a:p>
          <a:p>
            <a:r>
              <a:rPr lang="en-US" dirty="0"/>
              <a:t>Decrease or cancel Optional Life and/or Dependent Life-Spouse insurance.</a:t>
            </a:r>
          </a:p>
          <a:p>
            <a:endParaRPr lang="en-US" dirty="0"/>
          </a:p>
        </p:txBody>
      </p:sp>
      <p:sp>
        <p:nvSpPr>
          <p:cNvPr id="3" name="Content Placeholder 2"/>
          <p:cNvSpPr>
            <a:spLocks noGrp="1"/>
          </p:cNvSpPr>
          <p:nvPr>
            <p:ph sz="half" idx="2"/>
            <p:custDataLst>
              <p:tags r:id="rId3"/>
            </p:custDataLst>
          </p:nvPr>
        </p:nvSpPr>
        <p:spPr/>
        <p:txBody>
          <a:bodyPr>
            <a:normAutofit/>
          </a:bodyPr>
          <a:lstStyle/>
          <a:p>
            <a:r>
              <a:rPr lang="en-US" dirty="0"/>
              <a:t>Apply for Supplemental Long Term Disability.</a:t>
            </a:r>
          </a:p>
          <a:p>
            <a:pPr lvl="1"/>
            <a:r>
              <a:rPr lang="en-US" dirty="0"/>
              <a:t>Medical evidence may be required.</a:t>
            </a:r>
          </a:p>
          <a:p>
            <a:r>
              <a:rPr lang="en-US" dirty="0"/>
              <a:t>Enroll or reenroll in MoneyPlus flexible spending accounts.</a:t>
            </a:r>
          </a:p>
          <a:p>
            <a:r>
              <a:rPr lang="en-US" dirty="0"/>
              <a:t>Enroll in or change contributions to Health Savings Account.</a:t>
            </a:r>
          </a:p>
          <a:p>
            <a:r>
              <a:rPr lang="en-US" dirty="0"/>
              <a:t>Odd-numbered years only:</a:t>
            </a:r>
          </a:p>
          <a:p>
            <a:pPr lvl="1"/>
            <a:r>
              <a:rPr lang="en-US" dirty="0"/>
              <a:t>Enroll in, drop or change dental plans.</a:t>
            </a:r>
          </a:p>
          <a:p>
            <a:pPr lvl="1"/>
            <a:r>
              <a:rPr lang="en-US" dirty="0"/>
              <a:t>Add or drop dependents from dental plans. </a:t>
            </a:r>
          </a:p>
          <a:p>
            <a:r>
              <a:rPr lang="en-US" dirty="0"/>
              <a:t>Make other changes as announced.</a:t>
            </a:r>
            <a:endParaRPr lang="en-US" strike="sngStrike" dirty="0">
              <a:solidFill>
                <a:srgbClr val="FF0000"/>
              </a:solidFill>
            </a:endParaRPr>
          </a:p>
        </p:txBody>
      </p:sp>
    </p:spTree>
    <p:extLst>
      <p:ext uri="{BB962C8B-B14F-4D97-AF65-F5344CB8AC3E}">
        <p14:creationId xmlns:p14="http://schemas.microsoft.com/office/powerpoint/2010/main" val="3337158666"/>
      </p:ext>
    </p:extLst>
  </p:cSld>
  <p:clrMapOvr>
    <a:masterClrMapping/>
  </p:clrMapOvr>
  <mc:AlternateContent xmlns:mc="http://schemas.openxmlformats.org/markup-compatibility/2006" xmlns:p14="http://schemas.microsoft.com/office/powerpoint/2010/main">
    <mc:Choice Requires="p14">
      <p:transition spd="slow" p14:dur="2000" advTm="55475"/>
    </mc:Choice>
    <mc:Fallback xmlns="">
      <p:transition spd="slow" advTm="5547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EA27ABB-C5E5-5C84-49EF-12F8702D067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CCE2431D-6F2E-1BC7-4ADE-2D2A26E1B330}"/>
              </a:ext>
            </a:extLst>
          </p:cNvPr>
          <p:cNvSpPr>
            <a:spLocks noGrp="1"/>
          </p:cNvSpPr>
          <p:nvPr>
            <p:ph sz="half" idx="1"/>
          </p:nvPr>
        </p:nvSpPr>
        <p:spPr/>
        <p:txBody>
          <a:bodyPr>
            <a:normAutofit/>
          </a:bodyPr>
          <a:lstStyle/>
          <a:p>
            <a:r>
              <a:rPr lang="en-US" dirty="0"/>
              <a:t>Distribute hard copies of federally mandated notices to insurance-eligible employees by October 1. </a:t>
            </a:r>
          </a:p>
          <a:p>
            <a:r>
              <a:rPr lang="en-US" dirty="0"/>
              <a:t>Review other insurance products you may offer. </a:t>
            </a:r>
          </a:p>
          <a:p>
            <a:r>
              <a:rPr lang="en-US" dirty="0"/>
              <a:t>Monitor hours of all employees, identify eligible employees and offer benefits, as a newly eligible employee, for the next plan year.</a:t>
            </a:r>
          </a:p>
          <a:p>
            <a:pPr lvl="1"/>
            <a:r>
              <a:rPr lang="en-US" dirty="0"/>
              <a:t>If determined ineligible, notify employees of loss of eligibility for the next plan year. </a:t>
            </a:r>
          </a:p>
          <a:p>
            <a:r>
              <a:rPr lang="en-US" dirty="0"/>
              <a:t>Review and update the salary information for Supplemental Long Term Disability (SLTD) subscribers during open enrollment.1</a:t>
            </a:r>
          </a:p>
          <a:p>
            <a:r>
              <a:rPr lang="en-US" dirty="0"/>
              <a:t>Prepare and issue COBRA initial notices, when applicable.</a:t>
            </a:r>
          </a:p>
          <a:p>
            <a:endParaRPr lang="en-US" dirty="0"/>
          </a:p>
        </p:txBody>
      </p:sp>
      <p:sp>
        <p:nvSpPr>
          <p:cNvPr id="2" name="Title 1">
            <a:extLst>
              <a:ext uri="{FF2B5EF4-FFF2-40B4-BE49-F238E27FC236}">
                <a16:creationId xmlns:a16="http://schemas.microsoft.com/office/drawing/2014/main" id="{22E31BB8-3294-F35A-0353-DD8796A5C28B}"/>
              </a:ext>
            </a:extLst>
          </p:cNvPr>
          <p:cNvSpPr>
            <a:spLocks noGrp="1"/>
          </p:cNvSpPr>
          <p:nvPr>
            <p:ph type="title"/>
          </p:nvPr>
        </p:nvSpPr>
        <p:spPr/>
        <p:txBody>
          <a:bodyPr/>
          <a:lstStyle/>
          <a:p>
            <a:r>
              <a:rPr lang="en-US" dirty="0"/>
              <a:t>Employer responsibilities</a:t>
            </a:r>
          </a:p>
        </p:txBody>
      </p:sp>
      <p:pic>
        <p:nvPicPr>
          <p:cNvPr id="5" name="Picture 4">
            <a:extLst>
              <a:ext uri="{FF2B5EF4-FFF2-40B4-BE49-F238E27FC236}">
                <a16:creationId xmlns:a16="http://schemas.microsoft.com/office/drawing/2014/main" id="{5B840A23-CAEF-7B2A-46F8-760437BB9BF2}"/>
              </a:ext>
            </a:extLst>
          </p:cNvPr>
          <p:cNvPicPr>
            <a:picLocks noChangeAspect="1"/>
          </p:cNvPicPr>
          <p:nvPr/>
        </p:nvPicPr>
        <p:blipFill>
          <a:blip r:embed="rId2"/>
          <a:stretch>
            <a:fillRect/>
          </a:stretch>
        </p:blipFill>
        <p:spPr>
          <a:xfrm>
            <a:off x="1981198" y="6065496"/>
            <a:ext cx="2725148" cy="280440"/>
          </a:xfrm>
          <a:prstGeom prst="rect">
            <a:avLst/>
          </a:prstGeom>
        </p:spPr>
      </p:pic>
    </p:spTree>
    <p:extLst>
      <p:ext uri="{BB962C8B-B14F-4D97-AF65-F5344CB8AC3E}">
        <p14:creationId xmlns:p14="http://schemas.microsoft.com/office/powerpoint/2010/main" val="1962358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A12375-007F-4B6D-959E-23311804686F}"/>
              </a:ext>
            </a:extLst>
          </p:cNvPr>
          <p:cNvSpPr>
            <a:spLocks noGrp="1"/>
          </p:cNvSpPr>
          <p:nvPr>
            <p:ph sz="half" idx="1"/>
          </p:nvPr>
        </p:nvSpPr>
        <p:spPr/>
        <p:txBody>
          <a:bodyPr>
            <a:normAutofit/>
          </a:bodyPr>
          <a:lstStyle/>
          <a:p>
            <a:r>
              <a:rPr lang="en-US"/>
              <a:t>A promotional webpage for employees is available before the start of the open enrollment period. </a:t>
            </a:r>
          </a:p>
          <a:p>
            <a:pPr lvl="1"/>
            <a:endParaRPr lang="en-US" dirty="0"/>
          </a:p>
        </p:txBody>
      </p:sp>
      <p:sp>
        <p:nvSpPr>
          <p:cNvPr id="5" name="Content Placeholder 4">
            <a:extLst>
              <a:ext uri="{FF2B5EF4-FFF2-40B4-BE49-F238E27FC236}">
                <a16:creationId xmlns:a16="http://schemas.microsoft.com/office/drawing/2014/main" id="{99FAEC5A-6949-936A-7F8B-A3DBBF593312}"/>
              </a:ext>
            </a:extLst>
          </p:cNvPr>
          <p:cNvSpPr>
            <a:spLocks noGrp="1"/>
          </p:cNvSpPr>
          <p:nvPr>
            <p:ph sz="half" idx="2"/>
          </p:nvPr>
        </p:nvSpPr>
        <p:spPr/>
        <p:txBody>
          <a:bodyPr/>
          <a:lstStyle/>
          <a:p>
            <a:r>
              <a:rPr lang="en-US"/>
              <a:t>Webpage for employers with helpful resources to use during open enrollment will be available before the start of the open enrollment period.</a:t>
            </a:r>
          </a:p>
          <a:p>
            <a:pPr lvl="1"/>
            <a:r>
              <a:rPr lang="en-US" i="1"/>
              <a:t>Preparing for open enrollment </a:t>
            </a:r>
            <a:r>
              <a:rPr lang="en-US"/>
              <a:t>training;</a:t>
            </a:r>
          </a:p>
          <a:p>
            <a:pPr lvl="1"/>
            <a:r>
              <a:rPr lang="en-US"/>
              <a:t>Employer responsibilities; </a:t>
            </a:r>
          </a:p>
          <a:p>
            <a:pPr lvl="1"/>
            <a:r>
              <a:rPr lang="en-US"/>
              <a:t>Marketing toolkit; and</a:t>
            </a:r>
          </a:p>
          <a:p>
            <a:pPr lvl="1"/>
            <a:r>
              <a:rPr lang="en-US"/>
              <a:t>Links to publications and forms.</a:t>
            </a:r>
            <a:endParaRPr lang="en-US" dirty="0"/>
          </a:p>
        </p:txBody>
      </p:sp>
      <p:sp>
        <p:nvSpPr>
          <p:cNvPr id="2" name="Title 1">
            <a:extLst>
              <a:ext uri="{FF2B5EF4-FFF2-40B4-BE49-F238E27FC236}">
                <a16:creationId xmlns:a16="http://schemas.microsoft.com/office/drawing/2014/main" id="{BCBAF7FD-DACC-45FA-AA35-3757F0246CF3}"/>
              </a:ext>
            </a:extLst>
          </p:cNvPr>
          <p:cNvSpPr>
            <a:spLocks noGrp="1"/>
          </p:cNvSpPr>
          <p:nvPr>
            <p:ph type="title"/>
          </p:nvPr>
        </p:nvSpPr>
        <p:spPr/>
        <p:txBody>
          <a:bodyPr/>
          <a:lstStyle/>
          <a:p>
            <a:r>
              <a:rPr lang="en-US"/>
              <a:t>Open enrollment resources</a:t>
            </a:r>
            <a:endParaRPr lang="en-US" dirty="0"/>
          </a:p>
        </p:txBody>
      </p:sp>
      <p:sp>
        <p:nvSpPr>
          <p:cNvPr id="4" name="Slide Number Placeholder 3">
            <a:extLst>
              <a:ext uri="{FF2B5EF4-FFF2-40B4-BE49-F238E27FC236}">
                <a16:creationId xmlns:a16="http://schemas.microsoft.com/office/drawing/2014/main" id="{39380A52-BA9C-4139-9470-944D9275C13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419935495"/>
      </p:ext>
    </p:extLst>
  </p:cSld>
  <p:clrMapOvr>
    <a:masterClrMapping/>
  </p:clrMapOvr>
  <mc:AlternateContent xmlns:mc="http://schemas.openxmlformats.org/markup-compatibility/2006" xmlns:p14="http://schemas.microsoft.com/office/powerpoint/2010/main">
    <mc:Choice Requires="p14">
      <p:transition spd="slow" p14:dur="2000" advTm="23506"/>
    </mc:Choice>
    <mc:Fallback xmlns="">
      <p:transition spd="slow" advTm="235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0&quot;/&gt;&lt;/TableIndex&gt;&lt;/ShapeTextInfo&gt;"/>
  <p:tag name="HTML_SHAPEINFO" val="&lt;ThreeDShapeInfo&gt;&lt;uuid val=&quot;{FCDB041C-460D-4911-A449-0EB8ED9F7641}&quot;/&gt;&lt;isInvalidForFieldText val=&quot;0&quot;/&gt;&lt;Image&gt;&lt;filename val=&quot;C:\Users\rscald\AppData\Local\Temp\CP17684170892406Session\CPTrustFolder17684170892421\PPTImport17684171035750\data\asimages\{FCDB041C-460D-4911-A449-0EB8ED9F7641}_34.png&quot;/&gt;&lt;left val=&quot;24&quot;/&gt;&lt;top val=&quot;24&quot;/&gt;&lt;width val=&quot;743&quot;/&gt;&lt;height val=&quot;17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B7697F7B-1FCC-4767-A868-FEE97297D713}&quot;/&gt;&lt;isInvalidForFieldText val=&quot;0&quot;/&gt;&lt;Image&gt;&lt;filename val=&quot;C:\Users\rscald\AppData\Local\Temp\CP17684170892406Session\CPTrustFolder17684170892421\PPTImport17684171035750\data\asimages\{B7697F7B-1FCC-4767-A868-FEE97297D713}_34.png&quot;/&gt;&lt;left val=&quot;864&quot;/&gt;&lt;top val=&quot;674&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0&quot;/&gt;&lt;lineCharCount val=&quot;37&quot;/&gt;&lt;lineCharCount val=&quot;34&quot;/&gt;&lt;lineCharCount val=&quot;53&quot;/&gt;&lt;lineCharCount val=&quot;13&quot;/&gt;&lt;lineCharCount val=&quot;34&quot;/&gt;&lt;lineCharCount val=&quot;50&quot;/&gt;&lt;lineCharCount val=&quot;12&quot;/&gt;&lt;/TableIndex&gt;&lt;/ShapeTextInfo&gt;"/>
  <p:tag name="HTML_SHAPEINFO" val="&lt;ThreeDShapeInfo&gt;&lt;uuid val=&quot;{6959766C-744F-4FC2-80D3-E206172EF67D}&quot;/&gt;&lt;isInvalidForFieldText val=&quot;0&quot;/&gt;&lt;Image&gt;&lt;filename val=&quot;C:\Users\rscald\AppData\Local\Temp\CP17684170892406Session\CPTrustFolder17684170892421\PPTImport17684171035750\data\asimages\{6959766C-744F-4FC2-80D3-E206172EF67D}_34.png&quot;/&gt;&lt;left val=&quot;36&quot;/&gt;&lt;top val=&quot;192&quot;/&gt;&lt;width val=&quot;876&quot;/&gt;&lt;height val=&quot;444&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23467</TotalTime>
  <Words>368</Words>
  <Application>Microsoft Office PowerPoint</Application>
  <PresentationFormat>Widescreen</PresentationFormat>
  <Paragraphs>47</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Annual open enrollment</vt:lpstr>
      <vt:lpstr>Important information</vt:lpstr>
      <vt:lpstr>Annual open enrollment</vt:lpstr>
      <vt:lpstr>Employer responsibilities</vt:lpstr>
      <vt:lpstr>Open enrollment resources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525</cp:revision>
  <cp:lastPrinted>2024-12-09T15:08:48Z</cp:lastPrinted>
  <dcterms:created xsi:type="dcterms:W3CDTF">2019-11-01T12:34:11Z</dcterms:created>
  <dcterms:modified xsi:type="dcterms:W3CDTF">2024-12-09T15:24:14Z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