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4"/>
  </p:sldMasterIdLst>
  <p:notesMasterIdLst>
    <p:notesMasterId r:id="rId12"/>
  </p:notesMasterIdLst>
  <p:handoutMasterIdLst>
    <p:handoutMasterId r:id="rId13"/>
  </p:handoutMasterIdLst>
  <p:sldIdLst>
    <p:sldId id="455" r:id="rId5"/>
    <p:sldId id="463" r:id="rId6"/>
    <p:sldId id="400" r:id="rId7"/>
    <p:sldId id="401" r:id="rId8"/>
    <p:sldId id="403" r:id="rId9"/>
    <p:sldId id="405" r:id="rId10"/>
    <p:sldId id="263" r:id="rId11"/>
  </p:sldIdLst>
  <p:sldSz cx="12192000" cy="6858000"/>
  <p:notesSz cx="7315200" cy="96012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 id="{D69F3596-F32A-6A11-B93C-60EEA29904A9}" name="Heather H. Young" initials="HY" userId="S::ryounh@peba.sc.gov::9a85b619-8fd1-4dec-b439-2514df7fe89a" providerId="AD"/>
  <p188:author id="{B85D3BAF-904D-F4A8-18EC-580452BEDF80}" name="Amber Carter" initials="AC" userId="S::rcarta@peba.sc.gov::eb8527e1-b802-446a-ae79-84550f6beab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07" d="100"/>
          <a:sy n="107" d="100"/>
        </p:scale>
        <p:origin x="258" y="10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11/10/2025</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11/10/2025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7</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6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2.xml"/><Relationship Id="rId7" Type="http://schemas.openxmlformats.org/officeDocument/2006/relationships/hyperlink" Target="https://peba.sc.gov/sites/default/files/active_termination.pdf" TargetMode="Externa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hyperlink" Target="https://peba.sc.gov/sites/default/files/2026_active_noe.pdf" TargetMode="External"/><Relationship Id="rId5" Type="http://schemas.openxmlformats.org/officeDocument/2006/relationships/hyperlink" Target="https://peba.sc.gov/sites/default/files/insurance_benefits_hours_reduced.pdf" TargetMode="External"/><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a:xfrm>
            <a:off x="336550" y="2011680"/>
            <a:ext cx="5759450" cy="2310938"/>
          </a:xfrm>
        </p:spPr>
        <p:txBody>
          <a:bodyPr/>
          <a:lstStyle/>
          <a:p>
            <a:r>
              <a:rPr lang="en-US" dirty="0"/>
              <a:t>Change in status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a:xfrm>
            <a:off x="336550" y="4663456"/>
            <a:ext cx="3304425" cy="1803862"/>
          </a:xfrm>
        </p:spPr>
        <p:txBody>
          <a:bodyPr/>
          <a:lstStyle/>
          <a:p>
            <a:r>
              <a:rPr lang="en-US" dirty="0"/>
              <a:t>Insurance Benefits Training</a:t>
            </a:r>
          </a:p>
          <a:p>
            <a:r>
              <a:rPr lang="en-US" dirty="0"/>
              <a:t>2026</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p:txBody>
          <a:bodyPr/>
          <a:lstStyle/>
          <a:p>
            <a:r>
              <a:rPr lang="en-US" dirty="0"/>
              <a:t>Unpaid leave or reduction in hours.</a:t>
            </a:r>
          </a:p>
          <a:p>
            <a:r>
              <a:rPr lang="en-US" dirty="0"/>
              <a:t>Military leave.</a:t>
            </a:r>
          </a:p>
          <a:p>
            <a:r>
              <a:rPr lang="en-US" dirty="0"/>
              <a:t>Change in position.</a:t>
            </a:r>
          </a:p>
          <a:p>
            <a:pPr lvl="1"/>
            <a:r>
              <a:rPr lang="en-US" dirty="0"/>
              <a:t>Part-time to full-time.</a:t>
            </a:r>
          </a:p>
          <a:p>
            <a:pPr lvl="1"/>
            <a:r>
              <a:rPr lang="en-US" dirty="0"/>
              <a:t>Full-time to part-time.</a:t>
            </a:r>
          </a:p>
        </p:txBody>
      </p:sp>
      <p:sp>
        <p:nvSpPr>
          <p:cNvPr id="2" name="Title 1"/>
          <p:cNvSpPr>
            <a:spLocks noGrp="1"/>
          </p:cNvSpPr>
          <p:nvPr>
            <p:ph type="title"/>
            <p:custDataLst>
              <p:tags r:id="rId2"/>
            </p:custDataLst>
          </p:nvPr>
        </p:nvSpPr>
        <p:spPr/>
        <p:txBody>
          <a:bodyPr/>
          <a:lstStyle/>
          <a:p>
            <a:r>
              <a:rPr lang="en-US" altLang="en-US" dirty="0"/>
              <a:t>Most common changes in status</a:t>
            </a:r>
            <a:endParaRPr lang="en-US" dirty="0"/>
          </a:p>
        </p:txBody>
      </p:sp>
      <p:sp>
        <p:nvSpPr>
          <p:cNvPr id="4" name="Slide Number Placeholder 3"/>
          <p:cNvSpPr>
            <a:spLocks noGrp="1"/>
          </p:cNvSpPr>
          <p:nvPr>
            <p:ph type="sldNum" sz="quarter" idx="12"/>
            <p:custDataLst>
              <p:tags r:id="rId3"/>
            </p:custDataLst>
          </p:nvPr>
        </p:nvSpPr>
        <p:spPr/>
        <p:txBody>
          <a:bodyPr/>
          <a:lstStyle/>
          <a:p>
            <a:fld id="{83D9B1D2-31E5-4727-860E-1CCC1A3DB9CB}" type="slidenum">
              <a:rPr lang="en-US" smtClean="0"/>
              <a:pPr/>
              <a:t>3</a:t>
            </a:fld>
            <a:endParaRPr lang="en-US" dirty="0"/>
          </a:p>
        </p:txBody>
      </p:sp>
    </p:spTree>
    <p:extLst>
      <p:ext uri="{BB962C8B-B14F-4D97-AF65-F5344CB8AC3E}">
        <p14:creationId xmlns:p14="http://schemas.microsoft.com/office/powerpoint/2010/main" val="2666603189"/>
      </p:ext>
    </p:extLst>
  </p:cSld>
  <p:clrMapOvr>
    <a:masterClrMapping/>
  </p:clrMapOvr>
  <mc:AlternateContent xmlns:mc="http://schemas.openxmlformats.org/markup-compatibility/2006" xmlns:p14="http://schemas.microsoft.com/office/powerpoint/2010/main">
    <mc:Choice Requires="p14">
      <p:transition spd="slow" p14:dur="2000" advTm="10572"/>
    </mc:Choice>
    <mc:Fallback xmlns="">
      <p:transition spd="slow" advTm="10572"/>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In Stability Period</a:t>
            </a:r>
          </a:p>
          <a:p>
            <a:r>
              <a:rPr lang="en-US" dirty="0"/>
              <a:t>Benefits continue until the end of the employee’s Stability Period or until the employee leaves employment, whichever occurs first. </a:t>
            </a:r>
          </a:p>
          <a:p>
            <a:r>
              <a:rPr lang="en-US" dirty="0"/>
              <a:t>Employer cannot charge more than employee’s share of premium (employee is still eligible).</a:t>
            </a:r>
          </a:p>
          <a:p>
            <a:r>
              <a:rPr lang="en-US" dirty="0"/>
              <a:t>Employee does not have the option to cancel coverage unless they experience a special eligibility situation or intend to enroll in health coverage through the Marketplace.</a:t>
            </a:r>
          </a:p>
          <a:p>
            <a:pPr lvl="1"/>
            <a:r>
              <a:rPr lang="en-US" dirty="0"/>
              <a:t>May cancel health insurance only if going to the Marketplace.</a:t>
            </a:r>
          </a:p>
        </p:txBody>
      </p:sp>
      <p:sp>
        <p:nvSpPr>
          <p:cNvPr id="8" name="Content Placeholder 7">
            <a:extLst>
              <a:ext uri="{FF2B5EF4-FFF2-40B4-BE49-F238E27FC236}">
                <a16:creationId xmlns:a16="http://schemas.microsoft.com/office/drawing/2014/main" id="{B4029777-D5E9-6E87-A692-B8F0223EA3A0}"/>
              </a:ext>
            </a:extLst>
          </p:cNvPr>
          <p:cNvSpPr>
            <a:spLocks noGrp="1"/>
          </p:cNvSpPr>
          <p:nvPr>
            <p:ph sz="half" idx="2"/>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Not in Stability Period</a:t>
            </a:r>
          </a:p>
          <a:p>
            <a:r>
              <a:rPr lang="en-US" dirty="0"/>
              <a:t>Employees not in a Stability Period lose eligibility for insurance if they are not on protected leave and experience a reduction of hours below 30 hours per week or enter into an unpaid leave status.</a:t>
            </a:r>
          </a:p>
          <a:p>
            <a:r>
              <a:rPr lang="en-US" dirty="0"/>
              <a:t>Employer should terminate coverage and offer employee COBRA and/or conversion information if applicable.</a:t>
            </a:r>
          </a:p>
          <a:p>
            <a:r>
              <a:rPr lang="en-US" dirty="0"/>
              <a:t>Coverage may be offered once employee returns to full-time position.</a:t>
            </a:r>
          </a:p>
        </p:txBody>
      </p:sp>
      <p:sp>
        <p:nvSpPr>
          <p:cNvPr id="4" name="Slide Number Placeholder 3"/>
          <p:cNvSpPr>
            <a:spLocks noGrp="1"/>
          </p:cNvSpPr>
          <p:nvPr>
            <p:ph type="sldNum" sz="quarter" idx="12"/>
            <p:custDataLst>
              <p:tags r:id="rId2"/>
            </p:custDataLst>
          </p:nvPr>
        </p:nvSpPr>
        <p:spPr/>
        <p:txBody>
          <a:bodyPr/>
          <a:lstStyle/>
          <a:p>
            <a:fld id="{83D9B1D2-31E5-4727-860E-1CCC1A3DB9CB}" type="slidenum">
              <a:rPr lang="en-US" smtClean="0"/>
              <a:pPr/>
              <a:t>4</a:t>
            </a:fld>
            <a:endParaRPr lang="en-US" dirty="0"/>
          </a:p>
        </p:txBody>
      </p:sp>
      <p:sp>
        <p:nvSpPr>
          <p:cNvPr id="2" name="Title 1"/>
          <p:cNvSpPr>
            <a:spLocks noGrp="1"/>
          </p:cNvSpPr>
          <p:nvPr>
            <p:ph type="title"/>
            <p:custDataLst>
              <p:tags r:id="rId3"/>
            </p:custDataLst>
          </p:nvPr>
        </p:nvSpPr>
        <p:spPr/>
        <p:txBody>
          <a:bodyPr>
            <a:normAutofit/>
          </a:bodyPr>
          <a:lstStyle/>
          <a:p>
            <a:r>
              <a:rPr lang="en-US" altLang="en-US" dirty="0"/>
              <a:t>Unpaid leave or reduction in hours</a:t>
            </a:r>
            <a:endParaRPr lang="en-US" dirty="0"/>
          </a:p>
        </p:txBody>
      </p:sp>
    </p:spTree>
    <p:extLst>
      <p:ext uri="{BB962C8B-B14F-4D97-AF65-F5344CB8AC3E}">
        <p14:creationId xmlns:p14="http://schemas.microsoft.com/office/powerpoint/2010/main" val="1648154910"/>
      </p:ext>
    </p:extLst>
  </p:cSld>
  <p:clrMapOvr>
    <a:masterClrMapping/>
  </p:clrMapOvr>
  <mc:AlternateContent xmlns:mc="http://schemas.openxmlformats.org/markup-compatibility/2006" xmlns:p14="http://schemas.microsoft.com/office/powerpoint/2010/main">
    <mc:Choice Requires="p14">
      <p:transition spd="slow" p14:dur="2000" advTm="44898"/>
    </mc:Choice>
    <mc:Fallback xmlns="">
      <p:transition spd="slow" advTm="44898"/>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ltLang="en-US"/>
              <a:t>Military leave</a:t>
            </a:r>
            <a:endParaRPr lang="en-US" dirty="0"/>
          </a:p>
        </p:txBody>
      </p:sp>
      <p:sp>
        <p:nvSpPr>
          <p:cNvPr id="3" name="Content Placeholder 2"/>
          <p:cNvSpPr>
            <a:spLocks noGrp="1"/>
          </p:cNvSpPr>
          <p:nvPr>
            <p:ph idx="1"/>
            <p:custDataLst>
              <p:tags r:id="rId2"/>
            </p:custDataLst>
          </p:nvPr>
        </p:nvSpPr>
        <p:spPr/>
        <p:txBody>
          <a:bodyPr vert="horz" lIns="91440" tIns="45720" rIns="91440" bIns="45720" rtlCol="0" anchor="t">
            <a:normAutofit/>
          </a:bodyPr>
          <a:lstStyle/>
          <a:p>
            <a:r>
              <a:rPr lang="en-US" dirty="0"/>
              <a:t>Continue coverage:</a:t>
            </a:r>
          </a:p>
          <a:p>
            <a:pPr lvl="1"/>
            <a:r>
              <a:rPr lang="en-US" dirty="0"/>
              <a:t>Nothing sent to PEBA.</a:t>
            </a:r>
          </a:p>
          <a:p>
            <a:pPr lvl="1"/>
            <a:r>
              <a:rPr lang="en-US" dirty="0"/>
              <a:t>Written permission to continue coverage and bill for premiums.</a:t>
            </a:r>
          </a:p>
          <a:p>
            <a:pPr lvl="1"/>
            <a:r>
              <a:rPr lang="en-US" dirty="0"/>
              <a:t>Provide </a:t>
            </a:r>
            <a:r>
              <a:rPr lang="en-US" dirty="0">
                <a:hlinkClick r:id="rId5"/>
              </a:rPr>
              <a:t>Your insurance benefits when your hours are reduced</a:t>
            </a:r>
            <a:r>
              <a:rPr lang="en-US" dirty="0"/>
              <a:t> notice.</a:t>
            </a:r>
          </a:p>
          <a:p>
            <a:r>
              <a:rPr lang="en-US" dirty="0"/>
              <a:t>Cancel health due to gain of coverage:</a:t>
            </a:r>
          </a:p>
          <a:p>
            <a:pPr lvl="1"/>
            <a:r>
              <a:rPr lang="en-US" dirty="0"/>
              <a:t>Complete an </a:t>
            </a:r>
            <a:r>
              <a:rPr lang="en-US" i="1" dirty="0">
                <a:hlinkClick r:id="rId6"/>
              </a:rPr>
              <a:t>Active Notice of Election</a:t>
            </a:r>
            <a:r>
              <a:rPr lang="en-US" i="1" dirty="0"/>
              <a:t> </a:t>
            </a:r>
            <a:r>
              <a:rPr lang="en-US" dirty="0">
                <a:solidFill>
                  <a:srgbClr val="063A68"/>
                </a:solidFill>
              </a:rPr>
              <a:t>and</a:t>
            </a:r>
            <a:r>
              <a:rPr lang="en-US" dirty="0"/>
              <a:t> attach a copy of military orders.</a:t>
            </a:r>
            <a:endParaRPr lang="en-US" dirty="0">
              <a:ea typeface="Calibri"/>
              <a:cs typeface="Calibri"/>
            </a:endParaRPr>
          </a:p>
          <a:p>
            <a:pPr lvl="1"/>
            <a:r>
              <a:rPr lang="en-US" dirty="0"/>
              <a:t>Provide </a:t>
            </a:r>
            <a:r>
              <a:rPr lang="en-US" dirty="0">
                <a:hlinkClick r:id="rId5"/>
              </a:rPr>
              <a:t>Your insurance benefits when your hours are reduced</a:t>
            </a:r>
            <a:r>
              <a:rPr lang="en-US" dirty="0"/>
              <a:t> notice.</a:t>
            </a:r>
          </a:p>
          <a:p>
            <a:r>
              <a:rPr lang="en-US" dirty="0"/>
              <a:t>Cancel all coverage:</a:t>
            </a:r>
          </a:p>
          <a:p>
            <a:pPr lvl="1"/>
            <a:r>
              <a:rPr lang="en-US" dirty="0"/>
              <a:t>Complete the </a:t>
            </a:r>
            <a:r>
              <a:rPr lang="en-US" i="1" dirty="0">
                <a:hlinkClick r:id="rId7"/>
              </a:rPr>
              <a:t>Active Termination Form</a:t>
            </a:r>
            <a:r>
              <a:rPr lang="en-US" dirty="0"/>
              <a:t>.</a:t>
            </a:r>
          </a:p>
          <a:p>
            <a:pPr lvl="1"/>
            <a:r>
              <a:rPr lang="en-US" dirty="0"/>
              <a:t>Provide </a:t>
            </a:r>
            <a:r>
              <a:rPr lang="en-US" dirty="0">
                <a:hlinkClick r:id="rId5"/>
              </a:rPr>
              <a:t>Your insurance benefits when your hours are reduced</a:t>
            </a:r>
            <a:r>
              <a:rPr lang="en-US" dirty="0"/>
              <a:t> notice.</a:t>
            </a:r>
          </a:p>
          <a:p>
            <a:pPr lvl="1"/>
            <a:r>
              <a:rPr lang="en-US" dirty="0"/>
              <a:t>Offer 36 months of COBRA and conversion information, if applicable.</a:t>
            </a:r>
          </a:p>
        </p:txBody>
      </p:sp>
      <p:sp>
        <p:nvSpPr>
          <p:cNvPr id="4" name="Slide Number Placeholder 3"/>
          <p:cNvSpPr>
            <a:spLocks noGrp="1"/>
          </p:cNvSpPr>
          <p:nvPr>
            <p:ph type="sldNum" sz="quarter" idx="12"/>
            <p:custDataLst>
              <p:tags r:id="rId3"/>
            </p:custDataLst>
          </p:nvPr>
        </p:nvSpPr>
        <p:spPr/>
        <p:txBody>
          <a:bodyPr/>
          <a:lstStyle/>
          <a:p>
            <a:fld id="{83D9B1D2-31E5-4727-860E-1CCC1A3DB9CB}" type="slidenum">
              <a:rPr lang="en-US" smtClean="0"/>
              <a:pPr/>
              <a:t>5</a:t>
            </a:fld>
            <a:endParaRPr lang="en-US" dirty="0"/>
          </a:p>
        </p:txBody>
      </p:sp>
    </p:spTree>
    <p:extLst>
      <p:ext uri="{BB962C8B-B14F-4D97-AF65-F5344CB8AC3E}">
        <p14:creationId xmlns:p14="http://schemas.microsoft.com/office/powerpoint/2010/main" val="766548167"/>
      </p:ext>
    </p:extLst>
  </p:cSld>
  <p:clrMapOvr>
    <a:masterClrMapping/>
  </p:clrMapOvr>
  <mc:AlternateContent xmlns:mc="http://schemas.openxmlformats.org/markup-compatibility/2006" xmlns:p14="http://schemas.microsoft.com/office/powerpoint/2010/main">
    <mc:Choice Requires="p14">
      <p:transition spd="slow" p14:dur="2000" advTm="52693"/>
    </mc:Choice>
    <mc:Fallback xmlns="">
      <p:transition spd="slow" advTm="52693"/>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09600" y="228599"/>
            <a:ext cx="9598430" cy="1724899"/>
          </a:xfrm>
        </p:spPr>
        <p:txBody>
          <a:bodyPr/>
          <a:lstStyle/>
          <a:p>
            <a:r>
              <a:rPr lang="en-US" altLang="en-US"/>
              <a:t>Change in position</a:t>
            </a:r>
            <a:endParaRPr lang="en-US" dirty="0"/>
          </a:p>
        </p:txBody>
      </p:sp>
      <p:sp>
        <p:nvSpPr>
          <p:cNvPr id="3" name="Content Placeholder 2"/>
          <p:cNvSpPr>
            <a:spLocks noGrp="1"/>
          </p:cNvSpPr>
          <p:nvPr>
            <p:ph idx="1"/>
            <p:custDataLst>
              <p:tags r:id="rId2"/>
            </p:custDataLst>
          </p:nvPr>
        </p:nvSpPr>
        <p:spPr>
          <a:xfrm>
            <a:off x="609600" y="2510455"/>
            <a:ext cx="10972800" cy="3790590"/>
          </a:xfrm>
        </p:spPr>
        <p:txBody>
          <a:bodyPr/>
          <a:lstStyle/>
          <a:p>
            <a:r>
              <a:rPr lang="en-US" dirty="0"/>
              <a:t>Part-time to full-time:</a:t>
            </a:r>
          </a:p>
          <a:p>
            <a:pPr lvl="1"/>
            <a:r>
              <a:rPr lang="en-US" dirty="0"/>
              <a:t>If a part-time employee is reclassified as a full-time employee, then benefits should be offered on the first of the month after the change of position.</a:t>
            </a:r>
          </a:p>
          <a:p>
            <a:r>
              <a:rPr lang="en-US" dirty="0"/>
              <a:t>Full-time to part-time:</a:t>
            </a:r>
          </a:p>
          <a:p>
            <a:pPr lvl="1"/>
            <a:r>
              <a:rPr lang="en-US" dirty="0"/>
              <a:t>Employees who are not in a Stability Period and have a change in position that results in a reduction of hours below 30 will become ineligible for insurance benefits on the first of the month after the reduction.</a:t>
            </a:r>
          </a:p>
          <a:p>
            <a:pPr lvl="1"/>
            <a:r>
              <a:rPr lang="en-US" dirty="0"/>
              <a:t>An employee deemed eligible for insurance during an Initial Stability Period or Standard Stability Period does not lose eligibility due to a change in status. Benefits continue for the remainder of the Stability Period.  </a:t>
            </a:r>
          </a:p>
          <a:p>
            <a:pPr lvl="1"/>
            <a:endParaRPr lang="en-US" dirty="0"/>
          </a:p>
        </p:txBody>
      </p:sp>
      <p:sp>
        <p:nvSpPr>
          <p:cNvPr id="4" name="Slide Number Placeholder 3"/>
          <p:cNvSpPr>
            <a:spLocks noGrp="1"/>
          </p:cNvSpPr>
          <p:nvPr>
            <p:ph type="sldNum" sz="quarter" idx="12"/>
            <p:custDataLst>
              <p:tags r:id="rId3"/>
            </p:custDataLst>
          </p:nvPr>
        </p:nvSpPr>
        <p:spPr>
          <a:xfrm>
            <a:off x="11019348" y="6301044"/>
            <a:ext cx="1072896" cy="457200"/>
          </a:xfrm>
        </p:spPr>
        <p:txBody>
          <a:bodyPr/>
          <a:lstStyle/>
          <a:p>
            <a:fld id="{83D9B1D2-31E5-4727-860E-1CCC1A3DB9CB}" type="slidenum">
              <a:rPr lang="en-US" smtClean="0"/>
              <a:pPr/>
              <a:t>6</a:t>
            </a:fld>
            <a:endParaRPr lang="en-US" dirty="0"/>
          </a:p>
        </p:txBody>
      </p:sp>
    </p:spTree>
    <p:extLst>
      <p:ext uri="{BB962C8B-B14F-4D97-AF65-F5344CB8AC3E}">
        <p14:creationId xmlns:p14="http://schemas.microsoft.com/office/powerpoint/2010/main" val="3279343855"/>
      </p:ext>
    </p:extLst>
  </p:cSld>
  <p:clrMapOvr>
    <a:masterClrMapping/>
  </p:clrMapOvr>
  <mc:AlternateContent xmlns:mc="http://schemas.openxmlformats.org/markup-compatibility/2006" xmlns:p14="http://schemas.microsoft.com/office/powerpoint/2010/main">
    <mc:Choice Requires="p14">
      <p:transition spd="slow" p14:dur="2000" advTm="58211"/>
    </mc:Choice>
    <mc:Fallback xmlns="">
      <p:transition spd="slow" advTm="58211"/>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7</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4&quot;/&gt;&lt;/TableIndex&gt;&lt;/ShapeTextInfo&gt;"/>
  <p:tag name="HTML_SHAPEINFO" val="&lt;ThreeDShapeInfo&gt;&lt;uuid val=&quot;{EB40FF04-A780-4E0F-800B-93B17906013D}&quot;/&gt;&lt;isInvalidForFieldText val=&quot;0&quot;/&gt;&lt;Image&gt;&lt;filename val=&quot;C:\Users\rscald\AppData\Local\Temp\CP17684170892406Session\CPTrustFolder17684170892421\PPTImport17684171035750\data\asimages\{EB40FF04-A780-4E0F-800B-93B17906013D}_134.png&quot;/&gt;&lt;left val=&quot;24&quot;/&gt;&lt;top val=&quot;35&quot;/&gt;&lt;width val=&quot;743&quot;/&gt;&lt;height val=&quot;160&quot;/&gt;&lt;hasText val=&quot;1&quot;/&gt;&lt;/Image&gt;&lt;/ThreeDShape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19&quot;/&gt;&lt;lineCharCount val=&quot;22&quot;/&gt;&lt;lineCharCount val=&quot;53&quot;/&gt;&lt;lineCharCount val=&quot;10&quot;/&gt;&lt;lineCharCount val=&quot;52&quot;/&gt;&lt;lineCharCount val=&quot;15&quot;/&gt;&lt;/TableIndex&gt;&lt;/ShapeTextInfo&gt;"/>
  <p:tag name="HTML_SHAPEINFO" val="&lt;ThreeDShapeInfo&gt;&lt;uuid val=&quot;{FBB56633-9509-4E9B-873A-BC405010A898}&quot;/&gt;&lt;isInvalidForFieldText val=&quot;0&quot;/&gt;&lt;Image&gt;&lt;filename val=&quot;C:\Users\rscald\AppData\Local\Temp\CP17684170892406Session\CPTrustFolder17684170892421\PPTImport17684171035750\data\asimages\{FBB56633-9509-4E9B-873A-BC405010A898}_134.png&quot;/&gt;&lt;left val=&quot;36&quot;/&gt;&lt;top val=&quot;192&quot;/&gt;&lt;width val=&quot;876&quot;/&gt;&lt;height val=&quot;444&quot;/&gt;&lt;hasText val=&quot;1&quot;/&gt;&lt;/Image&gt;&lt;/ThreeDShape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 name="HTML_SHAPEINFO" val="&lt;ThreeDShapeInfo&gt;&lt;uuid val=&quot;{590BF9F5-7C81-496B-9C92-8A925A03E4D4}&quot;/&gt;&lt;isInvalidForFieldText val=&quot;0&quot;/&gt;&lt;Image&gt;&lt;filename val=&quot;C:\Users\rscald\AppData\Local\Temp\CP17684170892406Session\CPTrustFolder17684170892421\PPTImport17684171035750\data\asimages\{590BF9F5-7C81-496B-9C92-8A925A03E4D4}_134.png&quot;/&gt;&lt;left val=&quot;864&quot;/&gt;&lt;top val=&quot;674&quot;/&gt;&lt;width val=&quot;47&quot;/&gt;&lt;height val=&quot;39&quot;/&gt;&lt;hasText val=&quot;1&quot;/&gt;&lt;/Image&gt;&lt;/ThreeDShape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8&quot;/&gt;&lt;/TableIndex&gt;&lt;/ShapeTextInfo&gt;"/>
  <p:tag name="HTML_SHAPEINFO" val="&lt;ThreeDShapeInfo&gt;&lt;uuid val=&quot;{7939280E-CD7F-4238-944A-F0C91B928389}&quot;/&gt;&lt;isInvalidForFieldText val=&quot;0&quot;/&gt;&lt;Image&gt;&lt;filename val=&quot;C:\Users\rscald\AppData\Local\Temp\CP17684170892406Session\CPTrustFolder17684170892421\PPTImport17684171035750\data\asimages\{7939280E-CD7F-4238-944A-F0C91B928389}_136.png&quot;/&gt;&lt;left val=&quot;24&quot;/&gt;&lt;top val=&quot;35&quot;/&gt;&lt;width val=&quot;743&quot;/&gt;&lt;height val=&quot;160&quot;/&gt;&lt;hasText val=&quot;1&quot;/&gt;&lt;/Image&gt;&lt;/ThreeDShape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24&quot;/&gt;&lt;lineCharCount val=&quot;55&quot;/&gt;&lt;lineCharCount val=&quot;58&quot;/&gt;&lt;lineCharCount val=&quot;42&quot;/&gt;&lt;lineCharCount val=&quot;24&quot;/&gt;&lt;lineCharCount val=&quot;55&quot;/&gt;&lt;lineCharCount val=&quot;56&quot;/&gt;&lt;lineCharCount val=&quot;59&quot;/&gt;&lt;lineCharCount val=&quot;44&quot;/&gt;&lt;lineCharCount val=&quot;52&quot;/&gt;&lt;lineCharCount val=&quot;63&quot;/&gt;&lt;lineCharCount val=&quot;62&quot;/&gt;&lt;lineCharCount val=&quot;45&quot;/&gt;&lt;/TableIndex&gt;&lt;/ShapeTextInfo&gt;"/>
  <p:tag name="HTML_SHAPEINFO" val="&lt;ThreeDShapeInfo&gt;&lt;uuid val=&quot;{E0C5265D-FC4A-4C9F-91F3-89EAFE7C0B4D}&quot;/&gt;&lt;isInvalidForFieldText val=&quot;0&quot;/&gt;&lt;Image&gt;&lt;filename val=&quot;C:\Users\rscald\AppData\Local\Temp\CP17684170892406Session\CPTrustFolder17684170892421\PPTImport17684171035750\data\asimages\{E0C5265D-FC4A-4C9F-91F3-89EAFE7C0B4D}_136.png&quot;/&gt;&lt;left val=&quot;36&quot;/&gt;&lt;top val=&quot;177&quot;/&gt;&lt;width val=&quot;890&quot;/&gt;&lt;height val=&quot;486&quot;/&gt;&lt;hasText val=&quot;1&quot;/&gt;&lt;/Image&gt;&lt;/ThreeDShape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 name="HTML_SHAPEINFO" val="&lt;ThreeDShapeInfo&gt;&lt;uuid val=&quot;{58E1FEDC-065E-40F7-94A7-5C9D166020F4}&quot;/&gt;&lt;isInvalidForFieldText val=&quot;0&quot;/&gt;&lt;Image&gt;&lt;filename val=&quot;C:\Users\rscald\AppData\Local\Temp\CP17684170892406Session\CPTrustFolder17684170892421\PPTImport17684171035750\data\asimages\{58E1FEDC-065E-40F7-94A7-5C9D166020F4}_136.png&quot;/&gt;&lt;left val=&quot;864&quot;/&gt;&lt;top val=&quot;674&quot;/&gt;&lt;width val=&quot;47&quot;/&gt;&lt;height val=&quot;39&quot;/&gt;&lt;hasText val=&quot;1&quot;/&gt;&lt;/Image&gt;&lt;/ThreeDShapeInfo&gt;"/>
</p:tagLst>
</file>

<file path=ppt/tags/tag1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6&quot;/&gt;&lt;lineCharCount val=&quot;16&quot;/&gt;&lt;lineCharCount val=&quot;20&quot;/&gt;&lt;lineCharCount val=&quot;24&quot;/&gt;&lt;lineCharCount val=&quot;23&quot;/&gt;&lt;/TableIndex&gt;&lt;/ShapeTextInfo&gt;"/>
  <p:tag name="HTML_SHAPEINFO" val="&lt;ThreeDShapeInfo&gt;&lt;uuid val=&quot;{72FBFE9B-2B37-46A6-AB80-ACD71D20556E}&quot;/&gt;&lt;isInvalidForFieldText val=&quot;0&quot;/&gt;&lt;Image&gt;&lt;filename val=&quot;C:\Users\rscald\AppData\Local\Temp\CP17684170892406Session\CPTrustFolder17684170892421\PPTImport17684171035750\data\asimages\{72FBFE9B-2B37-46A6-AB80-ACD71D20556E}_131.png&quot;/&gt;&lt;left val=&quot;36&quot;/&gt;&lt;top val=&quot;192&quot;/&gt;&lt;width val=&quot;876&quot;/&gt;&lt;height val=&quot;444&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3&quot;/&gt;&lt;lineCharCount val=&quot;6&quot;/&gt;&lt;/TableIndex&gt;&lt;/ShapeTextInfo&gt;"/>
  <p:tag name="HTML_SHAPEINFO" val="&lt;ThreeDShapeInfo&gt;&lt;uuid val=&quot;{D81E1AAE-B607-4256-B6B8-C0C0056062A2}&quot;/&gt;&lt;isInvalidForFieldText val=&quot;0&quot;/&gt;&lt;Image&gt;&lt;filename val=&quot;C:\Users\rscald\AppData\Local\Temp\CP17684170892406Session\CPTrustFolder17684170892421\PPTImport17684171035750\data\asimages\{D81E1AAE-B607-4256-B6B8-C0C0056062A2}_131.png&quot;/&gt;&lt;left val=&quot;24&quot;/&gt;&lt;top val=&quot;24&quot;/&gt;&lt;width val=&quot;752&quot;/&gt;&lt;height val=&quot;170&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 name="HTML_SHAPEINFO" val="&lt;ThreeDShapeInfo&gt;&lt;uuid val=&quot;{7DFBD58B-928E-4BA7-B1C5-30C867648AD2}&quot;/&gt;&lt;isInvalidForFieldText val=&quot;0&quot;/&gt;&lt;Image&gt;&lt;filename val=&quot;C:\Users\rscald\AppData\Local\Temp\CP17684170892406Session\CPTrustFolder17684170892421\PPTImport17684171035750\data\asimages\{7DFBD58B-928E-4BA7-B1C5-30C867648AD2}_131.png&quot;/&gt;&lt;left val=&quot;864&quot;/&gt;&lt;top val=&quot;674&quot;/&gt;&lt;width val=&quot;47&quot;/&gt;&lt;height val=&quot;39&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50&quot;/&gt;&lt;lineCharCount val=&quot;46&quot;/&gt;&lt;lineCharCount val=&quot;37&quot;/&gt;&lt;lineCharCount val=&quot;50&quot;/&gt;&lt;lineCharCount val=&quot;41&quot;/&gt;&lt;lineCharCount val=&quot;44&quot;/&gt;&lt;lineCharCount val=&quot;53&quot;/&gt;&lt;lineCharCount val=&quot;50&quot;/&gt;&lt;lineCharCount val=&quot;48&quot;/&gt;&lt;lineCharCount val=&quot;39&quot;/&gt;&lt;/TableIndex&gt;&lt;/ShapeTextInfo&gt;"/>
  <p:tag name="HTML_SHAPEINFO" val="&lt;ThreeDShapeInfo&gt;&lt;uuid val=&quot;{D04E6A20-B506-41B0-8D42-D3355CFEC145}&quot;/&gt;&lt;isInvalidForFieldText val=&quot;0&quot;/&gt;&lt;Image&gt;&lt;filename val=&quot;C:\Users\rscald\AppData\Local\Temp\CP17684170892406Session\CPTrustFolder17684170892421\PPTImport17684171035750\data\asimages\{D04E6A20-B506-41B0-8D42-D3355CFEC145}_132.png&quot;/&gt;&lt;left val=&quot;36&quot;/&gt;&lt;top val=&quot;189&quot;/&gt;&lt;width val=&quot;882&quot;/&gt;&lt;height val=&quot;448&quot;/&gt;&lt;hasText val=&quot;1&quot;/&gt;&lt;/Image&gt;&lt;/ThreeDShape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 name="HTML_SHAPEINFO" val="&lt;ThreeDShapeInfo&gt;&lt;uuid val=&quot;{E21FDCDD-ED22-41AD-B673-C9146A8B3403}&quot;/&gt;&lt;isInvalidForFieldText val=&quot;0&quot;/&gt;&lt;Image&gt;&lt;filename val=&quot;C:\Users\rscald\AppData\Local\Temp\CP17684170892406Session\CPTrustFolder17684170892421\PPTImport17684171035750\data\asimages\{E21FDCDD-ED22-41AD-B673-C9146A8B3403}_132.png&quot;/&gt;&lt;left val=&quot;864&quot;/&gt;&lt;top val=&quot;674&quot;/&gt;&lt;width val=&quot;47&quot;/&gt;&lt;height val=&quot;39&quot;/&gt;&lt;hasText val=&quot;1&quot;/&gt;&lt;/Image&gt;&lt;/ThreeDShape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6&quot;/&gt;&lt;lineCharCount val=&quot;30&quot;/&gt;&lt;/TableIndex&gt;&lt;/ShapeTextInfo&gt;"/>
  <p:tag name="HTML_SHAPEINFO" val="&lt;ThreeDShapeInfo&gt;&lt;uuid val=&quot;{354ABB7B-363F-43B8-A05E-75F0738ECB79}&quot;/&gt;&lt;isInvalidForFieldText val=&quot;0&quot;/&gt;&lt;Image&gt;&lt;filename val=&quot;C:\Users\rscald\AppData\Local\Temp\CP17684170892406Session\CPTrustFolder17684170892421\PPTImport17684171035750\data\asimages\{354ABB7B-363F-43B8-A05E-75F0738ECB79}_132.png&quot;/&gt;&lt;left val=&quot;24&quot;/&gt;&lt;top val=&quot;24&quot;/&gt;&lt;width val=&quot;758&quot;/&gt;&lt;height val=&quot;170&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92CA224039D7B4F8443B4FE833B68CF" ma:contentTypeVersion="3" ma:contentTypeDescription="Create a new document." ma:contentTypeScope="" ma:versionID="285ca011069bfca4bd586da58b875788">
  <xsd:schema xmlns:xsd="http://www.w3.org/2001/XMLSchema" xmlns:xs="http://www.w3.org/2001/XMLSchema" xmlns:p="http://schemas.microsoft.com/office/2006/metadata/properties" xmlns:ns2="b2d9911d-1712-41da-948a-3a7f0b6aa5de" targetNamespace="http://schemas.microsoft.com/office/2006/metadata/properties" ma:root="true" ma:fieldsID="b551d4a5534ee0a1981eb6d5714bda81" ns2:_="">
    <xsd:import namespace="b2d9911d-1712-41da-948a-3a7f0b6aa5de"/>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d9911d-1712-41da-948a-3a7f0b6aa5d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DE15A75-A87C-46CD-AD4F-E6A17ED047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2d9911d-1712-41da-948a-3a7f0b6aa5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ABB77E9-33CA-4CC7-A26E-17E3EE77864E}">
  <ds:schemaRefs>
    <ds:schemaRef ds:uri="http://schemas.microsoft.com/sharepoint/v3/contenttype/forms"/>
  </ds:schemaRefs>
</ds:datastoreItem>
</file>

<file path=customXml/itemProps3.xml><?xml version="1.0" encoding="utf-8"?>
<ds:datastoreItem xmlns:ds="http://schemas.openxmlformats.org/officeDocument/2006/customXml" ds:itemID="{278E9426-B597-4EC5-93B9-42F4824B5B8B}">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PEBA Presentation Template</Template>
  <TotalTime>23572</TotalTime>
  <Words>477</Words>
  <Application>Microsoft Office PowerPoint</Application>
  <PresentationFormat>Widescreen</PresentationFormat>
  <Paragraphs>52</Paragraphs>
  <Slides>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Tw Cen MT Condensed</vt:lpstr>
      <vt:lpstr>2_Office Theme</vt:lpstr>
      <vt:lpstr>Change in status</vt:lpstr>
      <vt:lpstr>Important information</vt:lpstr>
      <vt:lpstr>Most common changes in status</vt:lpstr>
      <vt:lpstr>Unpaid leave or reduction in hours</vt:lpstr>
      <vt:lpstr>Military leave</vt:lpstr>
      <vt:lpstr>Change in position</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545</cp:revision>
  <cp:lastPrinted>2024-12-09T17:02:51Z</cp:lastPrinted>
  <dcterms:created xsi:type="dcterms:W3CDTF">2019-11-01T12:34:11Z</dcterms:created>
  <dcterms:modified xsi:type="dcterms:W3CDTF">2025-11-10T18:47:13Z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y fmtid="{D5CDD505-2E9C-101B-9397-08002B2CF9AE}" pid="7" name="ContentTypeId">
    <vt:lpwstr>0x010100192CA224039D7B4F8443B4FE833B68CF</vt:lpwstr>
  </property>
</Properties>
</file>