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65" r:id="rId3"/>
    <p:sldId id="400" r:id="rId4"/>
    <p:sldId id="401" r:id="rId5"/>
    <p:sldId id="402" r:id="rId6"/>
    <p:sldId id="403" r:id="rId7"/>
    <p:sldId id="405" r:id="rId8"/>
    <p:sldId id="264" r:id="rId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3"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114" d="100"/>
          <a:sy n="114" d="100"/>
        </p:scale>
        <p:origin x="1152"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11/30/2023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11/30/2023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7" Type="http://schemas.openxmlformats.org/officeDocument/2006/relationships/hyperlink" Target="https://peba.sc.gov/sites/default/files/active_termination.pdf" TargetMode="Externa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hyperlink" Target="https://peba.sc.gov/sites/default/files/2024_active_noe.pdf" TargetMode="External"/><Relationship Id="rId5" Type="http://schemas.openxmlformats.org/officeDocument/2006/relationships/hyperlink" Target="https://peba.sc.gov/sites/default/files/insurance_benefits_hours_reduced.pdf" TargetMode="Externa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Change in status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0846"/>
    </mc:Choice>
    <mc:Fallback xmlns="">
      <p:transition spd="slow" advTm="1084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2598"/>
    </mc:Choice>
    <mc:Fallback xmlns="">
      <p:transition spd="slow" advTm="325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Most common changes in status</a:t>
            </a:r>
            <a:endParaRPr lang="en-US" dirty="0"/>
          </a:p>
        </p:txBody>
      </p:sp>
      <p:sp>
        <p:nvSpPr>
          <p:cNvPr id="3" name="Content Placeholder 2"/>
          <p:cNvSpPr>
            <a:spLocks noGrp="1"/>
          </p:cNvSpPr>
          <p:nvPr>
            <p:ph idx="1"/>
            <p:custDataLst>
              <p:tags r:id="rId2"/>
            </p:custDataLst>
          </p:nvPr>
        </p:nvSpPr>
        <p:spPr/>
        <p:txBody>
          <a:bodyPr/>
          <a:lstStyle/>
          <a:p>
            <a:r>
              <a:rPr lang="en-US" dirty="0"/>
              <a:t>Unpaid leave or reduction in hours.</a:t>
            </a:r>
          </a:p>
          <a:p>
            <a:r>
              <a:rPr lang="en-US" dirty="0"/>
              <a:t>Military leave.</a:t>
            </a:r>
          </a:p>
          <a:p>
            <a:r>
              <a:rPr lang="en-US" dirty="0"/>
              <a:t>Change in position.</a:t>
            </a:r>
          </a:p>
          <a:p>
            <a:pPr lvl="1"/>
            <a:r>
              <a:rPr lang="en-US" dirty="0"/>
              <a:t>Part-time to full-time.</a:t>
            </a:r>
          </a:p>
          <a:p>
            <a:pPr lvl="1"/>
            <a:r>
              <a:rPr lang="en-US" dirty="0"/>
              <a:t>Full-time to part-time.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2666603189"/>
      </p:ext>
    </p:extLst>
  </p:cSld>
  <p:clrMapOvr>
    <a:masterClrMapping/>
  </p:clrMapOvr>
  <mc:AlternateContent xmlns:mc="http://schemas.openxmlformats.org/markup-compatibility/2006" xmlns:p14="http://schemas.microsoft.com/office/powerpoint/2010/main">
    <mc:Choice Requires="p14">
      <p:transition spd="slow" p14:dur="2000" advTm="10572"/>
    </mc:Choice>
    <mc:Fallback xmlns="">
      <p:transition spd="slow" advTm="1057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altLang="en-US" dirty="0"/>
              <a:t>Unpaid leave or reduction in hours (in Stability Period)</a:t>
            </a:r>
            <a:endParaRPr lang="en-US" dirty="0"/>
          </a:p>
        </p:txBody>
      </p:sp>
      <p:sp>
        <p:nvSpPr>
          <p:cNvPr id="3" name="Content Placeholder 2"/>
          <p:cNvSpPr>
            <a:spLocks noGrp="1"/>
          </p:cNvSpPr>
          <p:nvPr>
            <p:ph idx="1"/>
            <p:custDataLst>
              <p:tags r:id="rId2"/>
            </p:custDataLst>
          </p:nvPr>
        </p:nvSpPr>
        <p:spPr/>
        <p:txBody>
          <a:bodyPr/>
          <a:lstStyle/>
          <a:p>
            <a:r>
              <a:rPr lang="en-US" dirty="0"/>
              <a:t>Benefits continue until the end of the employee’s Stability Period or until the employee leaves employment, whichever occurs first. </a:t>
            </a:r>
          </a:p>
          <a:p>
            <a:r>
              <a:rPr lang="en-US" dirty="0"/>
              <a:t>Employer cannot charge more than employee’s share of premium (employee is still eligible).</a:t>
            </a:r>
          </a:p>
          <a:p>
            <a:r>
              <a:rPr lang="en-US" dirty="0"/>
              <a:t>Employee does not have the option to cancel coverage unless they experience a special eligibility situation or intend to enroll in health coverage through the Marketplace.</a:t>
            </a:r>
          </a:p>
          <a:p>
            <a:pPr lvl="1"/>
            <a:r>
              <a:rPr lang="en-US" dirty="0"/>
              <a:t>May cancel health insurance only if going to the Marketplace.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1648154910"/>
      </p:ext>
    </p:extLst>
  </p:cSld>
  <p:clrMapOvr>
    <a:masterClrMapping/>
  </p:clrMapOvr>
  <mc:AlternateContent xmlns:mc="http://schemas.openxmlformats.org/markup-compatibility/2006" xmlns:p14="http://schemas.microsoft.com/office/powerpoint/2010/main">
    <mc:Choice Requires="p14">
      <p:transition spd="slow" p14:dur="2000" advTm="44898"/>
    </mc:Choice>
    <mc:Fallback xmlns="">
      <p:transition spd="slow" advTm="4489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a:t>Unpaid leave or reduction in hours (not in Stability Period)</a:t>
            </a:r>
          </a:p>
        </p:txBody>
      </p:sp>
      <p:sp>
        <p:nvSpPr>
          <p:cNvPr id="3" name="Content Placeholder 2"/>
          <p:cNvSpPr>
            <a:spLocks noGrp="1"/>
          </p:cNvSpPr>
          <p:nvPr>
            <p:ph idx="1"/>
            <p:custDataLst>
              <p:tags r:id="rId2"/>
            </p:custDataLst>
          </p:nvPr>
        </p:nvSpPr>
        <p:spPr/>
        <p:txBody>
          <a:bodyPr/>
          <a:lstStyle/>
          <a:p>
            <a:r>
              <a:rPr lang="en-US" dirty="0"/>
              <a:t>Employees not in a Stability Period lose eligibility for insurance if they are not on protected leave and experience a reduction of hours below 30 hours per week or enter into an unpaid leave status.</a:t>
            </a:r>
          </a:p>
          <a:p>
            <a:r>
              <a:rPr lang="en-US" dirty="0"/>
              <a:t>Employer should terminate coverage and offer employee COBRA and/or conversion information if applicable.</a:t>
            </a:r>
          </a:p>
          <a:p>
            <a:r>
              <a:rPr lang="en-US" dirty="0"/>
              <a:t>Coverage may be offered once employee returns to full-time position.</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1671968354"/>
      </p:ext>
    </p:extLst>
  </p:cSld>
  <p:clrMapOvr>
    <a:masterClrMapping/>
  </p:clrMapOvr>
  <mc:AlternateContent xmlns:mc="http://schemas.openxmlformats.org/markup-compatibility/2006" xmlns:p14="http://schemas.microsoft.com/office/powerpoint/2010/main">
    <mc:Choice Requires="p14">
      <p:transition spd="slow" p14:dur="2000" advTm="30106"/>
    </mc:Choice>
    <mc:Fallback xmlns="">
      <p:transition spd="slow" advTm="301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Military leave</a:t>
            </a:r>
            <a:endParaRPr lang="en-US" dirty="0"/>
          </a:p>
        </p:txBody>
      </p:sp>
      <p:sp>
        <p:nvSpPr>
          <p:cNvPr id="3" name="Content Placeholder 2"/>
          <p:cNvSpPr>
            <a:spLocks noGrp="1"/>
          </p:cNvSpPr>
          <p:nvPr>
            <p:ph idx="1"/>
            <p:custDataLst>
              <p:tags r:id="rId2"/>
            </p:custDataLst>
          </p:nvPr>
        </p:nvSpPr>
        <p:spPr/>
        <p:txBody>
          <a:bodyPr/>
          <a:lstStyle/>
          <a:p>
            <a:r>
              <a:rPr lang="en-US" dirty="0"/>
              <a:t>Continue coverage:</a:t>
            </a:r>
          </a:p>
          <a:p>
            <a:pPr lvl="1"/>
            <a:r>
              <a:rPr lang="en-US" dirty="0"/>
              <a:t>Nothing sent to PEBA.</a:t>
            </a:r>
          </a:p>
          <a:p>
            <a:pPr lvl="1"/>
            <a:r>
              <a:rPr lang="en-US" dirty="0"/>
              <a:t>Written permission to continue coverage and bill for premiums.</a:t>
            </a:r>
          </a:p>
          <a:p>
            <a:pPr lvl="1"/>
            <a:r>
              <a:rPr lang="en-US" dirty="0"/>
              <a:t>Provide </a:t>
            </a:r>
            <a:r>
              <a:rPr lang="en-US" dirty="0">
                <a:hlinkClick r:id="rId5"/>
              </a:rPr>
              <a:t>Your insurance benefits when your hours are reduced</a:t>
            </a:r>
            <a:r>
              <a:rPr lang="en-US" dirty="0"/>
              <a:t> notice.</a:t>
            </a:r>
          </a:p>
          <a:p>
            <a:r>
              <a:rPr lang="en-US" dirty="0"/>
              <a:t>Cancel health due to gain of coverage:</a:t>
            </a:r>
          </a:p>
          <a:p>
            <a:pPr lvl="1"/>
            <a:r>
              <a:rPr lang="en-US" dirty="0"/>
              <a:t>Complete </a:t>
            </a:r>
            <a:r>
              <a:rPr lang="en-US" i="1" dirty="0">
                <a:hlinkClick r:id="rId6"/>
              </a:rPr>
              <a:t>Notice of Election </a:t>
            </a:r>
            <a:r>
              <a:rPr lang="en-US" dirty="0"/>
              <a:t>and attach a copy of military orders.</a:t>
            </a:r>
          </a:p>
          <a:p>
            <a:pPr lvl="1"/>
            <a:r>
              <a:rPr lang="en-US" dirty="0"/>
              <a:t>Provide </a:t>
            </a:r>
            <a:r>
              <a:rPr lang="en-US" dirty="0">
                <a:hlinkClick r:id="rId5"/>
              </a:rPr>
              <a:t>Your insurance benefits when your hours are reduced</a:t>
            </a:r>
            <a:r>
              <a:rPr lang="en-US" dirty="0"/>
              <a:t> notice.</a:t>
            </a:r>
          </a:p>
          <a:p>
            <a:r>
              <a:rPr lang="en-US" dirty="0"/>
              <a:t>Cancel all coverage:</a:t>
            </a:r>
          </a:p>
          <a:p>
            <a:pPr lvl="1"/>
            <a:r>
              <a:rPr lang="en-US" dirty="0"/>
              <a:t>Complete the </a:t>
            </a:r>
            <a:r>
              <a:rPr lang="en-US" i="1" dirty="0">
                <a:hlinkClick r:id="rId7"/>
              </a:rPr>
              <a:t>Active Termination Form</a:t>
            </a:r>
            <a:r>
              <a:rPr lang="en-US" dirty="0"/>
              <a:t>.</a:t>
            </a:r>
          </a:p>
          <a:p>
            <a:pPr lvl="1"/>
            <a:r>
              <a:rPr lang="en-US" dirty="0"/>
              <a:t>Provide </a:t>
            </a:r>
            <a:r>
              <a:rPr lang="en-US" dirty="0">
                <a:hlinkClick r:id="rId5"/>
              </a:rPr>
              <a:t>Your insurance benefits when your hours are reduced</a:t>
            </a:r>
            <a:r>
              <a:rPr lang="en-US" dirty="0"/>
              <a:t> notice.</a:t>
            </a:r>
          </a:p>
          <a:p>
            <a:pPr lvl="1"/>
            <a:r>
              <a:rPr lang="en-US" dirty="0"/>
              <a:t>Offer 36 months of COBRA and conversion information, if applicable.</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766548167"/>
      </p:ext>
    </p:extLst>
  </p:cSld>
  <p:clrMapOvr>
    <a:masterClrMapping/>
  </p:clrMapOvr>
  <mc:AlternateContent xmlns:mc="http://schemas.openxmlformats.org/markup-compatibility/2006" xmlns:p14="http://schemas.microsoft.com/office/powerpoint/2010/main">
    <mc:Choice Requires="p14">
      <p:transition spd="slow" p14:dur="2000" advTm="52693"/>
    </mc:Choice>
    <mc:Fallback xmlns="">
      <p:transition spd="slow" advTm="5269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a:t>Change in position</a:t>
            </a:r>
            <a:endParaRPr lang="en-US" dirty="0"/>
          </a:p>
        </p:txBody>
      </p:sp>
      <p:sp>
        <p:nvSpPr>
          <p:cNvPr id="3" name="Content Placeholder 2"/>
          <p:cNvSpPr>
            <a:spLocks noGrp="1"/>
          </p:cNvSpPr>
          <p:nvPr>
            <p:ph idx="1"/>
            <p:custDataLst>
              <p:tags r:id="rId2"/>
            </p:custDataLst>
          </p:nvPr>
        </p:nvSpPr>
        <p:spPr/>
        <p:txBody>
          <a:bodyPr/>
          <a:lstStyle/>
          <a:p>
            <a:r>
              <a:rPr lang="en-US" dirty="0"/>
              <a:t>Part-time to full-time:</a:t>
            </a:r>
          </a:p>
          <a:p>
            <a:pPr lvl="1"/>
            <a:r>
              <a:rPr lang="en-US" dirty="0"/>
              <a:t>If a part-time employee is reclassified as a full-time employee, then benefits should be offered on the first of the month after the change of position.</a:t>
            </a:r>
          </a:p>
          <a:p>
            <a:r>
              <a:rPr lang="en-US" dirty="0"/>
              <a:t>Full-time to part-time:</a:t>
            </a:r>
          </a:p>
          <a:p>
            <a:pPr lvl="1"/>
            <a:r>
              <a:rPr lang="en-US" dirty="0"/>
              <a:t>Employees who are not in a Stability Period and have a change in position that results in a reduction of hours below 30 will become ineligible for insurance benefits on the first of the month after the reduction.</a:t>
            </a:r>
          </a:p>
          <a:p>
            <a:pPr lvl="1"/>
            <a:r>
              <a:rPr lang="en-US" dirty="0"/>
              <a:t>An employee deemed eligible for insurance during an Initial Stability Period or Standard Stability Period does not lose eligibility due to a change in status. Benefits continue for the remainder of the Stability Period.  </a:t>
            </a:r>
          </a:p>
          <a:p>
            <a:pPr lvl="1"/>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3279343855"/>
      </p:ext>
    </p:extLst>
  </p:cSld>
  <p:clrMapOvr>
    <a:masterClrMapping/>
  </p:clrMapOvr>
  <mc:AlternateContent xmlns:mc="http://schemas.openxmlformats.org/markup-compatibility/2006" xmlns:p14="http://schemas.microsoft.com/office/powerpoint/2010/main">
    <mc:Choice Requires="p14">
      <p:transition spd="slow" p14:dur="2000" advTm="58211"/>
    </mc:Choice>
    <mc:Fallback xmlns="">
      <p:transition spd="slow" advTm="5821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7DFBD58B-928E-4BA7-B1C5-30C867648AD2}&quot;/&gt;&lt;isInvalidForFieldText val=&quot;0&quot;/&gt;&lt;Image&gt;&lt;filename val=&quot;C:\Users\rscald\AppData\Local\Temp\CP17684170892406Session\CPTrustFolder17684170892421\PPTImport17684171035750\data\asimages\{7DFBD58B-928E-4BA7-B1C5-30C867648AD2}_131.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6&quot;/&gt;&lt;lineCharCount val=&quot;30&quot;/&gt;&lt;/TableIndex&gt;&lt;/ShapeTextInfo&gt;"/>
  <p:tag name="HTML_SHAPEINFO" val="&lt;ThreeDShapeInfo&gt;&lt;uuid val=&quot;{354ABB7B-363F-43B8-A05E-75F0738ECB79}&quot;/&gt;&lt;isInvalidForFieldText val=&quot;0&quot;/&gt;&lt;Image&gt;&lt;filename val=&quot;C:\Users\rscald\AppData\Local\Temp\CP17684170892406Session\CPTrustFolder17684170892421\PPTImport17684171035750\data\asimages\{354ABB7B-363F-43B8-A05E-75F0738ECB79}_132.png&quot;/&gt;&lt;left val=&quot;24&quot;/&gt;&lt;top val=&quot;24&quot;/&gt;&lt;width val=&quot;758&quot;/&gt;&lt;height val=&quot;17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0&quot;/&gt;&lt;lineCharCount val=&quot;46&quot;/&gt;&lt;lineCharCount val=&quot;37&quot;/&gt;&lt;lineCharCount val=&quot;50&quot;/&gt;&lt;lineCharCount val=&quot;41&quot;/&gt;&lt;lineCharCount val=&quot;44&quot;/&gt;&lt;lineCharCount val=&quot;53&quot;/&gt;&lt;lineCharCount val=&quot;50&quot;/&gt;&lt;lineCharCount val=&quot;48&quot;/&gt;&lt;lineCharCount val=&quot;39&quot;/&gt;&lt;/TableIndex&gt;&lt;/ShapeTextInfo&gt;"/>
  <p:tag name="HTML_SHAPEINFO" val="&lt;ThreeDShapeInfo&gt;&lt;uuid val=&quot;{D04E6A20-B506-41B0-8D42-D3355CFEC145}&quot;/&gt;&lt;isInvalidForFieldText val=&quot;0&quot;/&gt;&lt;Image&gt;&lt;filename val=&quot;C:\Users\rscald\AppData\Local\Temp\CP17684170892406Session\CPTrustFolder17684170892421\PPTImport17684171035750\data\asimages\{D04E6A20-B506-41B0-8D42-D3355CFEC145}_132.png&quot;/&gt;&lt;left val=&quot;36&quot;/&gt;&lt;top val=&quot;189&quot;/&gt;&lt;width val=&quot;882&quot;/&gt;&lt;height val=&quot;448&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E21FDCDD-ED22-41AD-B673-C9146A8B3403}&quot;/&gt;&lt;isInvalidForFieldText val=&quot;0&quot;/&gt;&lt;Image&gt;&lt;filename val=&quot;C:\Users\rscald\AppData\Local\Temp\CP17684170892406Session\CPTrustFolder17684170892421\PPTImport17684171035750\data\asimages\{E21FDCDD-ED22-41AD-B673-C9146A8B3403}_132.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9&quot;/&gt;&lt;lineCharCount val=&quot;31&quot;/&gt;&lt;/TableIndex&gt;&lt;/ShapeTextInfo&gt;"/>
  <p:tag name="HTML_SHAPEINFO" val="&lt;ThreeDShapeInfo&gt;&lt;uuid val=&quot;{8289D794-ABEA-4BD7-8C96-AA3AE340140C}&quot;/&gt;&lt;isInvalidForFieldText val=&quot;0&quot;/&gt;&lt;Image&gt;&lt;filename val=&quot;C:\Users\rscald\AppData\Local\Temp\CP17684170892406Session\CPTrustFolder17684170892421\PPTImport17684171035750\data\asimages\{8289D794-ABEA-4BD7-8C96-AA3AE340140C}_133.png&quot;/&gt;&lt;left val=&quot;28&quot;/&gt;&lt;top val=&quot;35&quot;/&gt;&lt;width val=&quot;740&quot;/&gt;&lt;height val=&quot;157&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7&quot;/&gt;&lt;lineCharCount val=&quot;50&quot;/&gt;&lt;lineCharCount val=&quot;51&quot;/&gt;&lt;lineCharCount val=&quot;43&quot;/&gt;&lt;lineCharCount val=&quot;45&quot;/&gt;&lt;lineCharCount val=&quot;48&quot;/&gt;&lt;lineCharCount val=&quot;12&quot;/&gt;&lt;lineCharCount val=&quot;49&quot;/&gt;&lt;lineCharCount val=&quot;19&quot;/&gt;&lt;/TableIndex&gt;&lt;/ShapeTextInfo&gt;"/>
  <p:tag name="HTML_SHAPEINFO" val="&lt;ThreeDShapeInfo&gt;&lt;uuid val=&quot;{28B2F834-EFCB-49E4-A416-F037D7E7AECB}&quot;/&gt;&lt;isInvalidForFieldText val=&quot;0&quot;/&gt;&lt;Image&gt;&lt;filename val=&quot;C:\Users\rscald\AppData\Local\Temp\CP17684170892406Session\CPTrustFolder17684170892421\PPTImport17684171035750\data\asimages\{28B2F834-EFCB-49E4-A416-F037D7E7AECB}_133.png&quot;/&gt;&lt;left val=&quot;36&quot;/&gt;&lt;top val=&quot;192&quot;/&gt;&lt;width val=&quot;876&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2485660B-5D14-40FF-80D4-C3BC99779850}&quot;/&gt;&lt;isInvalidForFieldText val=&quot;0&quot;/&gt;&lt;Image&gt;&lt;filename val=&quot;C:\Users\rscald\AppData\Local\Temp\CP17684170892406Session\CPTrustFolder17684170892421\PPTImport17684171035750\data\asimages\{2485660B-5D14-40FF-80D4-C3BC99779850}_133.png&quot;/&gt;&lt;left val=&quot;864&quot;/&gt;&lt;top val=&quot;674&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EB40FF04-A780-4E0F-800B-93B17906013D}&quot;/&gt;&lt;isInvalidForFieldText val=&quot;0&quot;/&gt;&lt;Image&gt;&lt;filename val=&quot;C:\Users\rscald\AppData\Local\Temp\CP17684170892406Session\CPTrustFolder17684170892421\PPTImport17684171035750\data\asimages\{EB40FF04-A780-4E0F-800B-93B17906013D}_134.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9&quot;/&gt;&lt;lineCharCount val=&quot;22&quot;/&gt;&lt;lineCharCount val=&quot;53&quot;/&gt;&lt;lineCharCount val=&quot;10&quot;/&gt;&lt;lineCharCount val=&quot;52&quot;/&gt;&lt;lineCharCount val=&quot;15&quot;/&gt;&lt;/TableIndex&gt;&lt;/ShapeTextInfo&gt;"/>
  <p:tag name="HTML_SHAPEINFO" val="&lt;ThreeDShapeInfo&gt;&lt;uuid val=&quot;{FBB56633-9509-4E9B-873A-BC405010A898}&quot;/&gt;&lt;isInvalidForFieldText val=&quot;0&quot;/&gt;&lt;Image&gt;&lt;filename val=&quot;C:\Users\rscald\AppData\Local\Temp\CP17684170892406Session\CPTrustFolder17684170892421\PPTImport17684171035750\data\asimages\{FBB56633-9509-4E9B-873A-BC405010A898}_134.png&quot;/&gt;&lt;left val=&quot;36&quot;/&gt;&lt;top val=&quot;192&quot;/&gt;&lt;width val=&quot;876&quot;/&gt;&lt;height val=&quot;44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90BF9F5-7C81-496B-9C92-8A925A03E4D4}&quot;/&gt;&lt;isInvalidForFieldText val=&quot;0&quot;/&gt;&lt;Image&gt;&lt;filename val=&quot;C:\Users\rscald\AppData\Local\Temp\CP17684170892406Session\CPTrustFolder17684170892421\PPTImport17684171035750\data\asimages\{590BF9F5-7C81-496B-9C92-8A925A03E4D4}_134.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7939280E-CD7F-4238-944A-F0C91B928389}&quot;/&gt;&lt;isInvalidForFieldText val=&quot;0&quot;/&gt;&lt;Image&gt;&lt;filename val=&quot;C:\Users\rscald\AppData\Local\Temp\CP17684170892406Session\CPTrustFolder17684170892421\PPTImport17684171035750\data\asimages\{7939280E-CD7F-4238-944A-F0C91B928389}_136.png&quot;/&gt;&lt;left val=&quot;24&quot;/&gt;&lt;top val=&quot;35&quot;/&gt;&lt;width val=&quot;743&quot;/&gt;&lt;height val=&quot;16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24&quot;/&gt;&lt;lineCharCount val=&quot;55&quot;/&gt;&lt;lineCharCount val=&quot;58&quot;/&gt;&lt;lineCharCount val=&quot;42&quot;/&gt;&lt;lineCharCount val=&quot;24&quot;/&gt;&lt;lineCharCount val=&quot;55&quot;/&gt;&lt;lineCharCount val=&quot;56&quot;/&gt;&lt;lineCharCount val=&quot;59&quot;/&gt;&lt;lineCharCount val=&quot;44&quot;/&gt;&lt;lineCharCount val=&quot;52&quot;/&gt;&lt;lineCharCount val=&quot;63&quot;/&gt;&lt;lineCharCount val=&quot;62&quot;/&gt;&lt;lineCharCount val=&quot;45&quot;/&gt;&lt;/TableIndex&gt;&lt;/ShapeTextInfo&gt;"/>
  <p:tag name="HTML_SHAPEINFO" val="&lt;ThreeDShapeInfo&gt;&lt;uuid val=&quot;{E0C5265D-FC4A-4C9F-91F3-89EAFE7C0B4D}&quot;/&gt;&lt;isInvalidForFieldText val=&quot;0&quot;/&gt;&lt;Image&gt;&lt;filename val=&quot;C:\Users\rscald\AppData\Local\Temp\CP17684170892406Session\CPTrustFolder17684170892421\PPTImport17684171035750\data\asimages\{E0C5265D-FC4A-4C9F-91F3-89EAFE7C0B4D}_136.png&quot;/&gt;&lt;left val=&quot;36&quot;/&gt;&lt;top val=&quot;177&quot;/&gt;&lt;width val=&quot;890&quot;/&gt;&lt;height val=&quot;486&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8E1FEDC-065E-40F7-94A7-5C9D166020F4}&quot;/&gt;&lt;isInvalidForFieldText val=&quot;0&quot;/&gt;&lt;Image&gt;&lt;filename val=&quot;C:\Users\rscald\AppData\Local\Temp\CP17684170892406Session\CPTrustFolder17684170892421\PPTImport17684171035750\data\asimages\{58E1FEDC-065E-40F7-94A7-5C9D166020F4}_136.png&quot;/&gt;&lt;left val=&quot;864&quot;/&gt;&lt;top val=&quot;674&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6&quot;/&gt;&lt;/TableIndex&gt;&lt;/ShapeTextInfo&gt;"/>
  <p:tag name="HTML_SHAPEINFO" val="&lt;ThreeDShapeInfo&gt;&lt;uuid val=&quot;{D81E1AAE-B607-4256-B6B8-C0C0056062A2}&quot;/&gt;&lt;isInvalidForFieldText val=&quot;0&quot;/&gt;&lt;Image&gt;&lt;filename val=&quot;C:\Users\rscald\AppData\Local\Temp\CP17684170892406Session\CPTrustFolder17684170892421\PPTImport17684171035750\data\asimages\{D81E1AAE-B607-4256-B6B8-C0C0056062A2}_131.png&quot;/&gt;&lt;left val=&quot;24&quot;/&gt;&lt;top val=&quot;24&quot;/&gt;&lt;width val=&quot;752&quot;/&gt;&lt;height val=&quot;17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6&quot;/&gt;&lt;lineCharCount val=&quot;16&quot;/&gt;&lt;lineCharCount val=&quot;20&quot;/&gt;&lt;lineCharCount val=&quot;24&quot;/&gt;&lt;lineCharCount val=&quot;23&quot;/&gt;&lt;/TableIndex&gt;&lt;/ShapeTextInfo&gt;"/>
  <p:tag name="HTML_SHAPEINFO" val="&lt;ThreeDShapeInfo&gt;&lt;uuid val=&quot;{72FBFE9B-2B37-46A6-AB80-ACD71D20556E}&quot;/&gt;&lt;isInvalidForFieldText val=&quot;0&quot;/&gt;&lt;Image&gt;&lt;filename val=&quot;C:\Users\rscald\AppData\Local\Temp\CP17684170892406Session\CPTrustFolder17684170892421\PPTImport17684171035750\data\asimages\{72FBFE9B-2B37-46A6-AB80-ACD71D20556E}_131.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2499</TotalTime>
  <Words>484</Words>
  <Application>Microsoft Office PowerPoint</Application>
  <PresentationFormat>On-screen Show (4:3)</PresentationFormat>
  <Paragraphs>49</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Century Gothic</vt:lpstr>
      <vt:lpstr>Times New Roman</vt:lpstr>
      <vt:lpstr>Tw Cen MT Condensed</vt:lpstr>
      <vt:lpstr>Office Theme</vt:lpstr>
      <vt:lpstr>Change in status</vt:lpstr>
      <vt:lpstr>Important information</vt:lpstr>
      <vt:lpstr>Most common changes in status</vt:lpstr>
      <vt:lpstr>Unpaid leave or reduction in hours (in Stability Period)</vt:lpstr>
      <vt:lpstr>Unpaid leave or reduction in hours (not in Stability Period)</vt:lpstr>
      <vt:lpstr>Military leave</vt:lpstr>
      <vt:lpstr>Change in position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147</cp:revision>
  <cp:lastPrinted>2019-12-11T18:59:44Z</cp:lastPrinted>
  <dcterms:created xsi:type="dcterms:W3CDTF">2020-07-07T16:41:29Z</dcterms:created>
  <dcterms:modified xsi:type="dcterms:W3CDTF">2023-11-30T16:50:14Z</dcterms:modified>
</cp:coreProperties>
</file>