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7"/>
  </p:notesMasterIdLst>
  <p:handoutMasterIdLst>
    <p:handoutMasterId r:id="rId8"/>
  </p:handoutMasterIdLst>
  <p:sldIdLst>
    <p:sldId id="455" r:id="rId2"/>
    <p:sldId id="463" r:id="rId3"/>
    <p:sldId id="464" r:id="rId4"/>
    <p:sldId id="470" r:id="rId5"/>
    <p:sldId id="263" r:id="rId6"/>
  </p:sldIdLst>
  <p:sldSz cx="12192000" cy="6858000"/>
  <p:notesSz cx="7023100" cy="93091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 id="{D69F3596-F32A-6A11-B93C-60EEA29904A9}" name="Heather H. Young" initials="HY" userId="S::ryounh@peba.sc.gov::9a85b619-8fd1-4dec-b439-2514df7fe89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357" autoAdjust="0"/>
  </p:normalViewPr>
  <p:slideViewPr>
    <p:cSldViewPr snapToGrid="0">
      <p:cViewPr varScale="1">
        <p:scale>
          <a:sx n="110" d="100"/>
          <a:sy n="110" d="100"/>
        </p:scale>
        <p:origin x="138" y="10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gs" Target="tags/tag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12/9/2024</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12/9/2024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5</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5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hyperlink" Target="https://peba.sc.gov/nyb" TargetMode="External"/><Relationship Id="rId3" Type="http://schemas.openxmlformats.org/officeDocument/2006/relationships/hyperlink" Target="https://peba.sc.gov/sites/default/files/ba_manual.pdf" TargetMode="External"/><Relationship Id="rId7" Type="http://schemas.openxmlformats.org/officeDocument/2006/relationships/hyperlink" Target="https://www.peba.sc.gov/sites/default/files/2025_insurance_summary.pdf" TargetMode="External"/><Relationship Id="rId2" Type="http://schemas.openxmlformats.org/officeDocument/2006/relationships/hyperlink" Target="https://ebs.eip.sc.gov/ebs/" TargetMode="External"/><Relationship Id="rId1" Type="http://schemas.openxmlformats.org/officeDocument/2006/relationships/slideLayout" Target="../slideLayouts/slideLayout9.xml"/><Relationship Id="rId6" Type="http://schemas.openxmlformats.org/officeDocument/2006/relationships/hyperlink" Target="https://www.peba.sc.gov/sites/default/files/2025_ibg.pdf" TargetMode="External"/><Relationship Id="rId5" Type="http://schemas.openxmlformats.org/officeDocument/2006/relationships/hyperlink" Target="https://peba.sc.gov/sites/default/files/plan_of_benefits.pdf" TargetMode="External"/><Relationship Id="rId4" Type="http://schemas.openxmlformats.org/officeDocument/2006/relationships/hyperlink" Target="https://peba.sc.gov/peba-update" TargetMode="External"/><Relationship Id="rId9" Type="http://schemas.openxmlformats.org/officeDocument/2006/relationships/hyperlink" Target="http://www.pebahealthhub.com/"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peba.sc.gov/employers" TargetMode="External"/><Relationship Id="rId2" Type="http://schemas.openxmlformats.org/officeDocument/2006/relationships/hyperlink" Target="mailto:EmployerServices@peba.sc.gov" TargetMode="External"/><Relationship Id="rId1" Type="http://schemas.openxmlformats.org/officeDocument/2006/relationships/slideLayout" Target="../slideLayouts/slideLayout8.xml"/><Relationship Id="rId4" Type="http://schemas.openxmlformats.org/officeDocument/2006/relationships/hyperlink" Target="https://ebs.eip.sc.gov/ebs/" TargetMode="Externa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Tools and resources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Insurance Benefits Training</a:t>
            </a:r>
          </a:p>
          <a:p>
            <a:r>
              <a:rPr lang="en-US" dirty="0"/>
              <a:t>2025</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8B49149-7B65-9B55-FB73-6D2BED1DC940}"/>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3</a:t>
            </a:fld>
            <a:endParaRPr lang="en-US" dirty="0"/>
          </a:p>
        </p:txBody>
      </p:sp>
      <p:sp>
        <p:nvSpPr>
          <p:cNvPr id="8" name="Content Placeholder 7">
            <a:extLst>
              <a:ext uri="{FF2B5EF4-FFF2-40B4-BE49-F238E27FC236}">
                <a16:creationId xmlns:a16="http://schemas.microsoft.com/office/drawing/2014/main" id="{9E24A8D6-BB9B-71AB-B184-6195BEBE58C2}"/>
              </a:ext>
            </a:extLst>
          </p:cNvPr>
          <p:cNvSpPr>
            <a:spLocks noGrp="1"/>
          </p:cNvSpPr>
          <p:nvPr>
            <p:ph sz="half" idx="1"/>
          </p:nvPr>
        </p:nvSpPr>
        <p:spPr>
          <a:xfrm>
            <a:off x="609600" y="1601044"/>
            <a:ext cx="3338945" cy="4690027"/>
          </a:xfrm>
        </p:spPr>
        <p:txBody>
          <a:bodyPr>
            <a:normAutofit/>
          </a:bodyPr>
          <a:lstStyle/>
          <a:p>
            <a:r>
              <a:rPr lang="en-US" dirty="0">
                <a:hlinkClick r:id="rId2"/>
              </a:rPr>
              <a:t>Employee Benefits Services</a:t>
            </a:r>
            <a:r>
              <a:rPr lang="en-US" dirty="0"/>
              <a:t> (EBS).</a:t>
            </a:r>
          </a:p>
          <a:p>
            <a:r>
              <a:rPr lang="en-US" altLang="en-US" i="1" dirty="0">
                <a:hlinkClick r:id="rId3"/>
              </a:rPr>
              <a:t>Benefits Administrator Manual</a:t>
            </a:r>
            <a:r>
              <a:rPr lang="en-US" altLang="en-US" i="1" dirty="0"/>
              <a:t> </a:t>
            </a:r>
            <a:r>
              <a:rPr lang="en-US" dirty="0"/>
              <a:t>(BA Manual). </a:t>
            </a:r>
          </a:p>
          <a:p>
            <a:r>
              <a:rPr lang="en-US" i="1" dirty="0">
                <a:hlinkClick r:id="rId4"/>
              </a:rPr>
              <a:t>PEBA Update</a:t>
            </a:r>
            <a:r>
              <a:rPr lang="en-US" dirty="0"/>
              <a:t> weekly e-newsletter and archives.</a:t>
            </a:r>
          </a:p>
          <a:p>
            <a:r>
              <a:rPr lang="en-US" i="1" dirty="0">
                <a:hlinkClick r:id="rId5"/>
              </a:rPr>
              <a:t>Plan of Benefits</a:t>
            </a:r>
            <a:r>
              <a:rPr lang="en-US" dirty="0"/>
              <a:t>. </a:t>
            </a:r>
          </a:p>
          <a:p>
            <a:r>
              <a:rPr lang="en-US" i="1" dirty="0">
                <a:hlinkClick r:id="rId6"/>
              </a:rPr>
              <a:t>Insurance Benefits Guide</a:t>
            </a:r>
            <a:r>
              <a:rPr lang="en-US" dirty="0"/>
              <a:t>.</a:t>
            </a:r>
          </a:p>
          <a:p>
            <a:r>
              <a:rPr lang="en-US" i="1" dirty="0">
                <a:hlinkClick r:id="rId7"/>
              </a:rPr>
              <a:t>Insurance Summary</a:t>
            </a:r>
            <a:r>
              <a:rPr lang="en-US" dirty="0"/>
              <a:t>.</a:t>
            </a:r>
          </a:p>
          <a:p>
            <a:r>
              <a:rPr lang="en-US" i="1" dirty="0">
                <a:hlinkClick r:id="rId8"/>
              </a:rPr>
              <a:t>Navigating Your Benefits</a:t>
            </a:r>
            <a:r>
              <a:rPr lang="en-US" i="1" dirty="0"/>
              <a:t> </a:t>
            </a:r>
            <a:r>
              <a:rPr lang="en-US" dirty="0"/>
              <a:t>series. </a:t>
            </a:r>
          </a:p>
          <a:p>
            <a:r>
              <a:rPr lang="en-US" dirty="0">
                <a:hlinkClick r:id="rId9"/>
              </a:rPr>
              <a:t>PEBA Health Hub</a:t>
            </a:r>
            <a:r>
              <a:rPr lang="en-US" dirty="0"/>
              <a:t>. </a:t>
            </a:r>
          </a:p>
        </p:txBody>
      </p:sp>
      <p:sp>
        <p:nvSpPr>
          <p:cNvPr id="5" name="Title 4">
            <a:extLst>
              <a:ext uri="{FF2B5EF4-FFF2-40B4-BE49-F238E27FC236}">
                <a16:creationId xmlns:a16="http://schemas.microsoft.com/office/drawing/2014/main" id="{32DCD9D2-F2F6-96FD-1655-47E403F7BC02}"/>
              </a:ext>
            </a:extLst>
          </p:cNvPr>
          <p:cNvSpPr>
            <a:spLocks noGrp="1"/>
          </p:cNvSpPr>
          <p:nvPr>
            <p:ph type="title"/>
          </p:nvPr>
        </p:nvSpPr>
        <p:spPr>
          <a:xfrm>
            <a:off x="609599" y="228600"/>
            <a:ext cx="5181601" cy="1049898"/>
          </a:xfrm>
        </p:spPr>
        <p:txBody>
          <a:bodyPr/>
          <a:lstStyle/>
          <a:p>
            <a:r>
              <a:rPr lang="en-US" altLang="en-US" dirty="0"/>
              <a:t>Tools and resources</a:t>
            </a:r>
            <a:endParaRPr lang="en-US" dirty="0"/>
          </a:p>
        </p:txBody>
      </p:sp>
    </p:spTree>
    <p:extLst>
      <p:ext uri="{BB962C8B-B14F-4D97-AF65-F5344CB8AC3E}">
        <p14:creationId xmlns:p14="http://schemas.microsoft.com/office/powerpoint/2010/main" val="3436322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236CBC6-7B9B-1EE4-1BDD-1053BCCD7195}"/>
              </a:ext>
            </a:extLst>
          </p:cNvPr>
          <p:cNvSpPr>
            <a:spLocks noGrp="1"/>
          </p:cNvSpPr>
          <p:nvPr>
            <p:ph sz="half" idx="1"/>
          </p:nvPr>
        </p:nvSpPr>
        <p:spPr>
          <a:xfrm>
            <a:off x="609599" y="2917779"/>
            <a:ext cx="5866015" cy="3373294"/>
          </a:xfrm>
        </p:spPr>
        <p:txBody>
          <a:bodyPr/>
          <a:lstStyle/>
          <a:p>
            <a:r>
              <a:rPr lang="en-US" dirty="0"/>
              <a:t>Employer Services.</a:t>
            </a:r>
          </a:p>
          <a:p>
            <a:pPr lvl="1"/>
            <a:r>
              <a:rPr lang="en-US" dirty="0"/>
              <a:t>Participate in online sessions. </a:t>
            </a:r>
          </a:p>
          <a:p>
            <a:pPr lvl="1"/>
            <a:r>
              <a:rPr lang="en-US" dirty="0"/>
              <a:t>Participate in online Employer Advisory Group meetings. </a:t>
            </a:r>
          </a:p>
          <a:p>
            <a:pPr lvl="1"/>
            <a:r>
              <a:rPr lang="en-US" dirty="0"/>
              <a:t>Request one-on-one assistance. </a:t>
            </a:r>
          </a:p>
          <a:p>
            <a:pPr lvl="1"/>
            <a:r>
              <a:rPr lang="en-US" dirty="0"/>
              <a:t>Email </a:t>
            </a:r>
            <a:r>
              <a:rPr lang="en-US" dirty="0">
                <a:hlinkClick r:id="rId2"/>
              </a:rPr>
              <a:t>EmployerServices@peba.sc.gov</a:t>
            </a:r>
            <a:r>
              <a:rPr lang="en-US" dirty="0"/>
              <a:t> to request training and share your feedback.</a:t>
            </a:r>
          </a:p>
          <a:p>
            <a:pPr lvl="1"/>
            <a:r>
              <a:rPr lang="en-US" dirty="0">
                <a:hlinkClick r:id="rId3"/>
              </a:rPr>
              <a:t>Employers' webpage</a:t>
            </a:r>
            <a:r>
              <a:rPr lang="en-US" dirty="0"/>
              <a:t>. </a:t>
            </a:r>
          </a:p>
          <a:p>
            <a:r>
              <a:rPr lang="en-US" dirty="0"/>
              <a:t>Customer Service.</a:t>
            </a:r>
          </a:p>
          <a:p>
            <a:pPr lvl="1"/>
            <a:r>
              <a:rPr lang="en-US" dirty="0">
                <a:hlinkClick r:id="rId4"/>
              </a:rPr>
              <a:t>EBS</a:t>
            </a:r>
            <a:r>
              <a:rPr lang="en-US" dirty="0"/>
              <a:t> Contact Us button.</a:t>
            </a:r>
          </a:p>
        </p:txBody>
      </p:sp>
      <p:sp>
        <p:nvSpPr>
          <p:cNvPr id="3" name="Title 2">
            <a:extLst>
              <a:ext uri="{FF2B5EF4-FFF2-40B4-BE49-F238E27FC236}">
                <a16:creationId xmlns:a16="http://schemas.microsoft.com/office/drawing/2014/main" id="{00C7E203-C05C-E050-E804-F01109D57918}"/>
              </a:ext>
            </a:extLst>
          </p:cNvPr>
          <p:cNvSpPr>
            <a:spLocks noGrp="1"/>
          </p:cNvSpPr>
          <p:nvPr>
            <p:ph type="title"/>
          </p:nvPr>
        </p:nvSpPr>
        <p:spPr>
          <a:xfrm>
            <a:off x="609600" y="228599"/>
            <a:ext cx="4702234" cy="2223655"/>
          </a:xfrm>
        </p:spPr>
        <p:txBody>
          <a:bodyPr/>
          <a:lstStyle/>
          <a:p>
            <a:r>
              <a:rPr lang="en-US" dirty="0"/>
              <a:t>PEBA assistance</a:t>
            </a:r>
          </a:p>
        </p:txBody>
      </p:sp>
      <p:sp>
        <p:nvSpPr>
          <p:cNvPr id="4" name="Slide Number Placeholder 3">
            <a:extLst>
              <a:ext uri="{FF2B5EF4-FFF2-40B4-BE49-F238E27FC236}">
                <a16:creationId xmlns:a16="http://schemas.microsoft.com/office/drawing/2014/main" id="{DE90ADF7-0888-6AF5-AE62-FCF553E1AB69}"/>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38515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5</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23432</TotalTime>
  <Words>180</Words>
  <Application>Microsoft Office PowerPoint</Application>
  <PresentationFormat>Widescreen</PresentationFormat>
  <Paragraphs>34</Paragraphs>
  <Slides>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Times New Roman</vt:lpstr>
      <vt:lpstr>Tw Cen MT Condensed</vt:lpstr>
      <vt:lpstr>2_Office Theme</vt:lpstr>
      <vt:lpstr>Tools and resources</vt:lpstr>
      <vt:lpstr>Important information</vt:lpstr>
      <vt:lpstr>Tools and resources</vt:lpstr>
      <vt:lpstr>PEBA assistance</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522</cp:revision>
  <cp:lastPrinted>2020-01-10T14:41:31Z</cp:lastPrinted>
  <dcterms:created xsi:type="dcterms:W3CDTF">2019-11-01T12:34:11Z</dcterms:created>
  <dcterms:modified xsi:type="dcterms:W3CDTF">2024-12-09T14:49:10Z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