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461" r:id="rId4"/>
    <p:sldId id="363" r:id="rId5"/>
    <p:sldId id="467" r:id="rId6"/>
    <p:sldId id="476" r:id="rId7"/>
    <p:sldId id="477" r:id="rId8"/>
    <p:sldId id="288" r:id="rId9"/>
    <p:sldId id="263" r:id="rId10"/>
  </p:sldIdLst>
  <p:sldSz cx="12192000" cy="6858000"/>
  <p:notesSz cx="7315200" cy="96012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509361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hyperlink" Target="https://www.peba.sc.gov/nyb" TargetMode="External"/><Relationship Id="rId5" Type="http://schemas.openxmlformats.org/officeDocument/2006/relationships/hyperlink" Target="http://www.eyemedvisioncare.com/pebaoe" TargetMode="Externa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www.eyemedvisioncare.com/pebaoe" TargetMode="Externa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hyperlink" Target="https://peba.sc.gov/sites/default/files/2024_opt_er_premium_worksheet.pdf" TargetMode="External"/><Relationship Id="rId4"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Vision care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Coverage includes:</a:t>
            </a:r>
          </a:p>
          <a:p>
            <a:pPr lvl="1"/>
            <a:r>
              <a:rPr lang="en-US" dirty="0"/>
              <a:t>Comprehensive eye exams;</a:t>
            </a:r>
          </a:p>
          <a:p>
            <a:pPr lvl="1"/>
            <a:r>
              <a:rPr lang="en-US" dirty="0"/>
              <a:t>Frames;</a:t>
            </a:r>
          </a:p>
          <a:p>
            <a:pPr lvl="1"/>
            <a:r>
              <a:rPr lang="en-US" dirty="0"/>
              <a:t>Lenses and lens options; and</a:t>
            </a:r>
          </a:p>
          <a:p>
            <a:pPr lvl="1"/>
            <a:r>
              <a:rPr lang="en-US" dirty="0"/>
              <a:t>Contact lens services and materials.</a:t>
            </a:r>
          </a:p>
          <a:p>
            <a:pPr lvl="0"/>
            <a:r>
              <a:rPr lang="en-US" dirty="0"/>
              <a:t>Receive discounts on extra pairs of eyeglasses, contact lenses, and LASIK and PRK vision correction.</a:t>
            </a:r>
          </a:p>
          <a:p>
            <a:pPr lvl="0"/>
            <a:r>
              <a:rPr lang="en-US" dirty="0"/>
              <a:t>Additional benefits available for diabetics.</a:t>
            </a:r>
          </a:p>
          <a:p>
            <a:pPr lvl="0"/>
            <a:r>
              <a:rPr lang="en-US" dirty="0"/>
              <a:t>Choose either frames/lenses or contact lenses, but not both, in the same plan year.</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State Vision Plan</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State Vision Plan</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No claims to file at network providers.</a:t>
            </a:r>
          </a:p>
          <a:p>
            <a:pPr lvl="1"/>
            <a:r>
              <a:rPr lang="en-US" dirty="0"/>
              <a:t>Subscriber responsible for copayments and any charges remaining after allowances and discounts have been applied.</a:t>
            </a:r>
          </a:p>
          <a:p>
            <a:r>
              <a:rPr lang="en-US" dirty="0"/>
              <a:t>Subscriber pays for services at out-of-network providers.</a:t>
            </a:r>
          </a:p>
          <a:p>
            <a:pPr lvl="1"/>
            <a:r>
              <a:rPr lang="en-US" dirty="0"/>
              <a:t>EyeMed will reimburse for portion of expenses for certain services.</a:t>
            </a:r>
          </a:p>
          <a:p>
            <a:r>
              <a:rPr lang="en-US" dirty="0"/>
              <a:t>List of network providers at </a:t>
            </a:r>
            <a:r>
              <a:rPr lang="en-US" dirty="0">
                <a:hlinkClick r:id="rId5"/>
              </a:rPr>
              <a:t>eyemedvisioncare.com/pebaoe</a:t>
            </a:r>
            <a:r>
              <a:rPr lang="en-US" dirty="0"/>
              <a:t>. </a:t>
            </a:r>
          </a:p>
          <a:p>
            <a:r>
              <a:rPr lang="en-US" i="1" dirty="0"/>
              <a:t>Your Vision Coverage at a Glance </a:t>
            </a:r>
            <a:r>
              <a:rPr lang="en-US" dirty="0"/>
              <a:t>flyer available at </a:t>
            </a:r>
            <a:r>
              <a:rPr lang="en-US" dirty="0">
                <a:hlinkClick r:id="rId6"/>
              </a:rPr>
              <a:t>peba.sc.gov/</a:t>
            </a:r>
            <a:r>
              <a:rPr lang="en-US" dirty="0" err="1">
                <a:hlinkClick r:id="rId6"/>
              </a:rPr>
              <a:t>nyb</a:t>
            </a:r>
            <a:r>
              <a:rPr lang="en-US" dirty="0"/>
              <a:t>.</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4072722872"/>
      </p:ext>
    </p:extLst>
  </p:cSld>
  <p:clrMapOvr>
    <a:masterClrMapping/>
  </p:clrMapOvr>
  <mc:AlternateContent xmlns:mc="http://schemas.openxmlformats.org/markup-compatibility/2006" xmlns:p14="http://schemas.microsoft.com/office/powerpoint/2010/main">
    <mc:Choice Requires="p14">
      <p:transition spd="slow" p14:dur="2000" advTm="56286"/>
    </mc:Choice>
    <mc:Fallback xmlns="">
      <p:transition spd="slow" advTm="5628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Exams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384061934"/>
              </p:ext>
            </p:extLst>
          </p:nvPr>
        </p:nvGraphicFramePr>
        <p:xfrm>
          <a:off x="609600" y="1611313"/>
          <a:ext cx="10698480" cy="1561338"/>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members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members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rPr>
                        <a:t>Exam, with dilation </a:t>
                      </a:r>
                      <a:br>
                        <a:rPr lang="en-US" sz="2000" b="1" kern="1200" dirty="0">
                          <a:solidFill>
                            <a:schemeClr val="tx2"/>
                          </a:solidFill>
                          <a:effectLst/>
                        </a:rPr>
                      </a:br>
                      <a:r>
                        <a:rPr lang="en-US" sz="2000" b="1" kern="1200" dirty="0">
                          <a:solidFill>
                            <a:schemeClr val="tx2"/>
                          </a:solidFill>
                          <a:effectLst/>
                        </a:rPr>
                        <a:t>if necessary</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$10 </a:t>
                      </a:r>
                      <a:r>
                        <a:rPr lang="en-US" sz="2000" dirty="0">
                          <a:solidFill>
                            <a:schemeClr val="tx2"/>
                          </a:solidFill>
                          <a:effectLst/>
                          <a:latin typeface="+mn-lt"/>
                          <a:ea typeface="Calibri" panose="020F0502020204030204" pitchFamily="34" charset="0"/>
                          <a:cs typeface="Times New Roman" panose="02020603050405020304" pitchFamily="18" charset="0"/>
                        </a:rPr>
                        <a:t>copay.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Up to $35.</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rPr>
                        <a:t>Retinal imaging</a:t>
                      </a:r>
                    </a:p>
                  </a:txBody>
                  <a:tcPr anchor="ctr">
                    <a:lnT w="6350" cap="flat" cmpd="sng" algn="ctr">
                      <a:solidFill>
                        <a:schemeClr val="bg2"/>
                      </a:solidFill>
                      <a:prstDash val="solid"/>
                      <a:round/>
                      <a:headEnd type="none" w="med" len="med"/>
                      <a:tailEnd type="none" w="med" len="med"/>
                    </a:lnT>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Up to </a:t>
                      </a:r>
                      <a:r>
                        <a:rPr lang="en-US" sz="2000" b="1" dirty="0">
                          <a:solidFill>
                            <a:schemeClr val="tx2"/>
                          </a:solidFill>
                          <a:effectLst/>
                          <a:latin typeface="+mn-lt"/>
                          <a:ea typeface="Calibri" panose="020F0502020204030204" pitchFamily="34" charset="0"/>
                          <a:cs typeface="Times New Roman" panose="02020603050405020304" pitchFamily="18" charset="0"/>
                        </a:rPr>
                        <a:t>$39</a:t>
                      </a:r>
                      <a:r>
                        <a:rPr lang="en-US" sz="2000" dirty="0">
                          <a:solidFill>
                            <a:schemeClr val="tx2"/>
                          </a:solidFill>
                          <a:effectLst/>
                          <a:latin typeface="+mn-lt"/>
                          <a:ea typeface="Calibri" panose="020F0502020204030204" pitchFamily="34" charset="0"/>
                          <a:cs typeface="Times New Roman" panose="02020603050405020304" pitchFamily="18" charset="0"/>
                        </a:rPr>
                        <a:t>.</a:t>
                      </a:r>
                    </a:p>
                  </a:txBody>
                  <a:tcPr anchor="ctr">
                    <a:lnT w="6350" cap="flat" cmpd="sng" algn="ctr">
                      <a:solidFill>
                        <a:schemeClr val="bg2"/>
                      </a:solidFill>
                      <a:prstDash val="solid"/>
                      <a:round/>
                      <a:headEnd type="none" w="med" len="med"/>
                      <a:tailEnd type="none" w="med" len="med"/>
                    </a:lnT>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No reimbursement.</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4" name="Rectangle 2">
            <a:extLst>
              <a:ext uri="{FF2B5EF4-FFF2-40B4-BE49-F238E27FC236}">
                <a16:creationId xmlns:a16="http://schemas.microsoft.com/office/drawing/2014/main" id="{1E9D7985-1B62-C914-D787-CF3E5C8DF82F}"/>
              </a:ext>
            </a:extLst>
          </p:cNvPr>
          <p:cNvSpPr>
            <a:spLocks noChangeArrowheads="1"/>
          </p:cNvSpPr>
          <p:nvPr>
            <p:custDataLst>
              <p:tags r:id="rId1"/>
            </p:custDataLst>
          </p:nvPr>
        </p:nvSpPr>
        <p:spPr bwMode="auto">
          <a:xfrm>
            <a:off x="609600" y="3429000"/>
            <a:ext cx="8229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000" dirty="0">
                <a:solidFill>
                  <a:schemeClr val="tx2"/>
                </a:solidFill>
              </a:rPr>
              <a:t>Find a network provider at </a:t>
            </a:r>
            <a:r>
              <a:rPr lang="en-US" altLang="en-US" sz="2000" dirty="0">
                <a:hlinkClick r:id="rId3"/>
              </a:rPr>
              <a:t>www.eyemedvisioncare.com/pebaoe</a:t>
            </a:r>
            <a:r>
              <a:rPr lang="en-US" altLang="en-US" sz="2000" dirty="0">
                <a:solidFill>
                  <a:schemeClr val="tx2"/>
                </a:solidFill>
              </a:rPr>
              <a:t>.</a:t>
            </a:r>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Frames and lenses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869446301"/>
              </p:ext>
            </p:extLst>
          </p:nvPr>
        </p:nvGraphicFramePr>
        <p:xfrm>
          <a:off x="609600" y="1611313"/>
          <a:ext cx="10698480" cy="3643884"/>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members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members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Frames</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b="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 </a:t>
                      </a:r>
                      <a:r>
                        <a:rPr lang="en-US" sz="2000" b="0" dirty="0">
                          <a:solidFill>
                            <a:schemeClr val="tx2"/>
                          </a:solidFill>
                          <a:effectLst/>
                          <a:latin typeface="+mn-lt"/>
                          <a:ea typeface="Calibri" panose="020F0502020204030204" pitchFamily="34" charset="0"/>
                          <a:cs typeface="Times New Roman" panose="02020603050405020304" pitchFamily="18" charset="0"/>
                        </a:rPr>
                        <a:t>copay and </a:t>
                      </a:r>
                      <a:r>
                        <a:rPr lang="en-US" sz="2000" b="1" dirty="0">
                          <a:solidFill>
                            <a:schemeClr val="tx2"/>
                          </a:solidFill>
                          <a:effectLst/>
                          <a:latin typeface="+mn-lt"/>
                          <a:ea typeface="Calibri" panose="020F0502020204030204" pitchFamily="34" charset="0"/>
                          <a:cs typeface="Times New Roman" panose="02020603050405020304" pitchFamily="18" charset="0"/>
                        </a:rPr>
                        <a:t>80%</a:t>
                      </a:r>
                      <a:r>
                        <a:rPr lang="en-US" sz="2000" dirty="0">
                          <a:solidFill>
                            <a:schemeClr val="tx2"/>
                          </a:solidFill>
                          <a:effectLst/>
                          <a:latin typeface="+mn-lt"/>
                          <a:ea typeface="Calibri" panose="020F0502020204030204" pitchFamily="34" charset="0"/>
                          <a:cs typeface="Times New Roman" panose="02020603050405020304" pitchFamily="18" charset="0"/>
                        </a:rPr>
                        <a:t> of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$150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$75.</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Standard plastic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$10</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Standard progressive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$35</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0146286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Premium progressive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b="1" dirty="0">
                          <a:solidFill>
                            <a:schemeClr val="tx2"/>
                          </a:solidFill>
                          <a:effectLst/>
                          <a:latin typeface="+mn-lt"/>
                          <a:ea typeface="Calibri" panose="020F0502020204030204" pitchFamily="34" charset="0"/>
                          <a:cs typeface="Times New Roman" panose="02020603050405020304" pitchFamily="18" charset="0"/>
                        </a:rPr>
                        <a:t>$35</a:t>
                      </a:r>
                      <a:r>
                        <a:rPr lang="en-US" sz="2000" b="0" dirty="0">
                          <a:solidFill>
                            <a:schemeClr val="tx2"/>
                          </a:solidFill>
                          <a:effectLst/>
                          <a:latin typeface="+mn-lt"/>
                          <a:ea typeface="Calibri" panose="020F0502020204030204" pitchFamily="34" charset="0"/>
                          <a:cs typeface="Times New Roman" panose="02020603050405020304" pitchFamily="18" charset="0"/>
                        </a:rPr>
                        <a:t>-</a:t>
                      </a:r>
                      <a:r>
                        <a:rPr lang="en-US" sz="2000" b="1" dirty="0">
                          <a:solidFill>
                            <a:schemeClr val="tx2"/>
                          </a:solidFill>
                          <a:effectLst/>
                          <a:latin typeface="+mn-lt"/>
                          <a:ea typeface="Calibri" panose="020F0502020204030204" pitchFamily="34" charset="0"/>
                          <a:cs typeface="Times New Roman" panose="02020603050405020304" pitchFamily="18" charset="0"/>
                        </a:rPr>
                        <a:t>$80</a:t>
                      </a:r>
                      <a:r>
                        <a:rPr lang="en-US" sz="2000" dirty="0">
                          <a:solidFill>
                            <a:schemeClr val="tx2"/>
                          </a:solidFill>
                          <a:effectLst/>
                          <a:latin typeface="+mn-lt"/>
                          <a:ea typeface="Calibri" panose="020F0502020204030204" pitchFamily="34" charset="0"/>
                          <a:cs typeface="Times New Roman" panose="02020603050405020304" pitchFamily="18" charset="0"/>
                        </a:rPr>
                        <a:t> for Tiers 1-3. For Tier 4, you pay copay and </a:t>
                      </a:r>
                      <a:r>
                        <a:rPr lang="en-US" sz="2000" b="1" dirty="0">
                          <a:solidFill>
                            <a:schemeClr val="tx2"/>
                          </a:solidFill>
                          <a:effectLst/>
                          <a:latin typeface="+mn-lt"/>
                          <a:ea typeface="Calibri" panose="020F0502020204030204" pitchFamily="34" charset="0"/>
                          <a:cs typeface="Times New Roman" panose="02020603050405020304" pitchFamily="18" charset="0"/>
                        </a:rPr>
                        <a:t>80% </a:t>
                      </a:r>
                      <a:r>
                        <a:rPr lang="en-US" sz="2000" dirty="0">
                          <a:solidFill>
                            <a:schemeClr val="tx2"/>
                          </a:solidFill>
                          <a:effectLst/>
                          <a:latin typeface="+mn-lt"/>
                          <a:ea typeface="Calibri" panose="020F0502020204030204" pitchFamily="34" charset="0"/>
                          <a:cs typeface="Times New Roman" panose="02020603050405020304" pitchFamily="18" charset="0"/>
                        </a:rPr>
                        <a:t>of cost less </a:t>
                      </a:r>
                      <a:r>
                        <a:rPr lang="en-US" sz="2000" b="1" dirty="0">
                          <a:solidFill>
                            <a:schemeClr val="tx2"/>
                          </a:solidFill>
                          <a:effectLst/>
                          <a:latin typeface="+mn-lt"/>
                          <a:ea typeface="Calibri" panose="020F0502020204030204" pitchFamily="34" charset="0"/>
                          <a:cs typeface="Times New Roman" panose="02020603050405020304" pitchFamily="18" charset="0"/>
                        </a:rPr>
                        <a:t>$120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355865447"/>
                  </a:ext>
                </a:extLst>
              </a:tr>
            </a:tbl>
          </a:graphicData>
        </a:graphic>
      </p:graphicFrame>
    </p:spTree>
    <p:extLst>
      <p:ext uri="{BB962C8B-B14F-4D97-AF65-F5344CB8AC3E}">
        <p14:creationId xmlns:p14="http://schemas.microsoft.com/office/powerpoint/2010/main" val="897856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Contact lenses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2286313198"/>
              </p:ext>
            </p:extLst>
          </p:nvPr>
        </p:nvGraphicFramePr>
        <p:xfrm>
          <a:off x="609600" y="1611313"/>
          <a:ext cx="10698480" cy="3345942"/>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members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members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Standard contact lenses fit &amp; follow-up</a:t>
                      </a:r>
                      <a:endParaRPr lang="en-US" sz="2000" b="1" dirty="0">
                        <a:solidFill>
                          <a:schemeClr val="tx2"/>
                        </a:solidFill>
                        <a:latin typeface="+mn-lt"/>
                      </a:endParaRP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$40.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Premium contact lenses fit &amp; follow-up</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 </a:t>
                      </a:r>
                      <a:r>
                        <a:rPr lang="en-US" sz="2000" dirty="0">
                          <a:solidFill>
                            <a:schemeClr val="tx2"/>
                          </a:solidFill>
                          <a:effectLst/>
                          <a:latin typeface="+mn-lt"/>
                          <a:ea typeface="Calibri" panose="020F0502020204030204" pitchFamily="34" charset="0"/>
                          <a:cs typeface="Times New Roman" panose="02020603050405020304" pitchFamily="18" charset="0"/>
                        </a:rPr>
                        <a:t>copay and receive </a:t>
                      </a:r>
                      <a:r>
                        <a:rPr lang="en-US" sz="2000" b="1" dirty="0">
                          <a:solidFill>
                            <a:schemeClr val="tx2"/>
                          </a:solidFill>
                          <a:effectLst/>
                          <a:latin typeface="+mn-lt"/>
                          <a:ea typeface="Calibri" panose="020F0502020204030204" pitchFamily="34" charset="0"/>
                          <a:cs typeface="Times New Roman" panose="02020603050405020304" pitchFamily="18" charset="0"/>
                        </a:rPr>
                        <a:t>10% </a:t>
                      </a:r>
                      <a:r>
                        <a:rPr lang="en-US" sz="2000" dirty="0">
                          <a:solidFill>
                            <a:schemeClr val="tx2"/>
                          </a:solidFill>
                          <a:effectLst/>
                          <a:latin typeface="+mn-lt"/>
                          <a:ea typeface="Calibri" panose="020F0502020204030204" pitchFamily="34" charset="0"/>
                          <a:cs typeface="Times New Roman" panose="02020603050405020304" pitchFamily="18" charset="0"/>
                        </a:rPr>
                        <a:t>off retail price less </a:t>
                      </a:r>
                      <a:r>
                        <a:rPr lang="en-US" sz="2000" b="1" dirty="0">
                          <a:solidFill>
                            <a:schemeClr val="tx2"/>
                          </a:solidFill>
                          <a:effectLst/>
                          <a:latin typeface="+mn-lt"/>
                          <a:ea typeface="Calibri" panose="020F0502020204030204" pitchFamily="34" charset="0"/>
                          <a:cs typeface="Times New Roman" panose="02020603050405020304" pitchFamily="18" charset="0"/>
                        </a:rPr>
                        <a:t>$40</a:t>
                      </a:r>
                      <a:r>
                        <a:rPr lang="en-US" sz="2000" dirty="0">
                          <a:solidFill>
                            <a:schemeClr val="tx2"/>
                          </a:solidFill>
                          <a:effectLst/>
                          <a:latin typeface="+mn-lt"/>
                          <a:ea typeface="Calibri" panose="020F0502020204030204" pitchFamily="34" charset="0"/>
                          <a:cs typeface="Times New Roman" panose="02020603050405020304" pitchFamily="18" charset="0"/>
                        </a:rPr>
                        <a:t> allowance.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$40.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370840">
                <a:tc>
                  <a:txBody>
                    <a:bodyPr/>
                    <a:lstStyle/>
                    <a:p>
                      <a:pPr lvl="0" algn="l"/>
                      <a:r>
                        <a:rPr lang="en-US" sz="2000" b="1" kern="1200" dirty="0">
                          <a:solidFill>
                            <a:schemeClr val="tx2"/>
                          </a:solidFill>
                          <a:effectLst/>
                          <a:latin typeface="+mn-lt"/>
                          <a:ea typeface="+mn-ea"/>
                          <a:cs typeface="+mn-cs"/>
                        </a:rPr>
                        <a:t>Conventional contact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 and </a:t>
                      </a:r>
                      <a:r>
                        <a:rPr lang="en-US" sz="2000" b="1" dirty="0">
                          <a:solidFill>
                            <a:schemeClr val="tx2"/>
                          </a:solidFill>
                          <a:effectLst/>
                          <a:latin typeface="+mn-lt"/>
                          <a:ea typeface="Calibri" panose="020F0502020204030204" pitchFamily="34" charset="0"/>
                          <a:cs typeface="Times New Roman" panose="02020603050405020304" pitchFamily="18" charset="0"/>
                        </a:rPr>
                        <a:t>85% </a:t>
                      </a:r>
                      <a:r>
                        <a:rPr lang="en-US" sz="2000" dirty="0">
                          <a:solidFill>
                            <a:schemeClr val="tx2"/>
                          </a:solidFill>
                          <a:effectLst/>
                          <a:latin typeface="+mn-lt"/>
                          <a:ea typeface="Calibri" panose="020F0502020204030204" pitchFamily="34" charset="0"/>
                          <a:cs typeface="Times New Roman" panose="02020603050405020304" pitchFamily="18" charset="0"/>
                        </a:rPr>
                        <a:t>of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$130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$104.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014628650"/>
                  </a:ext>
                </a:extLst>
              </a:tr>
              <a:tr h="370840">
                <a:tc>
                  <a:txBody>
                    <a:bodyPr/>
                    <a:lstStyle/>
                    <a:p>
                      <a:pPr lvl="0" algn="l"/>
                      <a:r>
                        <a:rPr lang="en-US" sz="2000" b="1" kern="1200" dirty="0">
                          <a:solidFill>
                            <a:schemeClr val="tx2"/>
                          </a:solidFill>
                          <a:effectLst/>
                          <a:latin typeface="+mn-lt"/>
                          <a:ea typeface="+mn-ea"/>
                          <a:cs typeface="+mn-cs"/>
                        </a:rPr>
                        <a:t>Disposable contact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 and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$130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$104.</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355865447"/>
                  </a:ext>
                </a:extLst>
              </a:tr>
            </a:tbl>
          </a:graphicData>
        </a:graphic>
      </p:graphicFrame>
    </p:spTree>
    <p:extLst>
      <p:ext uri="{BB962C8B-B14F-4D97-AF65-F5344CB8AC3E}">
        <p14:creationId xmlns:p14="http://schemas.microsoft.com/office/powerpoint/2010/main" val="1739625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8</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pPr marL="0" indent="0">
              <a:buNone/>
            </a:pPr>
            <a:r>
              <a:rPr lang="en-US" sz="2000" dirty="0">
                <a:solidFill>
                  <a:schemeClr val="tx2"/>
                </a:solidFill>
              </a:rPr>
              <a:t>Premiums for optional employers may vary. Use </a:t>
            </a:r>
            <a:r>
              <a:rPr lang="en-US" sz="2000" dirty="0">
                <a:hlinkClick r:id="rId5"/>
              </a:rPr>
              <a:t>Monthly premium worksheet for optional employers</a:t>
            </a:r>
            <a:r>
              <a:rPr lang="en-US" sz="2000" dirty="0">
                <a:solidFill>
                  <a:schemeClr val="tx2"/>
                </a:solidFill>
              </a:rPr>
              <a:t>.</a:t>
            </a: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nvPr>
        </p:nvGraphicFramePr>
        <p:xfrm>
          <a:off x="609599" y="2011423"/>
          <a:ext cx="475488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State Vision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$6.30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$12.60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$13.54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$19.84</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F05BF141-CE17-4D98-A5C2-2BA313600D8D}&quot;/&gt;&lt;isInvalidForFieldText val=&quot;0&quot;/&gt;&lt;Image&gt;&lt;filename val=&quot;C:\Users\rscald\AppData\Local\Temp\CP17684170892406Session\CPTrustFolder17684170892421\PPTImport17684171035750\data\asimages\{F05BF141-CE17-4D98-A5C2-2BA313600D8D}_94.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3&quot;/&gt;&lt;lineCharCount val=&quot;53&quot;/&gt;&lt;lineCharCount val=&quot;58&quot;/&gt;&lt;lineCharCount val=&quot;46&quot;/&gt;&lt;lineCharCount val=&quot;54&quot;/&gt;&lt;lineCharCount val=&quot;18&quot;/&gt;&lt;lineCharCount val=&quot;44&quot;/&gt;&lt;/TableIndex&gt;&lt;/ShapeTextInfo&gt;"/>
  <p:tag name="HTML_SHAPEINFO" val="&lt;ThreeDShapeInfo&gt;&lt;uuid val=&quot;{16E3F48A-738F-42C8-9C0A-99E1972F1D1E}&quot;/&gt;&lt;isInvalidForFieldText val=&quot;0&quot;/&gt;&lt;Image&gt;&lt;filename val=&quot;C:\Users\rscald\AppData\Local\Temp\CP17684170892406Session\CPTrustFolder17684170892421\PPTImport17684171035750\data\asimages\{16E3F48A-738F-42C8-9C0A-99E1972F1D1E}_94.png&quot;/&gt;&lt;left val=&quot;38&quot;/&gt;&lt;top val=&quot;192&quot;/&gt;&lt;width val=&quot;874&quot;/&gt;&lt;height val=&quot;444&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B27C43CF-F099-4429-8F42-4FA8D84652F2}&quot;/&gt;&lt;isInvalidForFieldText val=&quot;0&quot;/&gt;&lt;Image&gt;&lt;filename val=&quot;C:\Users\rscald\AppData\Local\Temp\CP17684170892406Session\CPTrustFolder17684170892421\PPTImport17684171035750\data\asimages\{B27C43CF-F099-4429-8F42-4FA8D84652F2}_94.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2&quot;/&gt;&lt;/TableIndex&gt;&lt;/ShapeTextInfo&gt;"/>
  <p:tag name="HTML_SHAPEINFO" val="&lt;ThreeDShapeInfo&gt;&lt;uuid val=&quot;{482081BE-EB31-42AC-9CFF-8F0F1CD57C79}&quot;/&gt;&lt;isInvalidForFieldText val=&quot;0&quot;/&gt;&lt;Image&gt;&lt;filename val=&quot;C:\Users\rscald\AppData\Local\Temp\CP16132381501937Session\CPTrustFolder16132381501953\PPTImport16132381587437\data\asimages\{482081BE-EB31-42AC-9CFF-8F0F1CD57C79}_24.png&quot;/&gt;&lt;left val=&quot;36&quot;/&gt;&lt;top val=&quot;432&quot;/&gt;&lt;width val=&quot;876&quot;/&gt;&lt;height val=&quot;80&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23529</TotalTime>
  <Words>518</Words>
  <Application>Microsoft Office PowerPoint</Application>
  <PresentationFormat>Widescreen</PresentationFormat>
  <Paragraphs>88</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Vision care</vt:lpstr>
      <vt:lpstr>Important information</vt:lpstr>
      <vt:lpstr>State Vision Plan</vt:lpstr>
      <vt:lpstr>State Vision Plan</vt:lpstr>
      <vt:lpstr>Exams</vt:lpstr>
      <vt:lpstr>Frames and lenses</vt:lpstr>
      <vt:lpstr>Contact lenses</vt:lpstr>
      <vt:lpstr>2025 Monthly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529</cp:revision>
  <cp:lastPrinted>2024-12-09T16:20:37Z</cp:lastPrinted>
  <dcterms:created xsi:type="dcterms:W3CDTF">2019-11-01T12:34:11Z</dcterms:created>
  <dcterms:modified xsi:type="dcterms:W3CDTF">2024-12-09T16:25:48Z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